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0" r:id="rId9"/>
    <p:sldId id="265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309023-AF2B-4043-B228-F191CADC9BB1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Murali </a:t>
            </a:r>
            <a:r>
              <a:rPr lang="en-IN" sz="1800" dirty="0" err="1" smtClean="0"/>
              <a:t>Divya</a:t>
            </a:r>
            <a:r>
              <a:rPr lang="en-IN" sz="1800" dirty="0" smtClean="0"/>
              <a:t> Tej</a:t>
            </a:r>
            <a:r>
              <a:rPr lang="en-IN" sz="1800" dirty="0" smtClean="0"/>
              <a:t>a </a:t>
            </a:r>
            <a:r>
              <a:rPr lang="en-IN" sz="1800" dirty="0" err="1" smtClean="0"/>
              <a:t>Gummadidala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Spark Funds wants to make investments in a few companies. 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Spark Funds wants to understand the global trends in investments so that she can take the investment decisions effectively.</a:t>
            </a:r>
          </a:p>
          <a:p>
            <a:pPr>
              <a:defRPr b="1"/>
            </a:pPr>
            <a:endParaRPr lang="en-US" sz="1400" dirty="0"/>
          </a:p>
          <a:p>
            <a:pPr marL="0" indent="0">
              <a:buNone/>
              <a:defRPr b="1"/>
            </a:pPr>
            <a:r>
              <a:rPr lang="en-US" sz="2400" dirty="0"/>
              <a:t>Spark Funds has two minor constraints for investments:</a:t>
            </a:r>
          </a:p>
          <a:p>
            <a:pPr>
              <a:defRPr b="1"/>
            </a:pPr>
            <a:endParaRPr lang="en-US" sz="1400" dirty="0"/>
          </a:p>
          <a:p>
            <a:pPr algn="just">
              <a:buSzPct val="100000"/>
              <a:buFont typeface="Arial"/>
              <a:buChar char="•"/>
            </a:pPr>
            <a:r>
              <a:rPr lang="en-US" sz="1800" dirty="0"/>
              <a:t> It wants to invest between 5 to 15 million USD per round of investment</a:t>
            </a:r>
          </a:p>
          <a:p>
            <a:pPr algn="just">
              <a:buSzPct val="100000"/>
              <a:buFont typeface="Arial"/>
              <a:buChar char="•"/>
            </a:pPr>
            <a:endParaRPr lang="en-US" sz="1800" dirty="0"/>
          </a:p>
          <a:p>
            <a:pPr algn="just">
              <a:buSzPct val="100000"/>
              <a:buFont typeface="Arial"/>
              <a:buChar char="•"/>
            </a:pPr>
            <a:r>
              <a:rPr lang="en-US" sz="1800" dirty="0"/>
              <a:t> It wants to invest only in English-speaking countries because of the ease of communication with the companies it would invest in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>
              <a:defRPr sz="4000" b="1" spc="-1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b="1" dirty="0"/>
              <a:t> </a:t>
            </a:r>
            <a:r>
              <a:rPr lang="en-US" sz="2800" b="1" spc="-1" dirty="0">
                <a:uFill>
                  <a:solidFill>
                    <a:srgbClr val="FFFFFF"/>
                  </a:solidFill>
                </a:uFill>
                <a:sym typeface="Arial"/>
              </a:rPr>
              <a:t>Spark Funds Investment Case Study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220686"/>
            <a:ext cx="1711234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Loading and converting to  Data frame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7" idx="1"/>
          </p:cNvCxnSpPr>
          <p:nvPr/>
        </p:nvCxnSpPr>
        <p:spPr>
          <a:xfrm>
            <a:off x="3082834" y="2619103"/>
            <a:ext cx="744583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27417" y="2220686"/>
            <a:ext cx="1763486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5590903" y="2658292"/>
            <a:ext cx="613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96297" y="2220686"/>
            <a:ext cx="1959429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Combining the data frame and explore EDA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8255726" y="265829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52560" y="2011680"/>
            <a:ext cx="1828800" cy="1175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Selecting Data frame for given sectors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006149" y="3278777"/>
            <a:ext cx="39188" cy="11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74629" y="4454434"/>
            <a:ext cx="1920240" cy="1358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the representatives and getting the sectors for 5 to15M USD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8373291" y="5081451"/>
            <a:ext cx="901338" cy="5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22869" y="4611189"/>
            <a:ext cx="1724297" cy="1175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the top 9 countries for sector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5499463" y="5133703"/>
            <a:ext cx="1123406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31030" y="4454434"/>
            <a:ext cx="2168434" cy="1332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top 3 performing companies in top3 </a:t>
            </a:r>
            <a:r>
              <a:rPr lang="en-US" dirty="0" err="1" smtClean="0"/>
              <a:t>english</a:t>
            </a:r>
            <a:r>
              <a:rPr lang="en-US" dirty="0" smtClean="0"/>
              <a:t> speaking countries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71600" y="4454434"/>
            <a:ext cx="1332411" cy="1358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Showing Analysis in graphs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1"/>
            <a:endCxn id="28" idx="3"/>
          </p:cNvCxnSpPr>
          <p:nvPr/>
        </p:nvCxnSpPr>
        <p:spPr>
          <a:xfrm flipH="1">
            <a:off x="2704011" y="5120640"/>
            <a:ext cx="627019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482634" y="3442063"/>
            <a:ext cx="1149531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0"/>
          </p:cNvCxnSpPr>
          <p:nvPr/>
        </p:nvCxnSpPr>
        <p:spPr>
          <a:xfrm flipH="1" flipV="1">
            <a:off x="2037805" y="3925389"/>
            <a:ext cx="1" cy="52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2000" dirty="0" smtClean="0"/>
              <a:t>1 . Data Loading checking  by checking he type of </a:t>
            </a:r>
            <a:r>
              <a:rPr lang="en-IN" sz="2000" dirty="0" err="1" smtClean="0"/>
              <a:t>encodeing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2. Data Merging based on common columns</a:t>
            </a:r>
          </a:p>
          <a:p>
            <a:pPr marL="0" indent="0">
              <a:buNone/>
            </a:pPr>
            <a:r>
              <a:rPr lang="en-IN" sz="2000" dirty="0" smtClean="0"/>
              <a:t>3. Finding Nulls and  Deal with nulls</a:t>
            </a:r>
          </a:p>
          <a:p>
            <a:pPr marL="0" indent="0">
              <a:buNone/>
            </a:pPr>
            <a:r>
              <a:rPr lang="en-IN" sz="2000" dirty="0" smtClean="0"/>
              <a:t>4. Drop the unwanted Columns</a:t>
            </a:r>
          </a:p>
          <a:p>
            <a:pPr marL="0" indent="0">
              <a:buNone/>
            </a:pPr>
            <a:r>
              <a:rPr lang="en-IN" sz="2000" dirty="0" smtClean="0"/>
              <a:t>5. Extracting the  </a:t>
            </a:r>
            <a:r>
              <a:rPr lang="en-IN" sz="2000" dirty="0" err="1" smtClean="0"/>
              <a:t>Finacial</a:t>
            </a:r>
            <a:r>
              <a:rPr lang="en-IN" sz="2000" dirty="0" smtClean="0"/>
              <a:t> Sectors (Venture, seed, angel and private) </a:t>
            </a:r>
          </a:p>
          <a:p>
            <a:pPr marL="0" indent="0">
              <a:buNone/>
            </a:pPr>
            <a:r>
              <a:rPr lang="en-IN" sz="2000" dirty="0" smtClean="0"/>
              <a:t>6. Getting the right  Sector for investing the 5 M to 15 M USD in one of sector</a:t>
            </a:r>
          </a:p>
          <a:p>
            <a:pPr marL="0" indent="0">
              <a:buNone/>
            </a:pPr>
            <a:r>
              <a:rPr lang="en-IN" sz="2000" dirty="0" smtClean="0"/>
              <a:t>7. Getting the top 3 English communication countries for smooth business</a:t>
            </a:r>
          </a:p>
          <a:p>
            <a:pPr marL="0" indent="0">
              <a:buNone/>
            </a:pPr>
            <a:r>
              <a:rPr lang="en-IN" sz="2000" dirty="0" smtClean="0"/>
              <a:t>8. Getting the top 3 sector for each English speaking </a:t>
            </a:r>
            <a:r>
              <a:rPr lang="en-IN" sz="2000" dirty="0" err="1" smtClean="0"/>
              <a:t>counry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9. </a:t>
            </a:r>
            <a:r>
              <a:rPr lang="en-IN" sz="2000" dirty="0" smtClean="0"/>
              <a:t>Based on analysis Invest in the Particular company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Detection of outlies to find representative value  </a:t>
            </a:r>
            <a:endParaRPr lang="en-IN" sz="2800" dirty="0"/>
          </a:p>
        </p:txBody>
      </p:sp>
      <p:pic>
        <p:nvPicPr>
          <p:cNvPr id="4" name="Picture 1" descr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488373" y="1658257"/>
            <a:ext cx="6610007" cy="43449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US" sz="2800" dirty="0"/>
              <a:t>Fraction of total investments (globally) in venture, seed, and private equity, and the average amount of investment in each funding type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4" name="CustomShape 2"/>
          <p:cNvSpPr txBox="1"/>
          <p:nvPr/>
        </p:nvSpPr>
        <p:spPr>
          <a:xfrm>
            <a:off x="1198664" y="873615"/>
            <a:ext cx="9312841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sz="2000" b="1" spc="-1">
                <a:uFill>
                  <a:solidFill>
                    <a:srgbClr val="FFFFFF"/>
                  </a:solidFill>
                </a:uFill>
              </a:defRPr>
            </a:pPr>
            <a:endParaRPr b="0" dirty="0"/>
          </a:p>
        </p:txBody>
      </p:sp>
      <p:pic>
        <p:nvPicPr>
          <p:cNvPr id="5" name="Image" descr="Image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98664" y="2216944"/>
            <a:ext cx="9016490" cy="3619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89" y="1802674"/>
            <a:ext cx="7837713" cy="37575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Country analysis in for investment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 3 sectors for top 3 countries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66" y="1737360"/>
            <a:ext cx="9705703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dirty="0"/>
              <a:t>Based on the data it is clear that USA is the prime place to make investment, going by the number and volume of investments, 50% of the amount can be invested in the top 2 companies on the top 2 sectors shared equally among all 4 companies</a:t>
            </a:r>
          </a:p>
          <a:p>
            <a:endParaRPr lang="en-US" sz="2900" dirty="0"/>
          </a:p>
          <a:p>
            <a:r>
              <a:rPr lang="en-US" sz="2900" dirty="0" err="1" smtClean="0"/>
              <a:t>Virtustream</a:t>
            </a:r>
            <a:endParaRPr lang="en-US" sz="2900" dirty="0"/>
          </a:p>
          <a:p>
            <a:r>
              <a:rPr lang="en-US" sz="2900" dirty="0"/>
              <a:t>Capella</a:t>
            </a:r>
          </a:p>
          <a:p>
            <a:r>
              <a:rPr lang="en-US" sz="2900" dirty="0" err="1"/>
              <a:t>Shotspotter</a:t>
            </a:r>
            <a:endParaRPr lang="en-US" sz="2900" dirty="0"/>
          </a:p>
          <a:p>
            <a:r>
              <a:rPr lang="en-US" sz="2900" dirty="0" err="1"/>
              <a:t>Demandbase</a:t>
            </a:r>
            <a:endParaRPr lang="en-US" sz="2900" dirty="0"/>
          </a:p>
          <a:p>
            <a:endParaRPr lang="en-US" sz="2900" dirty="0"/>
          </a:p>
          <a:p>
            <a:r>
              <a:rPr lang="en-US" sz="3500" dirty="0"/>
              <a:t>Next set of investment 25% each can be made at the top company of the top 2 sector in GBR and India respectively</a:t>
            </a:r>
          </a:p>
          <a:p>
            <a:endParaRPr lang="en-US" sz="2900" dirty="0"/>
          </a:p>
          <a:p>
            <a:r>
              <a:rPr lang="en-US" sz="2900" dirty="0"/>
              <a:t>electric-cloud</a:t>
            </a:r>
          </a:p>
          <a:p>
            <a:r>
              <a:rPr lang="en-US" sz="2900" dirty="0" err="1"/>
              <a:t>celltick</a:t>
            </a:r>
            <a:r>
              <a:rPr lang="en-US" sz="2900" dirty="0"/>
              <a:t>-technologies</a:t>
            </a:r>
          </a:p>
          <a:p>
            <a:r>
              <a:rPr lang="en-US" sz="2900" dirty="0" err="1"/>
              <a:t>manthan</a:t>
            </a:r>
            <a:r>
              <a:rPr lang="en-US" sz="2900" dirty="0"/>
              <a:t>-systems</a:t>
            </a:r>
          </a:p>
          <a:p>
            <a:r>
              <a:rPr lang="en-US" sz="2900" dirty="0" err="1"/>
              <a:t>firstcry</a:t>
            </a:r>
            <a:r>
              <a:rPr lang="en-US" sz="2900" dirty="0"/>
              <a:t>-com </a:t>
            </a:r>
          </a:p>
          <a:p>
            <a:endParaRPr lang="en-US" sz="2900" dirty="0"/>
          </a:p>
          <a:p>
            <a:r>
              <a:rPr lang="en-US" sz="3500" dirty="0"/>
              <a:t>Which makes an even share of 12.5% across all the identified 8 companies.</a:t>
            </a:r>
          </a:p>
          <a:p>
            <a:pPr>
              <a:defRPr sz="1400"/>
            </a:pPr>
            <a:r>
              <a:rPr lang="en-US" sz="3500" dirty="0"/>
              <a:t>Average total investment across the 8 identified companies as per the data is around 40 million with median between 5-15 million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429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INVESTMENT ASSIGNMENT  SUBMISSION </vt:lpstr>
      <vt:lpstr> Spark Funds Investment Case Study</vt:lpstr>
      <vt:lpstr> &lt;Problem solving methodology&gt;</vt:lpstr>
      <vt:lpstr> Analysis</vt:lpstr>
      <vt:lpstr> Detection of outlies to find representative value  </vt:lpstr>
      <vt:lpstr> Fraction of total investments (globally) in venture, seed, and private equity, and the average amount of investment in each funding type </vt:lpstr>
      <vt:lpstr>Country analysis in for investment</vt:lpstr>
      <vt:lpstr>Top  3 sectors for top 3 countries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murali teja</cp:lastModifiedBy>
  <cp:revision>31</cp:revision>
  <cp:lastPrinted>2020-10-26T18:17:01Z</cp:lastPrinted>
  <dcterms:created xsi:type="dcterms:W3CDTF">2016-06-09T08:16:28Z</dcterms:created>
  <dcterms:modified xsi:type="dcterms:W3CDTF">2020-10-26T18:17:18Z</dcterms:modified>
</cp:coreProperties>
</file>