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1948" y="7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8DF7F-A6AA-4C7A-AF0D-33A15160B64E}"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CCC31-0289-4BA0-A4EC-EB40FC5DFAC6}" type="slidenum">
              <a:rPr lang="en-IN" smtClean="0"/>
              <a:t>‹#›</a:t>
            </a:fld>
            <a:endParaRPr lang="en-IN"/>
          </a:p>
        </p:txBody>
      </p:sp>
    </p:spTree>
    <p:extLst>
      <p:ext uri="{BB962C8B-B14F-4D97-AF65-F5344CB8AC3E}">
        <p14:creationId xmlns:p14="http://schemas.microsoft.com/office/powerpoint/2010/main" val="389992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ACCC31-0289-4BA0-A4EC-EB40FC5DFAC6}" type="slidenum">
              <a:rPr lang="en-IN" smtClean="0"/>
              <a:t>5</a:t>
            </a:fld>
            <a:endParaRPr lang="en-IN"/>
          </a:p>
        </p:txBody>
      </p:sp>
    </p:spTree>
    <p:extLst>
      <p:ext uri="{BB962C8B-B14F-4D97-AF65-F5344CB8AC3E}">
        <p14:creationId xmlns:p14="http://schemas.microsoft.com/office/powerpoint/2010/main" val="36995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B311B-C7F5-125E-6C25-7274899A0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930169D-FA93-CE2E-6DEC-E9DD59917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1E09D1A-0358-FDA5-4A4C-9D5B460926AA}"/>
              </a:ext>
            </a:extLst>
          </p:cNvPr>
          <p:cNvSpPr>
            <a:spLocks noGrp="1"/>
          </p:cNvSpPr>
          <p:nvPr>
            <p:ph type="dt" sz="half" idx="10"/>
          </p:nvPr>
        </p:nvSpPr>
        <p:spPr/>
        <p:txBody>
          <a:bodyPr/>
          <a:lstStyle/>
          <a:p>
            <a:fld id="{55EC8936-7419-4FF8-8DE3-D2A1FCE14575}" type="datetimeFigureOut">
              <a:rPr lang="en-IN" smtClean="0"/>
              <a:t>11-09-2024</a:t>
            </a:fld>
            <a:endParaRPr lang="en-IN"/>
          </a:p>
        </p:txBody>
      </p:sp>
      <p:sp>
        <p:nvSpPr>
          <p:cNvPr id="5" name="Footer Placeholder 4">
            <a:extLst>
              <a:ext uri="{FF2B5EF4-FFF2-40B4-BE49-F238E27FC236}">
                <a16:creationId xmlns:a16="http://schemas.microsoft.com/office/drawing/2014/main" xmlns="" id="{F873C47A-453C-307C-C609-9A355B5F1A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58BAD4C-326B-EF03-16D1-084FAC07EA6C}"/>
              </a:ext>
            </a:extLst>
          </p:cNvPr>
          <p:cNvSpPr>
            <a:spLocks noGrp="1"/>
          </p:cNvSpPr>
          <p:nvPr>
            <p:ph type="sldNum" sz="quarter" idx="12"/>
          </p:nvPr>
        </p:nvSpPr>
        <p:spPr/>
        <p:txBody>
          <a:bodyPr/>
          <a:lstStyle/>
          <a:p>
            <a:fld id="{77D4DC89-AB18-4132-861B-EAC9A52892C4}" type="slidenum">
              <a:rPr lang="en-IN" smtClean="0"/>
              <a:t>‹#›</a:t>
            </a:fld>
            <a:endParaRPr lang="en-IN"/>
          </a:p>
        </p:txBody>
      </p:sp>
    </p:spTree>
    <p:extLst>
      <p:ext uri="{BB962C8B-B14F-4D97-AF65-F5344CB8AC3E}">
        <p14:creationId xmlns:p14="http://schemas.microsoft.com/office/powerpoint/2010/main" val="2845885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66D3D3-6996-0BA2-F3D8-AF07739369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481E239-0690-E3E8-669C-179B59403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696463E-AEE1-D16A-E712-F1D15AB8CDE5}"/>
              </a:ext>
            </a:extLst>
          </p:cNvPr>
          <p:cNvSpPr>
            <a:spLocks noGrp="1"/>
          </p:cNvSpPr>
          <p:nvPr>
            <p:ph type="dt" sz="half" idx="10"/>
          </p:nvPr>
        </p:nvSpPr>
        <p:spPr/>
        <p:txBody>
          <a:bodyPr/>
          <a:lstStyle/>
          <a:p>
            <a:fld id="{55EC8936-7419-4FF8-8DE3-D2A1FCE14575}" type="datetimeFigureOut">
              <a:rPr lang="en-IN" smtClean="0"/>
              <a:t>11-09-2024</a:t>
            </a:fld>
            <a:endParaRPr lang="en-IN"/>
          </a:p>
        </p:txBody>
      </p:sp>
      <p:sp>
        <p:nvSpPr>
          <p:cNvPr id="5" name="Footer Placeholder 4">
            <a:extLst>
              <a:ext uri="{FF2B5EF4-FFF2-40B4-BE49-F238E27FC236}">
                <a16:creationId xmlns:a16="http://schemas.microsoft.com/office/drawing/2014/main" xmlns="" id="{10A52912-56F7-F64A-6960-F2BD297878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72D559-F753-49D7-2BF4-3F822AFAE62A}"/>
              </a:ext>
            </a:extLst>
          </p:cNvPr>
          <p:cNvSpPr>
            <a:spLocks noGrp="1"/>
          </p:cNvSpPr>
          <p:nvPr>
            <p:ph type="sldNum" sz="quarter" idx="12"/>
          </p:nvPr>
        </p:nvSpPr>
        <p:spPr/>
        <p:txBody>
          <a:bodyPr/>
          <a:lstStyle/>
          <a:p>
            <a:fld id="{77D4DC89-AB18-4132-861B-EAC9A52892C4}" type="slidenum">
              <a:rPr lang="en-IN" smtClean="0"/>
              <a:t>‹#›</a:t>
            </a:fld>
            <a:endParaRPr lang="en-IN"/>
          </a:p>
        </p:txBody>
      </p:sp>
    </p:spTree>
    <p:extLst>
      <p:ext uri="{BB962C8B-B14F-4D97-AF65-F5344CB8AC3E}">
        <p14:creationId xmlns:p14="http://schemas.microsoft.com/office/powerpoint/2010/main" val="195971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DAA9ED3-3A8B-F8E5-09C2-7135FCDEA6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A1E3088-22B8-D31C-8FF9-F52E39A960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3D889B-FA05-D8EB-37C2-87296B88AA33}"/>
              </a:ext>
            </a:extLst>
          </p:cNvPr>
          <p:cNvSpPr>
            <a:spLocks noGrp="1"/>
          </p:cNvSpPr>
          <p:nvPr>
            <p:ph type="dt" sz="half" idx="10"/>
          </p:nvPr>
        </p:nvSpPr>
        <p:spPr/>
        <p:txBody>
          <a:bodyPr/>
          <a:lstStyle/>
          <a:p>
            <a:fld id="{55EC8936-7419-4FF8-8DE3-D2A1FCE14575}" type="datetimeFigureOut">
              <a:rPr lang="en-IN" smtClean="0"/>
              <a:t>11-09-2024</a:t>
            </a:fld>
            <a:endParaRPr lang="en-IN"/>
          </a:p>
        </p:txBody>
      </p:sp>
      <p:sp>
        <p:nvSpPr>
          <p:cNvPr id="5" name="Footer Placeholder 4">
            <a:extLst>
              <a:ext uri="{FF2B5EF4-FFF2-40B4-BE49-F238E27FC236}">
                <a16:creationId xmlns:a16="http://schemas.microsoft.com/office/drawing/2014/main" xmlns="" id="{5F5101FD-4A89-9B5E-8E4A-255E71079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7C57567-23ED-BE63-3F82-87DE12A3E15D}"/>
              </a:ext>
            </a:extLst>
          </p:cNvPr>
          <p:cNvSpPr>
            <a:spLocks noGrp="1"/>
          </p:cNvSpPr>
          <p:nvPr>
            <p:ph type="sldNum" sz="quarter" idx="12"/>
          </p:nvPr>
        </p:nvSpPr>
        <p:spPr/>
        <p:txBody>
          <a:bodyPr/>
          <a:lstStyle/>
          <a:p>
            <a:fld id="{77D4DC89-AB18-4132-861B-EAC9A52892C4}" type="slidenum">
              <a:rPr lang="en-IN" smtClean="0"/>
              <a:t>‹#›</a:t>
            </a:fld>
            <a:endParaRPr lang="en-IN"/>
          </a:p>
        </p:txBody>
      </p:sp>
    </p:spTree>
    <p:extLst>
      <p:ext uri="{BB962C8B-B14F-4D97-AF65-F5344CB8AC3E}">
        <p14:creationId xmlns:p14="http://schemas.microsoft.com/office/powerpoint/2010/main" val="251049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7CF72A-E656-120E-F2D3-AF95907027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918A52E-D3F3-309D-3F09-C7E3B8B423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3342782-97F6-CB81-2904-4F0A6F701116}"/>
              </a:ext>
            </a:extLst>
          </p:cNvPr>
          <p:cNvSpPr>
            <a:spLocks noGrp="1"/>
          </p:cNvSpPr>
          <p:nvPr>
            <p:ph type="dt" sz="half" idx="10"/>
          </p:nvPr>
        </p:nvSpPr>
        <p:spPr/>
        <p:txBody>
          <a:bodyPr/>
          <a:lstStyle/>
          <a:p>
            <a:fld id="{55EC8936-7419-4FF8-8DE3-D2A1FCE14575}" type="datetimeFigureOut">
              <a:rPr lang="en-IN" smtClean="0"/>
              <a:t>11-09-2024</a:t>
            </a:fld>
            <a:endParaRPr lang="en-IN"/>
          </a:p>
        </p:txBody>
      </p:sp>
      <p:sp>
        <p:nvSpPr>
          <p:cNvPr id="5" name="Footer Placeholder 4">
            <a:extLst>
              <a:ext uri="{FF2B5EF4-FFF2-40B4-BE49-F238E27FC236}">
                <a16:creationId xmlns:a16="http://schemas.microsoft.com/office/drawing/2014/main" xmlns="" id="{307CFD10-8A10-DFAF-4EB3-44D11DF214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C75D8CB-0C18-98A9-2F10-C7BC8B4887B1}"/>
              </a:ext>
            </a:extLst>
          </p:cNvPr>
          <p:cNvSpPr>
            <a:spLocks noGrp="1"/>
          </p:cNvSpPr>
          <p:nvPr>
            <p:ph type="sldNum" sz="quarter" idx="12"/>
          </p:nvPr>
        </p:nvSpPr>
        <p:spPr/>
        <p:txBody>
          <a:bodyPr/>
          <a:lstStyle/>
          <a:p>
            <a:fld id="{77D4DC89-AB18-4132-861B-EAC9A52892C4}" type="slidenum">
              <a:rPr lang="en-IN" smtClean="0"/>
              <a:t>‹#›</a:t>
            </a:fld>
            <a:endParaRPr lang="en-IN"/>
          </a:p>
        </p:txBody>
      </p:sp>
    </p:spTree>
    <p:extLst>
      <p:ext uri="{BB962C8B-B14F-4D97-AF65-F5344CB8AC3E}">
        <p14:creationId xmlns:p14="http://schemas.microsoft.com/office/powerpoint/2010/main" val="393117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04B184-AF15-0145-AFD8-968FF1EC6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CEE20CC-C72D-FE2D-7D50-4BDB12595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3FE4503-0869-92FE-68C5-9E86D9054B43}"/>
              </a:ext>
            </a:extLst>
          </p:cNvPr>
          <p:cNvSpPr>
            <a:spLocks noGrp="1"/>
          </p:cNvSpPr>
          <p:nvPr>
            <p:ph type="dt" sz="half" idx="10"/>
          </p:nvPr>
        </p:nvSpPr>
        <p:spPr/>
        <p:txBody>
          <a:bodyPr/>
          <a:lstStyle/>
          <a:p>
            <a:fld id="{55EC8936-7419-4FF8-8DE3-D2A1FCE14575}" type="datetimeFigureOut">
              <a:rPr lang="en-IN" smtClean="0"/>
              <a:t>11-09-2024</a:t>
            </a:fld>
            <a:endParaRPr lang="en-IN"/>
          </a:p>
        </p:txBody>
      </p:sp>
      <p:sp>
        <p:nvSpPr>
          <p:cNvPr id="5" name="Footer Placeholder 4">
            <a:extLst>
              <a:ext uri="{FF2B5EF4-FFF2-40B4-BE49-F238E27FC236}">
                <a16:creationId xmlns:a16="http://schemas.microsoft.com/office/drawing/2014/main" xmlns="" id="{33797B18-CAB3-7A55-7371-E03380946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DBBA27-7660-D853-1BDF-FE89F5AC114F}"/>
              </a:ext>
            </a:extLst>
          </p:cNvPr>
          <p:cNvSpPr>
            <a:spLocks noGrp="1"/>
          </p:cNvSpPr>
          <p:nvPr>
            <p:ph type="sldNum" sz="quarter" idx="12"/>
          </p:nvPr>
        </p:nvSpPr>
        <p:spPr/>
        <p:txBody>
          <a:bodyPr/>
          <a:lstStyle/>
          <a:p>
            <a:fld id="{77D4DC89-AB18-4132-861B-EAC9A52892C4}" type="slidenum">
              <a:rPr lang="en-IN" smtClean="0"/>
              <a:t>‹#›</a:t>
            </a:fld>
            <a:endParaRPr lang="en-IN"/>
          </a:p>
        </p:txBody>
      </p:sp>
    </p:spTree>
    <p:extLst>
      <p:ext uri="{BB962C8B-B14F-4D97-AF65-F5344CB8AC3E}">
        <p14:creationId xmlns:p14="http://schemas.microsoft.com/office/powerpoint/2010/main" val="121297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04B26-830E-F3F1-3835-2870FA6086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A3D56A4-AB06-90C3-8F75-83EC0AF3D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FF0A256-1981-9BA5-3096-20E7AA1D89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06F5B61-87EF-BB72-0335-D666D218E357}"/>
              </a:ext>
            </a:extLst>
          </p:cNvPr>
          <p:cNvSpPr>
            <a:spLocks noGrp="1"/>
          </p:cNvSpPr>
          <p:nvPr>
            <p:ph type="dt" sz="half" idx="10"/>
          </p:nvPr>
        </p:nvSpPr>
        <p:spPr/>
        <p:txBody>
          <a:bodyPr/>
          <a:lstStyle/>
          <a:p>
            <a:fld id="{55EC8936-7419-4FF8-8DE3-D2A1FCE14575}" type="datetimeFigureOut">
              <a:rPr lang="en-IN" smtClean="0"/>
              <a:t>11-09-2024</a:t>
            </a:fld>
            <a:endParaRPr lang="en-IN"/>
          </a:p>
        </p:txBody>
      </p:sp>
      <p:sp>
        <p:nvSpPr>
          <p:cNvPr id="6" name="Footer Placeholder 5">
            <a:extLst>
              <a:ext uri="{FF2B5EF4-FFF2-40B4-BE49-F238E27FC236}">
                <a16:creationId xmlns:a16="http://schemas.microsoft.com/office/drawing/2014/main" xmlns="" id="{2C056BE2-5994-B11F-F911-BF92FB771B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6740671-DF87-2E2E-7B03-20FDA29ED059}"/>
              </a:ext>
            </a:extLst>
          </p:cNvPr>
          <p:cNvSpPr>
            <a:spLocks noGrp="1"/>
          </p:cNvSpPr>
          <p:nvPr>
            <p:ph type="sldNum" sz="quarter" idx="12"/>
          </p:nvPr>
        </p:nvSpPr>
        <p:spPr/>
        <p:txBody>
          <a:bodyPr/>
          <a:lstStyle/>
          <a:p>
            <a:fld id="{77D4DC89-AB18-4132-861B-EAC9A52892C4}" type="slidenum">
              <a:rPr lang="en-IN" smtClean="0"/>
              <a:t>‹#›</a:t>
            </a:fld>
            <a:endParaRPr lang="en-IN"/>
          </a:p>
        </p:txBody>
      </p:sp>
    </p:spTree>
    <p:extLst>
      <p:ext uri="{BB962C8B-B14F-4D97-AF65-F5344CB8AC3E}">
        <p14:creationId xmlns:p14="http://schemas.microsoft.com/office/powerpoint/2010/main" val="23841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7CF702-56BF-F11D-48DE-09DD8CB69E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61C3478-4A2F-FEC1-C42C-EE96399F3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1462B84-BA20-286A-E046-3DACD45FCD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374B5D8-FF0A-4872-47A4-BE1D642316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ACBB885-4D25-28DC-EF93-0F80A60BCF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81C836B-401A-FA94-C948-6C51A2949CE2}"/>
              </a:ext>
            </a:extLst>
          </p:cNvPr>
          <p:cNvSpPr>
            <a:spLocks noGrp="1"/>
          </p:cNvSpPr>
          <p:nvPr>
            <p:ph type="dt" sz="half" idx="10"/>
          </p:nvPr>
        </p:nvSpPr>
        <p:spPr/>
        <p:txBody>
          <a:bodyPr/>
          <a:lstStyle/>
          <a:p>
            <a:fld id="{55EC8936-7419-4FF8-8DE3-D2A1FCE14575}" type="datetimeFigureOut">
              <a:rPr lang="en-IN" smtClean="0"/>
              <a:t>11-09-2024</a:t>
            </a:fld>
            <a:endParaRPr lang="en-IN"/>
          </a:p>
        </p:txBody>
      </p:sp>
      <p:sp>
        <p:nvSpPr>
          <p:cNvPr id="8" name="Footer Placeholder 7">
            <a:extLst>
              <a:ext uri="{FF2B5EF4-FFF2-40B4-BE49-F238E27FC236}">
                <a16:creationId xmlns:a16="http://schemas.microsoft.com/office/drawing/2014/main" xmlns="" id="{6670521F-50EB-940C-7975-9EFE386BCC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F8C3131-837F-F380-230D-7264AF1D634E}"/>
              </a:ext>
            </a:extLst>
          </p:cNvPr>
          <p:cNvSpPr>
            <a:spLocks noGrp="1"/>
          </p:cNvSpPr>
          <p:nvPr>
            <p:ph type="sldNum" sz="quarter" idx="12"/>
          </p:nvPr>
        </p:nvSpPr>
        <p:spPr/>
        <p:txBody>
          <a:bodyPr/>
          <a:lstStyle/>
          <a:p>
            <a:fld id="{77D4DC89-AB18-4132-861B-EAC9A52892C4}" type="slidenum">
              <a:rPr lang="en-IN" smtClean="0"/>
              <a:t>‹#›</a:t>
            </a:fld>
            <a:endParaRPr lang="en-IN"/>
          </a:p>
        </p:txBody>
      </p:sp>
    </p:spTree>
    <p:extLst>
      <p:ext uri="{BB962C8B-B14F-4D97-AF65-F5344CB8AC3E}">
        <p14:creationId xmlns:p14="http://schemas.microsoft.com/office/powerpoint/2010/main" val="120710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C3AC22-BD00-EE0A-EE89-987941279B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ECAEDFB-3601-A345-663C-F4825268567F}"/>
              </a:ext>
            </a:extLst>
          </p:cNvPr>
          <p:cNvSpPr>
            <a:spLocks noGrp="1"/>
          </p:cNvSpPr>
          <p:nvPr>
            <p:ph type="dt" sz="half" idx="10"/>
          </p:nvPr>
        </p:nvSpPr>
        <p:spPr/>
        <p:txBody>
          <a:bodyPr/>
          <a:lstStyle/>
          <a:p>
            <a:fld id="{55EC8936-7419-4FF8-8DE3-D2A1FCE14575}" type="datetimeFigureOut">
              <a:rPr lang="en-IN" smtClean="0"/>
              <a:t>11-09-2024</a:t>
            </a:fld>
            <a:endParaRPr lang="en-IN"/>
          </a:p>
        </p:txBody>
      </p:sp>
      <p:sp>
        <p:nvSpPr>
          <p:cNvPr id="4" name="Footer Placeholder 3">
            <a:extLst>
              <a:ext uri="{FF2B5EF4-FFF2-40B4-BE49-F238E27FC236}">
                <a16:creationId xmlns:a16="http://schemas.microsoft.com/office/drawing/2014/main" xmlns="" id="{251B2873-45A3-51B5-654E-D4ED2330CF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D6912A2-E2C4-FF2D-4090-9012F574966F}"/>
              </a:ext>
            </a:extLst>
          </p:cNvPr>
          <p:cNvSpPr>
            <a:spLocks noGrp="1"/>
          </p:cNvSpPr>
          <p:nvPr>
            <p:ph type="sldNum" sz="quarter" idx="12"/>
          </p:nvPr>
        </p:nvSpPr>
        <p:spPr/>
        <p:txBody>
          <a:bodyPr/>
          <a:lstStyle/>
          <a:p>
            <a:fld id="{77D4DC89-AB18-4132-861B-EAC9A52892C4}" type="slidenum">
              <a:rPr lang="en-IN" smtClean="0"/>
              <a:t>‹#›</a:t>
            </a:fld>
            <a:endParaRPr lang="en-IN"/>
          </a:p>
        </p:txBody>
      </p:sp>
    </p:spTree>
    <p:extLst>
      <p:ext uri="{BB962C8B-B14F-4D97-AF65-F5344CB8AC3E}">
        <p14:creationId xmlns:p14="http://schemas.microsoft.com/office/powerpoint/2010/main" val="407264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044503D-2206-AA87-873B-D7AF197736D5}"/>
              </a:ext>
            </a:extLst>
          </p:cNvPr>
          <p:cNvSpPr>
            <a:spLocks noGrp="1"/>
          </p:cNvSpPr>
          <p:nvPr>
            <p:ph type="dt" sz="half" idx="10"/>
          </p:nvPr>
        </p:nvSpPr>
        <p:spPr/>
        <p:txBody>
          <a:bodyPr/>
          <a:lstStyle/>
          <a:p>
            <a:fld id="{55EC8936-7419-4FF8-8DE3-D2A1FCE14575}" type="datetimeFigureOut">
              <a:rPr lang="en-IN" smtClean="0"/>
              <a:t>11-09-2024</a:t>
            </a:fld>
            <a:endParaRPr lang="en-IN"/>
          </a:p>
        </p:txBody>
      </p:sp>
      <p:sp>
        <p:nvSpPr>
          <p:cNvPr id="3" name="Footer Placeholder 2">
            <a:extLst>
              <a:ext uri="{FF2B5EF4-FFF2-40B4-BE49-F238E27FC236}">
                <a16:creationId xmlns:a16="http://schemas.microsoft.com/office/drawing/2014/main" xmlns="" id="{20229F31-E7CE-126E-529F-EA744DEF41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60A0F88-33FF-D861-2F75-AF901A71355F}"/>
              </a:ext>
            </a:extLst>
          </p:cNvPr>
          <p:cNvSpPr>
            <a:spLocks noGrp="1"/>
          </p:cNvSpPr>
          <p:nvPr>
            <p:ph type="sldNum" sz="quarter" idx="12"/>
          </p:nvPr>
        </p:nvSpPr>
        <p:spPr/>
        <p:txBody>
          <a:bodyPr/>
          <a:lstStyle/>
          <a:p>
            <a:fld id="{77D4DC89-AB18-4132-861B-EAC9A52892C4}" type="slidenum">
              <a:rPr lang="en-IN" smtClean="0"/>
              <a:t>‹#›</a:t>
            </a:fld>
            <a:endParaRPr lang="en-IN"/>
          </a:p>
        </p:txBody>
      </p:sp>
    </p:spTree>
    <p:extLst>
      <p:ext uri="{BB962C8B-B14F-4D97-AF65-F5344CB8AC3E}">
        <p14:creationId xmlns:p14="http://schemas.microsoft.com/office/powerpoint/2010/main" val="68097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08EFE-24A9-CF8A-4705-CEBD2A30B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F80C637-9865-7462-4FBD-75CEC28F8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99B6813-B56E-4AFE-296C-3B52DE9F0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CA038F-E5A7-0485-D814-6E6077D60F7E}"/>
              </a:ext>
            </a:extLst>
          </p:cNvPr>
          <p:cNvSpPr>
            <a:spLocks noGrp="1"/>
          </p:cNvSpPr>
          <p:nvPr>
            <p:ph type="dt" sz="half" idx="10"/>
          </p:nvPr>
        </p:nvSpPr>
        <p:spPr/>
        <p:txBody>
          <a:bodyPr/>
          <a:lstStyle/>
          <a:p>
            <a:fld id="{55EC8936-7419-4FF8-8DE3-D2A1FCE14575}" type="datetimeFigureOut">
              <a:rPr lang="en-IN" smtClean="0"/>
              <a:t>11-09-2024</a:t>
            </a:fld>
            <a:endParaRPr lang="en-IN"/>
          </a:p>
        </p:txBody>
      </p:sp>
      <p:sp>
        <p:nvSpPr>
          <p:cNvPr id="6" name="Footer Placeholder 5">
            <a:extLst>
              <a:ext uri="{FF2B5EF4-FFF2-40B4-BE49-F238E27FC236}">
                <a16:creationId xmlns:a16="http://schemas.microsoft.com/office/drawing/2014/main" xmlns="" id="{1C6AB0CB-FF53-D3AD-8199-D2A8518B2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EFE7B93-E764-A845-6B81-67C5655C899A}"/>
              </a:ext>
            </a:extLst>
          </p:cNvPr>
          <p:cNvSpPr>
            <a:spLocks noGrp="1"/>
          </p:cNvSpPr>
          <p:nvPr>
            <p:ph type="sldNum" sz="quarter" idx="12"/>
          </p:nvPr>
        </p:nvSpPr>
        <p:spPr/>
        <p:txBody>
          <a:bodyPr/>
          <a:lstStyle/>
          <a:p>
            <a:fld id="{77D4DC89-AB18-4132-861B-EAC9A52892C4}" type="slidenum">
              <a:rPr lang="en-IN" smtClean="0"/>
              <a:t>‹#›</a:t>
            </a:fld>
            <a:endParaRPr lang="en-IN"/>
          </a:p>
        </p:txBody>
      </p:sp>
    </p:spTree>
    <p:extLst>
      <p:ext uri="{BB962C8B-B14F-4D97-AF65-F5344CB8AC3E}">
        <p14:creationId xmlns:p14="http://schemas.microsoft.com/office/powerpoint/2010/main" val="98095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F3DE75-675C-C327-0D75-9A0B8ADE9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C405CB0-0EC9-B56E-5790-338B911E14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B086FC7-5A39-CAA8-5824-178354559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B6D3F0-7DAB-EFA9-663E-47F5B2DC0DE6}"/>
              </a:ext>
            </a:extLst>
          </p:cNvPr>
          <p:cNvSpPr>
            <a:spLocks noGrp="1"/>
          </p:cNvSpPr>
          <p:nvPr>
            <p:ph type="dt" sz="half" idx="10"/>
          </p:nvPr>
        </p:nvSpPr>
        <p:spPr/>
        <p:txBody>
          <a:bodyPr/>
          <a:lstStyle/>
          <a:p>
            <a:fld id="{55EC8936-7419-4FF8-8DE3-D2A1FCE14575}" type="datetimeFigureOut">
              <a:rPr lang="en-IN" smtClean="0"/>
              <a:t>11-09-2024</a:t>
            </a:fld>
            <a:endParaRPr lang="en-IN"/>
          </a:p>
        </p:txBody>
      </p:sp>
      <p:sp>
        <p:nvSpPr>
          <p:cNvPr id="6" name="Footer Placeholder 5">
            <a:extLst>
              <a:ext uri="{FF2B5EF4-FFF2-40B4-BE49-F238E27FC236}">
                <a16:creationId xmlns:a16="http://schemas.microsoft.com/office/drawing/2014/main" xmlns="" id="{5CB8DBA8-E9EA-C776-A0E5-F215637D58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8B04063-5BBE-7ED6-9E39-ADFA8F6725A7}"/>
              </a:ext>
            </a:extLst>
          </p:cNvPr>
          <p:cNvSpPr>
            <a:spLocks noGrp="1"/>
          </p:cNvSpPr>
          <p:nvPr>
            <p:ph type="sldNum" sz="quarter" idx="12"/>
          </p:nvPr>
        </p:nvSpPr>
        <p:spPr/>
        <p:txBody>
          <a:bodyPr/>
          <a:lstStyle/>
          <a:p>
            <a:fld id="{77D4DC89-AB18-4132-861B-EAC9A52892C4}" type="slidenum">
              <a:rPr lang="en-IN" smtClean="0"/>
              <a:t>‹#›</a:t>
            </a:fld>
            <a:endParaRPr lang="en-IN"/>
          </a:p>
        </p:txBody>
      </p:sp>
    </p:spTree>
    <p:extLst>
      <p:ext uri="{BB962C8B-B14F-4D97-AF65-F5344CB8AC3E}">
        <p14:creationId xmlns:p14="http://schemas.microsoft.com/office/powerpoint/2010/main" val="359914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BF3917-C045-FA71-477D-D1E162944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78D0562-DFA3-8C98-5F98-818DC9F8C2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E2C4678-E3AF-05FB-03BB-81C0BE8F4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C8936-7419-4FF8-8DE3-D2A1FCE14575}" type="datetimeFigureOut">
              <a:rPr lang="en-IN" smtClean="0"/>
              <a:t>11-09-2024</a:t>
            </a:fld>
            <a:endParaRPr lang="en-IN"/>
          </a:p>
        </p:txBody>
      </p:sp>
      <p:sp>
        <p:nvSpPr>
          <p:cNvPr id="5" name="Footer Placeholder 4">
            <a:extLst>
              <a:ext uri="{FF2B5EF4-FFF2-40B4-BE49-F238E27FC236}">
                <a16:creationId xmlns:a16="http://schemas.microsoft.com/office/drawing/2014/main" xmlns="" id="{8AEA58EE-8334-56C7-2AC4-EB2794984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0AAD75E-3552-26A3-BFC2-7059FCE134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4DC89-AB18-4132-861B-EAC9A52892C4}" type="slidenum">
              <a:rPr lang="en-IN" smtClean="0"/>
              <a:t>‹#›</a:t>
            </a:fld>
            <a:endParaRPr lang="en-IN"/>
          </a:p>
        </p:txBody>
      </p:sp>
    </p:spTree>
    <p:extLst>
      <p:ext uri="{BB962C8B-B14F-4D97-AF65-F5344CB8AC3E}">
        <p14:creationId xmlns:p14="http://schemas.microsoft.com/office/powerpoint/2010/main" val="863668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E364E8-52AA-80CA-90FC-D650E99A78C3}"/>
              </a:ext>
            </a:extLst>
          </p:cNvPr>
          <p:cNvSpPr>
            <a:spLocks noGrp="1"/>
          </p:cNvSpPr>
          <p:nvPr>
            <p:ph type="ctrTitle"/>
          </p:nvPr>
        </p:nvSpPr>
        <p:spPr>
          <a:xfrm>
            <a:off x="1524000" y="842481"/>
            <a:ext cx="9304962" cy="3986373"/>
          </a:xfrm>
        </p:spPr>
        <p:txBody>
          <a:bodyPr>
            <a:noAutofit/>
          </a:bodyPr>
          <a:lstStyle/>
          <a:p>
            <a:r>
              <a:rPr lang="en-IN" sz="8000" b="1" dirty="0">
                <a:latin typeface="Times New Roman" panose="02020603050405020304" pitchFamily="18" charset="0"/>
                <a:cs typeface="Times New Roman" panose="02020603050405020304" pitchFamily="18" charset="0"/>
              </a:rPr>
              <a:t>CRYPTOGRAPHIC ACCELERATOR</a:t>
            </a:r>
          </a:p>
        </p:txBody>
      </p:sp>
      <p:sp>
        <p:nvSpPr>
          <p:cNvPr id="3" name="Subtitle 2">
            <a:extLst>
              <a:ext uri="{FF2B5EF4-FFF2-40B4-BE49-F238E27FC236}">
                <a16:creationId xmlns:a16="http://schemas.microsoft.com/office/drawing/2014/main" xmlns="" id="{A4C7034E-4122-160E-A1C6-FA6EB84D64B4}"/>
              </a:ext>
            </a:extLst>
          </p:cNvPr>
          <p:cNvSpPr>
            <a:spLocks noGrp="1"/>
          </p:cNvSpPr>
          <p:nvPr>
            <p:ph type="subTitle" idx="1"/>
          </p:nvPr>
        </p:nvSpPr>
        <p:spPr>
          <a:xfrm rot="2517422" flipH="1">
            <a:off x="9048747" y="7825066"/>
            <a:ext cx="121952" cy="673789"/>
          </a:xfrm>
        </p:spPr>
        <p:txBody>
          <a:bodyPr/>
          <a:lstStyle/>
          <a:p>
            <a:endParaRPr lang="en-IN" dirty="0"/>
          </a:p>
        </p:txBody>
      </p:sp>
    </p:spTree>
    <p:extLst>
      <p:ext uri="{BB962C8B-B14F-4D97-AF65-F5344CB8AC3E}">
        <p14:creationId xmlns:p14="http://schemas.microsoft.com/office/powerpoint/2010/main" val="357061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74999-D741-5666-D1F2-D2BAE8142E34}"/>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CRYPTOGRAPHY</a:t>
            </a:r>
          </a:p>
        </p:txBody>
      </p:sp>
      <p:sp>
        <p:nvSpPr>
          <p:cNvPr id="3" name="Content Placeholder 2">
            <a:extLst>
              <a:ext uri="{FF2B5EF4-FFF2-40B4-BE49-F238E27FC236}">
                <a16:creationId xmlns:a16="http://schemas.microsoft.com/office/drawing/2014/main" xmlns="" id="{F75EA835-6474-24B9-298A-A01D70D0FCDC}"/>
              </a:ext>
            </a:extLst>
          </p:cNvPr>
          <p:cNvSpPr>
            <a:spLocks noGrp="1"/>
          </p:cNvSpPr>
          <p:nvPr>
            <p:ph idx="1"/>
          </p:nvPr>
        </p:nvSpPr>
        <p:spPr>
          <a:xfrm>
            <a:off x="838200" y="1910993"/>
            <a:ext cx="10515600" cy="4265970"/>
          </a:xfrm>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Individuals and organizations use cryptography on a daily basis to protect their privacy and keep their conversations and data confidential. </a:t>
            </a:r>
          </a:p>
          <a:p>
            <a:r>
              <a:rPr lang="en-US" b="0" i="0" dirty="0">
                <a:solidFill>
                  <a:srgbClr val="474747"/>
                </a:solidFill>
                <a:effectLst/>
                <a:latin typeface="Times New Roman" panose="02020603050405020304" pitchFamily="18" charset="0"/>
                <a:cs typeface="Times New Roman" panose="02020603050405020304" pitchFamily="18" charset="0"/>
              </a:rPr>
              <a:t>Cryptography has four major goals: </a:t>
            </a:r>
            <a:r>
              <a:rPr lang="en-US" b="0" i="0" dirty="0">
                <a:solidFill>
                  <a:srgbClr val="040C28"/>
                </a:solidFill>
                <a:effectLst/>
                <a:latin typeface="Times New Roman" panose="02020603050405020304" pitchFamily="18" charset="0"/>
                <a:cs typeface="Times New Roman" panose="02020603050405020304" pitchFamily="18" charset="0"/>
              </a:rPr>
              <a:t>confidentiality, integrity</a:t>
            </a:r>
            <a:r>
              <a:rPr lang="en-US" b="0" i="0" dirty="0">
                <a:solidFill>
                  <a:srgbClr val="474747"/>
                </a:solidFill>
                <a:effectLst/>
                <a:latin typeface="Times New Roman" panose="02020603050405020304" pitchFamily="18" charset="0"/>
                <a:cs typeface="Times New Roman" panose="02020603050405020304" pitchFamily="18" charset="0"/>
              </a:rPr>
              <a:t>, authentication, and non-repudiation.</a:t>
            </a:r>
          </a:p>
          <a:p>
            <a:r>
              <a:rPr lang="en-US" b="0" i="0" dirty="0">
                <a:solidFill>
                  <a:srgbClr val="000000"/>
                </a:solidFill>
                <a:effectLst/>
                <a:latin typeface="Times New Roman" panose="02020603050405020304" pitchFamily="18" charset="0"/>
                <a:cs typeface="Times New Roman" panose="02020603050405020304" pitchFamily="18" charset="0"/>
              </a:rPr>
              <a:t>Cryptography ensures confidentiality by encrypting sent messages using an algorithm with a key only known to the sender and recipient.</a:t>
            </a:r>
          </a:p>
          <a:p>
            <a:endParaRPr lang="en-IN" dirty="0"/>
          </a:p>
        </p:txBody>
      </p:sp>
    </p:spTree>
    <p:extLst>
      <p:ext uri="{BB962C8B-B14F-4D97-AF65-F5344CB8AC3E}">
        <p14:creationId xmlns:p14="http://schemas.microsoft.com/office/powerpoint/2010/main" val="296949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8A4A4-C325-D902-8ACC-745BC33667A3}"/>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ENCRYPTION IN VLSI</a:t>
            </a:r>
          </a:p>
        </p:txBody>
      </p:sp>
      <p:sp>
        <p:nvSpPr>
          <p:cNvPr id="3" name="Content Placeholder 2">
            <a:extLst>
              <a:ext uri="{FF2B5EF4-FFF2-40B4-BE49-F238E27FC236}">
                <a16:creationId xmlns:a16="http://schemas.microsoft.com/office/drawing/2014/main" xmlns="" id="{80F7899B-824E-9014-345C-35712923C8BC}"/>
              </a:ext>
            </a:extLst>
          </p:cNvPr>
          <p:cNvSpPr>
            <a:spLocks noGrp="1"/>
          </p:cNvSpPr>
          <p:nvPr>
            <p:ph idx="1"/>
          </p:nvPr>
        </p:nvSpPr>
        <p:spPr/>
        <p:txBody>
          <a:bodyPr>
            <a:normAutofit lnSpcReduction="10000"/>
          </a:bodyPr>
          <a:lstStyle/>
          <a:p>
            <a:pPr algn="just"/>
            <a:r>
              <a:rPr lang="en-US" b="0" i="0" dirty="0">
                <a:solidFill>
                  <a:srgbClr val="474747"/>
                </a:solidFill>
                <a:effectLst/>
                <a:latin typeface="Times New Roman" panose="02020603050405020304" pitchFamily="18" charset="0"/>
                <a:cs typeface="Times New Roman" panose="02020603050405020304" pitchFamily="18" charset="0"/>
              </a:rPr>
              <a:t>In cryptographic applications, the data sent to a remote host are encrypted at the source machine using an encryption key then the encrypted data are sent to the destination machine, where it's decrypted to get the original data, thereby attacker won't have the encryption key which is required to get the original data.</a:t>
            </a:r>
          </a:p>
          <a:p>
            <a:pPr algn="just"/>
            <a:r>
              <a:rPr lang="en-US" dirty="0">
                <a:latin typeface="Times New Roman" panose="02020603050405020304" pitchFamily="18" charset="0"/>
                <a:cs typeface="Times New Roman" panose="02020603050405020304" pitchFamily="18" charset="0"/>
              </a:rPr>
              <a:t>The architecture works for both encryptions as well as for decryptions, which depends upon the external input signal. When the signal external input signal is at logic ‘1’, the controller resides in the Encrypt state and it asserts it to logic high. The architecture performs the encryption operation. Similarly, when the external input signal is at logic low in the Decrypt state, the architecture performs the decryption operation.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67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F4568-3DD0-A8BB-B51D-761C03F5D856}"/>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ACCELERATOR</a:t>
            </a:r>
          </a:p>
        </p:txBody>
      </p:sp>
      <p:sp>
        <p:nvSpPr>
          <p:cNvPr id="3" name="Content Placeholder 2">
            <a:extLst>
              <a:ext uri="{FF2B5EF4-FFF2-40B4-BE49-F238E27FC236}">
                <a16:creationId xmlns:a16="http://schemas.microsoft.com/office/drawing/2014/main" xmlns="" id="{4FE04F5D-6292-1622-BFCE-4FEAEF037C7B}"/>
              </a:ext>
            </a:extLst>
          </p:cNvPr>
          <p:cNvSpPr>
            <a:spLocks noGrp="1"/>
          </p:cNvSpPr>
          <p:nvPr>
            <p:ph idx="1"/>
          </p:nvPr>
        </p:nvSpPr>
        <p:spPr/>
        <p:txBody>
          <a:bodyPr/>
          <a:lstStyle/>
          <a:p>
            <a:pPr algn="just"/>
            <a:r>
              <a:rPr lang="en-US" b="0" i="0" dirty="0">
                <a:solidFill>
                  <a:srgbClr val="474747"/>
                </a:solidFill>
                <a:effectLst/>
                <a:latin typeface="Times New Roman" panose="02020603050405020304" pitchFamily="18" charset="0"/>
                <a:cs typeface="Times New Roman" panose="02020603050405020304" pitchFamily="18" charset="0"/>
              </a:rPr>
              <a:t> Accelerators are used </a:t>
            </a:r>
            <a:r>
              <a:rPr lang="en-US" b="0" i="0" dirty="0">
                <a:solidFill>
                  <a:srgbClr val="040C28"/>
                </a:solidFill>
                <a:effectLst/>
                <a:latin typeface="Times New Roman" panose="02020603050405020304" pitchFamily="18" charset="0"/>
                <a:cs typeface="Times New Roman" panose="02020603050405020304" pitchFamily="18" charset="0"/>
              </a:rPr>
              <a:t>to deploy and integrate security features in a shorter period of time</a:t>
            </a:r>
            <a:r>
              <a:rPr lang="en-US" b="0" i="0" dirty="0">
                <a:solidFill>
                  <a:srgbClr val="474747"/>
                </a:solidFill>
                <a:effectLst/>
                <a:latin typeface="Times New Roman" panose="02020603050405020304" pitchFamily="18" charset="0"/>
                <a:cs typeface="Times New Roman" panose="02020603050405020304" pitchFamily="18" charset="0"/>
              </a:rPr>
              <a:t>. This indicates that accelerators could be pre-configured modules or frameworks that facilitate rapid implementation of security measures in client environments.</a:t>
            </a:r>
          </a:p>
          <a:p>
            <a:pPr algn="just"/>
            <a:r>
              <a:rPr lang="en-US" b="0" i="0" dirty="0">
                <a:solidFill>
                  <a:srgbClr val="474747"/>
                </a:solidFill>
                <a:effectLst/>
                <a:latin typeface="Times New Roman" panose="02020603050405020304" pitchFamily="18" charset="0"/>
                <a:cs typeface="Times New Roman" panose="02020603050405020304" pitchFamily="18" charset="0"/>
              </a:rPr>
              <a:t>A hardware accelerator is </a:t>
            </a:r>
            <a:r>
              <a:rPr lang="en-US" b="0" i="0" dirty="0">
                <a:solidFill>
                  <a:srgbClr val="040C28"/>
                </a:solidFill>
                <a:effectLst/>
                <a:latin typeface="Times New Roman" panose="02020603050405020304" pitchFamily="18" charset="0"/>
                <a:cs typeface="Times New Roman" panose="02020603050405020304" pitchFamily="18" charset="0"/>
              </a:rPr>
              <a:t>a specialized processor that is designed to perform specific tasks more efficiently than a general-purpose processor</a:t>
            </a:r>
            <a:r>
              <a:rPr lang="en-US" b="0" i="0" dirty="0">
                <a:solidFill>
                  <a:srgbClr val="474747"/>
                </a:solidFill>
                <a:effectLst/>
                <a:latin typeface="Times New Roman" panose="02020603050405020304" pitchFamily="18" charset="0"/>
                <a:cs typeface="Times New Roman" panose="02020603050405020304" pitchFamily="18" charset="0"/>
              </a:rPr>
              <a:t>. </a:t>
            </a:r>
          </a:p>
          <a:p>
            <a:pPr algn="just"/>
            <a:r>
              <a:rPr lang="en-US" b="0" i="0" dirty="0">
                <a:solidFill>
                  <a:srgbClr val="474747"/>
                </a:solidFill>
                <a:effectLst/>
                <a:latin typeface="Times New Roman" panose="02020603050405020304" pitchFamily="18" charset="0"/>
                <a:cs typeface="Times New Roman" panose="02020603050405020304" pitchFamily="18" charset="0"/>
              </a:rPr>
              <a:t>Hardware accelerators are often used to speed up tasks that are computationally intensive, such as graphics rendering, machine learning, and cryptography.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25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4388C8-18BE-2D7D-5733-9EAA25F3F793}"/>
              </a:ext>
            </a:extLst>
          </p:cNvPr>
          <p:cNvSpPr>
            <a:spLocks noGrp="1"/>
          </p:cNvSpPr>
          <p:nvPr>
            <p:ph type="title"/>
          </p:nvPr>
        </p:nvSpPr>
        <p:spPr>
          <a:xfrm>
            <a:off x="838200" y="-380143"/>
            <a:ext cx="10515600" cy="1654139"/>
          </a:xfrm>
        </p:spPr>
        <p:txBody>
          <a:bodyPr/>
          <a:lstStyle/>
          <a:p>
            <a:pPr algn="ctr"/>
            <a:r>
              <a:rPr lang="en-IN" b="1" dirty="0">
                <a:latin typeface="Times New Roman" panose="02020603050405020304" pitchFamily="18" charset="0"/>
                <a:cs typeface="Times New Roman" panose="02020603050405020304" pitchFamily="18" charset="0"/>
              </a:rPr>
              <a:t>FLOWCHART</a:t>
            </a:r>
          </a:p>
        </p:txBody>
      </p:sp>
      <p:sp>
        <p:nvSpPr>
          <p:cNvPr id="3" name="Content Placeholder 2"/>
          <p:cNvSpPr>
            <a:spLocks noGrp="1"/>
          </p:cNvSpPr>
          <p:nvPr>
            <p:ph idx="1"/>
          </p:nvPr>
        </p:nvSpPr>
        <p:spPr/>
        <p:txBody>
          <a:bodyPr/>
          <a:lstStyle/>
          <a:p>
            <a:pPr marL="0" indent="0">
              <a:buNone/>
            </a:pPr>
            <a:endParaRPr lang="en-IN" baseline="-25000" dirty="0"/>
          </a:p>
        </p:txBody>
      </p:sp>
      <p:pic>
        <p:nvPicPr>
          <p:cNvPr id="4"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430" y="1494311"/>
            <a:ext cx="6243536" cy="4682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35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44B6A6-6649-6CFD-389E-37C7D0A05479}"/>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xmlns="" id="{9662744E-4703-5AB6-597D-42BFDBC4F2A3}"/>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Network Security</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Firewall and Intrusion Detection Systems: Accelerators can handle high-throughput encryption/decryption to protect network traffic and detect malicious activities.</a:t>
            </a:r>
          </a:p>
          <a:p>
            <a:pPr marL="0" indent="0">
              <a:buNone/>
            </a:pPr>
            <a:r>
              <a:rPr lang="en-US" dirty="0">
                <a:latin typeface="Times New Roman" panose="02020603050405020304" pitchFamily="18" charset="0"/>
                <a:cs typeface="Times New Roman" panose="02020603050405020304" pitchFamily="18" charset="0"/>
              </a:rPr>
              <a:t>VPNs (Virtual Private Networks): They speed up the encryption of data packets to secure communications over potentially untrusted networks.</a:t>
            </a:r>
          </a:p>
          <a:p>
            <a:r>
              <a:rPr lang="en-US" b="1" dirty="0">
                <a:latin typeface="Times New Roman" panose="02020603050405020304" pitchFamily="18" charset="0"/>
                <a:cs typeface="Times New Roman" panose="02020603050405020304" pitchFamily="18" charset="0"/>
              </a:rPr>
              <a:t>Financial Transactions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Payment Processing: Accelerators handle encryption in online transactions, ensuring secure and fast processing of payments.</a:t>
            </a:r>
          </a:p>
          <a:p>
            <a:pPr marL="0" indent="0">
              <a:buNone/>
            </a:pPr>
            <a:r>
              <a:rPr lang="en-US" dirty="0">
                <a:latin typeface="Times New Roman" panose="02020603050405020304" pitchFamily="18" charset="0"/>
                <a:cs typeface="Times New Roman" panose="02020603050405020304" pitchFamily="18" charset="0"/>
              </a:rPr>
              <a:t>ATMs and Point-of-Sale Systems: They speed up encryption for card transactions and data protection.</a:t>
            </a: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621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EFF196-DD21-F8DA-9CB6-392C2189EE74}"/>
              </a:ext>
            </a:extLst>
          </p:cNvPr>
          <p:cNvSpPr>
            <a:spLocks noGrp="1"/>
          </p:cNvSpPr>
          <p:nvPr>
            <p:ph type="title"/>
          </p:nvPr>
        </p:nvSpPr>
        <p:spPr>
          <a:xfrm>
            <a:off x="838200" y="365125"/>
            <a:ext cx="10515600" cy="6220610"/>
          </a:xfrm>
        </p:spPr>
        <p:txBody>
          <a:bodyPr>
            <a:normAutofit/>
          </a:bodyPr>
          <a:lstStyle/>
          <a:p>
            <a:pPr algn="ctr"/>
            <a:r>
              <a:rPr lang="en-IN"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66960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237</Words>
  <Application>Microsoft Office PowerPoint</Application>
  <PresentationFormat>Widescreen</PresentationFormat>
  <Paragraphs>22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CRYPTOGRAPHIC ACCELERATOR</vt:lpstr>
      <vt:lpstr>CRYPTOGRAPHY</vt:lpstr>
      <vt:lpstr>ENCRYPTION IN VLSI</vt:lpstr>
      <vt:lpstr>ACCELERATOR</vt:lpstr>
      <vt:lpstr>FLOWCHART</vt:lpstr>
      <vt:lpstr>APPLICATIONS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ACCELERATOR</dc:title>
  <dc:creator>KEERTHANA S</dc:creator>
  <cp:lastModifiedBy>Dell</cp:lastModifiedBy>
  <cp:revision>5</cp:revision>
  <dcterms:created xsi:type="dcterms:W3CDTF">2024-09-05T12:19:15Z</dcterms:created>
  <dcterms:modified xsi:type="dcterms:W3CDTF">2024-09-11T13:09:40Z</dcterms:modified>
</cp:coreProperties>
</file>