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347C7-3E34-414F-8735-0AA1D74C4D89}" v="5" dt="2025-05-20T16:40:13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2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ali Krishna" userId="f195f62b0e771eb8" providerId="LiveId" clId="{3A8347C7-3E34-414F-8735-0AA1D74C4D89}"/>
    <pc:docChg chg="custSel modSld">
      <pc:chgData name="Murali Krishna" userId="f195f62b0e771eb8" providerId="LiveId" clId="{3A8347C7-3E34-414F-8735-0AA1D74C4D89}" dt="2025-05-20T16:41:57.971" v="165" actId="1076"/>
      <pc:docMkLst>
        <pc:docMk/>
      </pc:docMkLst>
      <pc:sldChg chg="addSp delSp modSp mod">
        <pc:chgData name="Murali Krishna" userId="f195f62b0e771eb8" providerId="LiveId" clId="{3A8347C7-3E34-414F-8735-0AA1D74C4D89}" dt="2025-05-20T16:41:57.971" v="165" actId="1076"/>
        <pc:sldMkLst>
          <pc:docMk/>
          <pc:sldMk cId="1347970521" sldId="258"/>
        </pc:sldMkLst>
        <pc:spChg chg="del">
          <ac:chgData name="Murali Krishna" userId="f195f62b0e771eb8" providerId="LiveId" clId="{3A8347C7-3E34-414F-8735-0AA1D74C4D89}" dt="2025-05-20T16:36:06.715" v="0" actId="478"/>
          <ac:spMkLst>
            <pc:docMk/>
            <pc:sldMk cId="1347970521" sldId="258"/>
            <ac:spMk id="31" creationId="{7506B59C-6AF4-2659-29E5-62674D540C3A}"/>
          </ac:spMkLst>
        </pc:spChg>
        <pc:spChg chg="mod">
          <ac:chgData name="Murali Krishna" userId="f195f62b0e771eb8" providerId="LiveId" clId="{3A8347C7-3E34-414F-8735-0AA1D74C4D89}" dt="2025-05-20T16:38:56.676" v="71" actId="14100"/>
          <ac:spMkLst>
            <pc:docMk/>
            <pc:sldMk cId="1347970521" sldId="258"/>
            <ac:spMk id="58" creationId="{6250B3F6-60B9-6EFE-1E5D-0ACD2CD382A0}"/>
          </ac:spMkLst>
        </pc:spChg>
        <pc:spChg chg="mod">
          <ac:chgData name="Murali Krishna" userId="f195f62b0e771eb8" providerId="LiveId" clId="{3A8347C7-3E34-414F-8735-0AA1D74C4D89}" dt="2025-05-20T16:39:05.168" v="72" actId="14100"/>
          <ac:spMkLst>
            <pc:docMk/>
            <pc:sldMk cId="1347970521" sldId="258"/>
            <ac:spMk id="67" creationId="{A16996BD-34D5-90C5-B42C-039E925323BB}"/>
          </ac:spMkLst>
        </pc:spChg>
        <pc:spChg chg="mod">
          <ac:chgData name="Murali Krishna" userId="f195f62b0e771eb8" providerId="LiveId" clId="{3A8347C7-3E34-414F-8735-0AA1D74C4D89}" dt="2025-05-20T16:38:46.266" v="70" actId="1076"/>
          <ac:spMkLst>
            <pc:docMk/>
            <pc:sldMk cId="1347970521" sldId="258"/>
            <ac:spMk id="86" creationId="{C8D87CF7-B570-CAC7-0C66-F6699172A42B}"/>
          </ac:spMkLst>
        </pc:spChg>
        <pc:spChg chg="mod">
          <ac:chgData name="Murali Krishna" userId="f195f62b0e771eb8" providerId="LiveId" clId="{3A8347C7-3E34-414F-8735-0AA1D74C4D89}" dt="2025-05-20T16:39:07.935" v="73" actId="14100"/>
          <ac:spMkLst>
            <pc:docMk/>
            <pc:sldMk cId="1347970521" sldId="258"/>
            <ac:spMk id="88" creationId="{F9AE2F5A-27FA-6799-3959-CD545B090632}"/>
          </ac:spMkLst>
        </pc:spChg>
        <pc:spChg chg="mod">
          <ac:chgData name="Murali Krishna" userId="f195f62b0e771eb8" providerId="LiveId" clId="{3A8347C7-3E34-414F-8735-0AA1D74C4D89}" dt="2025-05-20T16:39:10.385" v="74" actId="14100"/>
          <ac:spMkLst>
            <pc:docMk/>
            <pc:sldMk cId="1347970521" sldId="258"/>
            <ac:spMk id="93" creationId="{81511D04-D3CA-986A-CA01-CB83143065A6}"/>
          </ac:spMkLst>
        </pc:spChg>
        <pc:spChg chg="add mod">
          <ac:chgData name="Murali Krishna" userId="f195f62b0e771eb8" providerId="LiveId" clId="{3A8347C7-3E34-414F-8735-0AA1D74C4D89}" dt="2025-05-20T16:39:13.028" v="75" actId="14100"/>
          <ac:spMkLst>
            <pc:docMk/>
            <pc:sldMk cId="1347970521" sldId="258"/>
            <ac:spMk id="106" creationId="{C0B92756-5FF2-AC73-6025-B055CC15C4FF}"/>
          </ac:spMkLst>
        </pc:spChg>
        <pc:spChg chg="add mod">
          <ac:chgData name="Murali Krishna" userId="f195f62b0e771eb8" providerId="LiveId" clId="{3A8347C7-3E34-414F-8735-0AA1D74C4D89}" dt="2025-05-20T16:38:10.165" v="67" actId="1076"/>
          <ac:spMkLst>
            <pc:docMk/>
            <pc:sldMk cId="1347970521" sldId="258"/>
            <ac:spMk id="107" creationId="{48D88079-6D6A-E85D-0CA2-6CA05FAEEDB3}"/>
          </ac:spMkLst>
        </pc:spChg>
        <pc:spChg chg="add mod">
          <ac:chgData name="Murali Krishna" userId="f195f62b0e771eb8" providerId="LiveId" clId="{3A8347C7-3E34-414F-8735-0AA1D74C4D89}" dt="2025-05-20T16:39:29.219" v="77" actId="1076"/>
          <ac:spMkLst>
            <pc:docMk/>
            <pc:sldMk cId="1347970521" sldId="258"/>
            <ac:spMk id="112" creationId="{2FA10AE5-8362-3018-B410-BD611C655266}"/>
          </ac:spMkLst>
        </pc:spChg>
        <pc:spChg chg="add mod">
          <ac:chgData name="Murali Krishna" userId="f195f62b0e771eb8" providerId="LiveId" clId="{3A8347C7-3E34-414F-8735-0AA1D74C4D89}" dt="2025-05-20T16:41:57.971" v="165" actId="1076"/>
          <ac:spMkLst>
            <pc:docMk/>
            <pc:sldMk cId="1347970521" sldId="258"/>
            <ac:spMk id="115" creationId="{8852643D-0053-93F2-578C-AB1D4932AABE}"/>
          </ac:spMkLst>
        </pc:spChg>
        <pc:cxnChg chg="mod">
          <ac:chgData name="Murali Krishna" userId="f195f62b0e771eb8" providerId="LiveId" clId="{3A8347C7-3E34-414F-8735-0AA1D74C4D89}" dt="2025-05-20T16:38:56.676" v="71" actId="14100"/>
          <ac:cxnSpMkLst>
            <pc:docMk/>
            <pc:sldMk cId="1347970521" sldId="258"/>
            <ac:cxnSpMk id="26" creationId="{4646922F-63D8-D14D-E30D-C006AE8420A8}"/>
          </ac:cxnSpMkLst>
        </pc:cxnChg>
        <pc:cxnChg chg="mod">
          <ac:chgData name="Murali Krishna" userId="f195f62b0e771eb8" providerId="LiveId" clId="{3A8347C7-3E34-414F-8735-0AA1D74C4D89}" dt="2025-05-20T16:39:07.935" v="73" actId="14100"/>
          <ac:cxnSpMkLst>
            <pc:docMk/>
            <pc:sldMk cId="1347970521" sldId="258"/>
            <ac:cxnSpMk id="78" creationId="{1B9407B0-8EA2-485E-A125-AAE035034F75}"/>
          </ac:cxnSpMkLst>
        </pc:cxnChg>
        <pc:cxnChg chg="mod">
          <ac:chgData name="Murali Krishna" userId="f195f62b0e771eb8" providerId="LiveId" clId="{3A8347C7-3E34-414F-8735-0AA1D74C4D89}" dt="2025-05-20T16:39:10.385" v="74" actId="14100"/>
          <ac:cxnSpMkLst>
            <pc:docMk/>
            <pc:sldMk cId="1347970521" sldId="258"/>
            <ac:cxnSpMk id="98" creationId="{27FD8F97-E304-AFD2-F924-76922CE7FA75}"/>
          </ac:cxnSpMkLst>
        </pc:cxnChg>
        <pc:cxnChg chg="add mod">
          <ac:chgData name="Murali Krishna" userId="f195f62b0e771eb8" providerId="LiveId" clId="{3A8347C7-3E34-414F-8735-0AA1D74C4D89}" dt="2025-05-20T16:39:49.847" v="80" actId="14100"/>
          <ac:cxnSpMkLst>
            <pc:docMk/>
            <pc:sldMk cId="1347970521" sldId="258"/>
            <ac:cxnSpMk id="113" creationId="{222F75DF-4F6D-AF82-86B8-C2053E5CE9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8064F-C412-414E-85D4-EE966984C4F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3374D-AE3B-458A-B317-937CF01B2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6FDF-56BB-DE1A-A65E-43B662DFE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6D9F-E6E0-D387-4058-7CD5C9A0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0DED-6DC4-C453-43AE-C0061799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AD02-4007-FC46-C71F-33F494D1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EE98-7724-453A-B34D-4DABECED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067F-3514-0303-46A0-DC645E45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1F1F2-C506-8D31-E056-9341428B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2E49-D548-D5AA-9795-CEE32F3E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992E-CF87-F64D-65F0-BB1159D8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A0D0-58BC-6A4E-0E65-5BA9FC75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A2F2AF-E2B0-0AF0-C752-51FE464FE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892F2-1652-D5AC-3A63-D1BD063B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FA842-74AB-3582-9AF1-FCCEE71F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AD231-5273-3705-F950-FC0553D2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5C840-D2FE-6637-406B-623BF718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458B-54C3-7C60-A27C-9D0C0362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E28C-1519-3A77-3D01-F7A6714C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3204-849E-7129-E99C-00ADC291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1086-4F4B-CE38-CA5C-48618F1B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06CA-D849-8316-C860-6BDF21EB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626F-D69A-4B33-9C37-573998C7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8F14-5F00-4552-5692-85CC4DA9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0D9E-610F-FEF9-5EE3-6330655D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BB899-1FD7-EB87-9349-1BC68D07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7163-DE9F-9EB2-D2BB-7C45E7CF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308A-E0B5-FCE0-162B-817AADB9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A3F6-ABD4-DADA-9534-16E65F912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644F3-FB54-EAA0-2D84-0C169F365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2D00A-9275-1278-6E0D-FF1AC559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F0124-259A-FAFC-0E80-D5A64FEA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DCF43-BB07-3067-6E1D-2AE6C9D6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F5D5-FE53-83AF-77E5-5C857CA7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6E70-8EE3-ADB6-791D-2D40D697A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4DD61-ED8A-6C0F-794A-AE2AE89DC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E3972-0154-9AC3-3F75-507F2CB1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42F2C-08E0-C95B-731F-E5008892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B01AD-E12F-19FB-AE9C-7D91059E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88423-57F7-D1F3-9548-28411C6A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339B0-DC8F-91E8-D80A-2A5FDC4B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6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22B2-BA1A-356B-C4F1-50751345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B0893-D122-0CDC-F362-30CC8E7C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2DB5F-C468-D624-7881-E757A572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38738-1364-3B38-ACDC-14465548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90FD8-732B-1E09-86D2-47E532E7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C336F-B72F-645A-493D-C6C21C44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18F5-7EB3-79D7-7B4D-B481C49B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8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16DA-21D1-95C6-AD99-F7040090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2AAA-2E3F-04EB-C651-BF7C189C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83960-5833-CD1D-8846-16550645A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C9D39-8F32-E41A-8383-001310A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B2488-F8A6-0DEA-7029-7DD3D162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D5C0-DDC9-0BC2-F120-3DE15669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CFF1-7928-ECD3-CBE2-BC9BFA4D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37B07-5576-9CA0-C71C-34B667498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C0241-F72E-26B9-2772-F2DE9303A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39177-5A24-D49F-AC9C-844103DA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6B33-7FE0-C115-56E4-3CDE6DF2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3F7C2-D7BD-FA32-C082-44388FB8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90BAF-D6C9-1C59-2EC8-3D18B554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A43F1-9EC8-2067-CD30-BF808D93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2628-27B3-98F1-7CAE-D99DDA500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1215-B26E-4B03-BA37-D6FA479E424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B4605-7964-5C86-B302-998641D28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2973-D357-8509-0095-DAA00B35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1169-65E6-4CCC-A438-B8634363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7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hametbenoit.info/2019/11/04/power-bi-the-new-exe-installer-command-lines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BA6BD-5E31-EC26-A8AA-F90FCE6F8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" y="0"/>
            <a:ext cx="12119112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D3FD41-B826-C138-EA5E-D4B16363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33006"/>
              </p:ext>
            </p:extLst>
          </p:nvPr>
        </p:nvGraphicFramePr>
        <p:xfrm>
          <a:off x="-19878" y="0"/>
          <a:ext cx="12211878" cy="6964017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792830">
                  <a:extLst>
                    <a:ext uri="{9D8B030D-6E8A-4147-A177-3AD203B41FA5}">
                      <a16:colId xmlns:a16="http://schemas.microsoft.com/office/drawing/2014/main" val="3330768173"/>
                    </a:ext>
                  </a:extLst>
                </a:gridCol>
                <a:gridCol w="1736508">
                  <a:extLst>
                    <a:ext uri="{9D8B030D-6E8A-4147-A177-3AD203B41FA5}">
                      <a16:colId xmlns:a16="http://schemas.microsoft.com/office/drawing/2014/main" val="937901159"/>
                    </a:ext>
                  </a:extLst>
                </a:gridCol>
                <a:gridCol w="1736508">
                  <a:extLst>
                    <a:ext uri="{9D8B030D-6E8A-4147-A177-3AD203B41FA5}">
                      <a16:colId xmlns:a16="http://schemas.microsoft.com/office/drawing/2014/main" val="1903786948"/>
                    </a:ext>
                  </a:extLst>
                </a:gridCol>
                <a:gridCol w="1764432">
                  <a:extLst>
                    <a:ext uri="{9D8B030D-6E8A-4147-A177-3AD203B41FA5}">
                      <a16:colId xmlns:a16="http://schemas.microsoft.com/office/drawing/2014/main" val="302618114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2768005595"/>
                    </a:ext>
                  </a:extLst>
                </a:gridCol>
                <a:gridCol w="1736508">
                  <a:extLst>
                    <a:ext uri="{9D8B030D-6E8A-4147-A177-3AD203B41FA5}">
                      <a16:colId xmlns:a16="http://schemas.microsoft.com/office/drawing/2014/main" val="2127535739"/>
                    </a:ext>
                  </a:extLst>
                </a:gridCol>
                <a:gridCol w="1736508">
                  <a:extLst>
                    <a:ext uri="{9D8B030D-6E8A-4147-A177-3AD203B41FA5}">
                      <a16:colId xmlns:a16="http://schemas.microsoft.com/office/drawing/2014/main" val="1633796120"/>
                    </a:ext>
                  </a:extLst>
                </a:gridCol>
              </a:tblGrid>
              <a:tr h="808383"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985980"/>
                  </a:ext>
                </a:extLst>
              </a:tr>
              <a:tr h="74874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2285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3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43876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noFill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2084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819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47847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47073"/>
                  </a:ext>
                </a:extLst>
              </a:tr>
              <a:tr h="8348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7329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5733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13D8833-07C3-1BDA-D080-BACB5268A45C}"/>
              </a:ext>
            </a:extLst>
          </p:cNvPr>
          <p:cNvSpPr/>
          <p:nvPr/>
        </p:nvSpPr>
        <p:spPr>
          <a:xfrm>
            <a:off x="2340813" y="72887"/>
            <a:ext cx="6096001" cy="1410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rtlCol="0" anchor="ctr">
            <a:scene3d>
              <a:camera prst="orthographicFront"/>
              <a:lightRig rig="threePt" dir="t"/>
            </a:scene3d>
            <a:sp3d extrusionH="57150" prstMaterial="dkEdge">
              <a:bevelT w="38100" h="38100" prst="angle"/>
              <a:bevelB w="69850" h="69850" prst="divot"/>
            </a:sp3d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Capstone Project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                 Sales Analysis</a:t>
            </a:r>
          </a:p>
        </p:txBody>
      </p:sp>
      <p:pic>
        <p:nvPicPr>
          <p:cNvPr id="8" name="Graphic 7" descr="Fish with solid fill">
            <a:extLst>
              <a:ext uri="{FF2B5EF4-FFF2-40B4-BE49-F238E27FC236}">
                <a16:creationId xmlns:a16="http://schemas.microsoft.com/office/drawing/2014/main" id="{1CDEC9EF-E7CE-14BE-2635-D7160BDB6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19175">
            <a:off x="490330" y="5980043"/>
            <a:ext cx="914400" cy="914400"/>
          </a:xfrm>
          <a:prstGeom prst="rect">
            <a:avLst/>
          </a:prstGeom>
        </p:spPr>
      </p:pic>
      <p:pic>
        <p:nvPicPr>
          <p:cNvPr id="9" name="Graphic 8" descr="Fish with solid fill">
            <a:extLst>
              <a:ext uri="{FF2B5EF4-FFF2-40B4-BE49-F238E27FC236}">
                <a16:creationId xmlns:a16="http://schemas.microsoft.com/office/drawing/2014/main" id="{7D271495-F969-BD15-C1C5-AEAA63E91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838354">
            <a:off x="1792500" y="5757572"/>
            <a:ext cx="778575" cy="936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D05E4D-06D7-E67B-F7F8-574122445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444" y="0"/>
            <a:ext cx="1742661" cy="141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6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725511-87B1-644F-CFA3-54A44EDD4CFF}"/>
              </a:ext>
            </a:extLst>
          </p:cNvPr>
          <p:cNvSpPr/>
          <p:nvPr/>
        </p:nvSpPr>
        <p:spPr>
          <a:xfrm>
            <a:off x="1510748" y="1967949"/>
            <a:ext cx="3299791" cy="3127514"/>
          </a:xfrm>
          <a:prstGeom prst="ellipse">
            <a:avLst/>
          </a:prstGeom>
          <a:noFill/>
          <a:ln w="3810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487B4-AEFD-5509-69CD-2DC490BE4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0" t="2095" r="-3454" b="1774"/>
          <a:stretch/>
        </p:blipFill>
        <p:spPr>
          <a:xfrm>
            <a:off x="1838739" y="2136916"/>
            <a:ext cx="2643807" cy="2789580"/>
          </a:xfrm>
          <a:prstGeom prst="ellipse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C2CC0929-A8C5-A594-BD49-5BB4C11B3198}"/>
              </a:ext>
            </a:extLst>
          </p:cNvPr>
          <p:cNvSpPr/>
          <p:nvPr/>
        </p:nvSpPr>
        <p:spPr>
          <a:xfrm>
            <a:off x="1630016" y="1162878"/>
            <a:ext cx="4346714" cy="4737655"/>
          </a:xfrm>
          <a:prstGeom prst="arc">
            <a:avLst>
              <a:gd name="adj1" fmla="val 16107657"/>
              <a:gd name="adj2" fmla="val 5109407"/>
            </a:avLst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812DAF-5560-7D4E-DA7F-3F4C00F7E700}"/>
              </a:ext>
            </a:extLst>
          </p:cNvPr>
          <p:cNvSpPr/>
          <p:nvPr/>
        </p:nvSpPr>
        <p:spPr>
          <a:xfrm>
            <a:off x="3697355" y="1069716"/>
            <a:ext cx="212035" cy="187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C277B-DFC1-C53A-E7B1-5870A7D5AE1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017058" y="1155858"/>
            <a:ext cx="2350612" cy="42202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8A1C3-98BC-3FC1-FCAB-F096D179BA06}"/>
              </a:ext>
            </a:extLst>
          </p:cNvPr>
          <p:cNvSpPr txBox="1"/>
          <p:nvPr/>
        </p:nvSpPr>
        <p:spPr>
          <a:xfrm>
            <a:off x="6367670" y="936450"/>
            <a:ext cx="5618921" cy="523220"/>
          </a:xfrm>
          <a:prstGeom prst="rect">
            <a:avLst/>
          </a:prstGeom>
          <a:solidFill>
            <a:srgbClr val="0070C0">
              <a:alpha val="49000"/>
            </a:srgb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Develop an interactive and visually engaging Power BI dashboard for Northwind Traders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3C214F-6C6A-D154-6F4D-6827FCBD77AC}"/>
              </a:ext>
            </a:extLst>
          </p:cNvPr>
          <p:cNvSpPr/>
          <p:nvPr/>
        </p:nvSpPr>
        <p:spPr>
          <a:xfrm>
            <a:off x="6391993" y="998248"/>
            <a:ext cx="437322" cy="408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BDC8C5-D3EA-2262-EE33-1CB4B6E43B52}"/>
              </a:ext>
            </a:extLst>
          </p:cNvPr>
          <p:cNvCxnSpPr>
            <a:cxnSpLocks/>
            <a:stCxn id="24" idx="1"/>
            <a:endCxn id="19" idx="6"/>
          </p:cNvCxnSpPr>
          <p:nvPr/>
        </p:nvCxnSpPr>
        <p:spPr>
          <a:xfrm flipH="1">
            <a:off x="5468176" y="1931505"/>
            <a:ext cx="89949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8D72D2-5101-F289-6465-2196EEF41F80}"/>
              </a:ext>
            </a:extLst>
          </p:cNvPr>
          <p:cNvSpPr/>
          <p:nvPr/>
        </p:nvSpPr>
        <p:spPr>
          <a:xfrm>
            <a:off x="5261111" y="1837911"/>
            <a:ext cx="207065" cy="187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6DC202-22B2-7AA9-40A3-079E937FF80C}"/>
              </a:ext>
            </a:extLst>
          </p:cNvPr>
          <p:cNvSpPr/>
          <p:nvPr/>
        </p:nvSpPr>
        <p:spPr>
          <a:xfrm>
            <a:off x="5740372" y="2571356"/>
            <a:ext cx="212035" cy="187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B21EA56-2FEA-DF5E-9A09-E4061DB38B87}"/>
              </a:ext>
            </a:extLst>
          </p:cNvPr>
          <p:cNvSpPr/>
          <p:nvPr/>
        </p:nvSpPr>
        <p:spPr>
          <a:xfrm>
            <a:off x="5364643" y="4945259"/>
            <a:ext cx="212034" cy="187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C090D-B794-A8C5-A5F6-15544FBE82FB}"/>
              </a:ext>
            </a:extLst>
          </p:cNvPr>
          <p:cNvSpPr txBox="1"/>
          <p:nvPr/>
        </p:nvSpPr>
        <p:spPr>
          <a:xfrm>
            <a:off x="6367670" y="1669895"/>
            <a:ext cx="5618921" cy="523220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Analyze key business areas: Sales, Customer Behavior, Employee Performance, Inventory Trends, Product and Supplier Insights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46922F-63D8-D14D-E30D-C006AE8420A8}"/>
              </a:ext>
            </a:extLst>
          </p:cNvPr>
          <p:cNvCxnSpPr>
            <a:cxnSpLocks/>
            <a:stCxn id="58" idx="3"/>
            <a:endCxn id="21" idx="6"/>
          </p:cNvCxnSpPr>
          <p:nvPr/>
        </p:nvCxnSpPr>
        <p:spPr>
          <a:xfrm flipH="1" flipV="1">
            <a:off x="5952407" y="2664950"/>
            <a:ext cx="413831" cy="2092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83ED29-F334-09DD-3957-7E0C85E1A493}"/>
              </a:ext>
            </a:extLst>
          </p:cNvPr>
          <p:cNvSpPr/>
          <p:nvPr/>
        </p:nvSpPr>
        <p:spPr>
          <a:xfrm>
            <a:off x="6390785" y="1721280"/>
            <a:ext cx="437322" cy="408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50B3F6-60B9-6EFE-1E5D-0ACD2CD382A0}"/>
              </a:ext>
            </a:extLst>
          </p:cNvPr>
          <p:cNvSpPr txBox="1"/>
          <p:nvPr/>
        </p:nvSpPr>
        <p:spPr>
          <a:xfrm flipH="1">
            <a:off x="6366238" y="2424267"/>
            <a:ext cx="5620352" cy="523220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Integrate and consolidate data from multiple relational tables for a holistic business view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E7B39BB-D998-FA64-6814-78C9F4420458}"/>
              </a:ext>
            </a:extLst>
          </p:cNvPr>
          <p:cNvSpPr/>
          <p:nvPr/>
        </p:nvSpPr>
        <p:spPr>
          <a:xfrm>
            <a:off x="5811905" y="4152860"/>
            <a:ext cx="212035" cy="187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7ADB00E-1684-3878-D84B-7EB1944E2DFE}"/>
              </a:ext>
            </a:extLst>
          </p:cNvPr>
          <p:cNvSpPr/>
          <p:nvPr/>
        </p:nvSpPr>
        <p:spPr>
          <a:xfrm>
            <a:off x="5864346" y="3362108"/>
            <a:ext cx="212035" cy="187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6996BD-34D5-90C5-B42C-039E925323BB}"/>
              </a:ext>
            </a:extLst>
          </p:cNvPr>
          <p:cNvSpPr txBox="1"/>
          <p:nvPr/>
        </p:nvSpPr>
        <p:spPr>
          <a:xfrm>
            <a:off x="6367670" y="3196794"/>
            <a:ext cx="5618920" cy="523220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Enable data-driven decision-making through dynamic visuals, filters, and slicers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9407B0-8EA2-485E-A125-AAE035034F75}"/>
              </a:ext>
            </a:extLst>
          </p:cNvPr>
          <p:cNvCxnSpPr>
            <a:cxnSpLocks/>
            <a:stCxn id="88" idx="1"/>
            <a:endCxn id="65" idx="6"/>
          </p:cNvCxnSpPr>
          <p:nvPr/>
        </p:nvCxnSpPr>
        <p:spPr>
          <a:xfrm flipH="1" flipV="1">
            <a:off x="6023940" y="4246454"/>
            <a:ext cx="342298" cy="293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2A8CA3-F47D-F70B-7F74-E3CF7C682236}"/>
              </a:ext>
            </a:extLst>
          </p:cNvPr>
          <p:cNvCxnSpPr>
            <a:cxnSpLocks/>
          </p:cNvCxnSpPr>
          <p:nvPr/>
        </p:nvCxnSpPr>
        <p:spPr>
          <a:xfrm flipH="1">
            <a:off x="6076381" y="3429000"/>
            <a:ext cx="415263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E603949-E0F8-F74D-07E6-7151CBF4C6B5}"/>
              </a:ext>
            </a:extLst>
          </p:cNvPr>
          <p:cNvSpPr/>
          <p:nvPr/>
        </p:nvSpPr>
        <p:spPr>
          <a:xfrm>
            <a:off x="6394029" y="3244656"/>
            <a:ext cx="437322" cy="408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8D87CF7-B570-CAC7-0C66-F6699172A42B}"/>
              </a:ext>
            </a:extLst>
          </p:cNvPr>
          <p:cNvSpPr/>
          <p:nvPr/>
        </p:nvSpPr>
        <p:spPr>
          <a:xfrm>
            <a:off x="6391993" y="2494523"/>
            <a:ext cx="437322" cy="408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AE2F5A-27FA-6799-3959-CD545B090632}"/>
              </a:ext>
            </a:extLst>
          </p:cNvPr>
          <p:cNvSpPr txBox="1"/>
          <p:nvPr/>
        </p:nvSpPr>
        <p:spPr>
          <a:xfrm>
            <a:off x="6366238" y="3987780"/>
            <a:ext cx="5618920" cy="523220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Derive actionable insights to support strategic planning and operational efficiency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A7E1A48-76FC-103A-7F75-4B1BCAD92A51}"/>
              </a:ext>
            </a:extLst>
          </p:cNvPr>
          <p:cNvSpPr/>
          <p:nvPr/>
        </p:nvSpPr>
        <p:spPr>
          <a:xfrm>
            <a:off x="6391993" y="4048889"/>
            <a:ext cx="437322" cy="408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511D04-D3CA-986A-CA01-CB83143065A6}"/>
              </a:ext>
            </a:extLst>
          </p:cNvPr>
          <p:cNvSpPr txBox="1"/>
          <p:nvPr/>
        </p:nvSpPr>
        <p:spPr>
          <a:xfrm flipH="1">
            <a:off x="6366238" y="4777243"/>
            <a:ext cx="5618919" cy="523220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Empower stakeholders to explore data intuitively and identify growth opportunities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87D1227-4740-1A5D-A4AA-80590BB98C67}"/>
              </a:ext>
            </a:extLst>
          </p:cNvPr>
          <p:cNvSpPr/>
          <p:nvPr/>
        </p:nvSpPr>
        <p:spPr>
          <a:xfrm>
            <a:off x="6390785" y="4821727"/>
            <a:ext cx="437322" cy="408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06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7FD8F97-E304-AFD2-F924-76922CE7FA75}"/>
              </a:ext>
            </a:extLst>
          </p:cNvPr>
          <p:cNvCxnSpPr>
            <a:cxnSpLocks/>
            <a:stCxn id="93" idx="3"/>
            <a:endCxn id="22" idx="6"/>
          </p:cNvCxnSpPr>
          <p:nvPr/>
        </p:nvCxnSpPr>
        <p:spPr>
          <a:xfrm flipH="1">
            <a:off x="5576677" y="5038853"/>
            <a:ext cx="78956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0B92756-5FF2-AC73-6025-B055CC15C4FF}"/>
              </a:ext>
            </a:extLst>
          </p:cNvPr>
          <p:cNvSpPr txBox="1"/>
          <p:nvPr/>
        </p:nvSpPr>
        <p:spPr>
          <a:xfrm>
            <a:off x="6366237" y="5629936"/>
            <a:ext cx="5618919" cy="523220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1"/>
                </a:solidFill>
              </a:rPr>
              <a:t>Revolutionize the company’s approach to data usage for staying competitive in the wholesale market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8D88079-6D6A-E85D-0CA2-6CA05FAEEDB3}"/>
              </a:ext>
            </a:extLst>
          </p:cNvPr>
          <p:cNvSpPr/>
          <p:nvPr/>
        </p:nvSpPr>
        <p:spPr>
          <a:xfrm>
            <a:off x="6390785" y="5687397"/>
            <a:ext cx="437322" cy="4082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FA10AE5-8362-3018-B410-BD611C655266}"/>
              </a:ext>
            </a:extLst>
          </p:cNvPr>
          <p:cNvSpPr/>
          <p:nvPr/>
        </p:nvSpPr>
        <p:spPr>
          <a:xfrm>
            <a:off x="4017058" y="5813959"/>
            <a:ext cx="212034" cy="187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22F75DF-4F6D-AF82-86B8-C2053E5CE970}"/>
              </a:ext>
            </a:extLst>
          </p:cNvPr>
          <p:cNvCxnSpPr>
            <a:cxnSpLocks/>
            <a:endCxn id="112" idx="6"/>
          </p:cNvCxnSpPr>
          <p:nvPr/>
        </p:nvCxnSpPr>
        <p:spPr>
          <a:xfrm flipH="1">
            <a:off x="4229092" y="5907553"/>
            <a:ext cx="2142418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852643D-0053-93F2-578C-AB1D4932AABE}"/>
              </a:ext>
            </a:extLst>
          </p:cNvPr>
          <p:cNvSpPr txBox="1"/>
          <p:nvPr/>
        </p:nvSpPr>
        <p:spPr>
          <a:xfrm>
            <a:off x="1256846" y="199325"/>
            <a:ext cx="3807592" cy="369332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Project Objective </a:t>
            </a:r>
          </a:p>
        </p:txBody>
      </p:sp>
    </p:spTree>
    <p:extLst>
      <p:ext uri="{BB962C8B-B14F-4D97-AF65-F5344CB8AC3E}">
        <p14:creationId xmlns:p14="http://schemas.microsoft.com/office/powerpoint/2010/main" val="134797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1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22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69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31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Murali Krishna</dc:creator>
  <cp:lastModifiedBy>Murali Krishna</cp:lastModifiedBy>
  <cp:revision>1</cp:revision>
  <dcterms:created xsi:type="dcterms:W3CDTF">2025-05-20T13:47:10Z</dcterms:created>
  <dcterms:modified xsi:type="dcterms:W3CDTF">2025-05-20T16:42:02Z</dcterms:modified>
</cp:coreProperties>
</file>