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16" r:id="rId3"/>
    <p:sldId id="318" r:id="rId4"/>
    <p:sldId id="319" r:id="rId5"/>
    <p:sldId id="320" r:id="rId6"/>
    <p:sldId id="321" r:id="rId7"/>
    <p:sldId id="322" r:id="rId8"/>
    <p:sldId id="329" r:id="rId9"/>
    <p:sldId id="330" r:id="rId10"/>
    <p:sldId id="323" r:id="rId11"/>
    <p:sldId id="324" r:id="rId12"/>
    <p:sldId id="325" r:id="rId13"/>
    <p:sldId id="327" r:id="rId14"/>
    <p:sldId id="326"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6" autoAdjust="0"/>
    <p:restoredTop sz="94707" autoAdjust="0"/>
  </p:normalViewPr>
  <p:slideViewPr>
    <p:cSldViewPr>
      <p:cViewPr>
        <p:scale>
          <a:sx n="66" d="100"/>
          <a:sy n="66" d="100"/>
        </p:scale>
        <p:origin x="-726"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1638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96BFB45-AAAB-4E4A-BA7D-FE8A20655B68}"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Preliminary Draft</a:t>
            </a:r>
          </a:p>
        </p:txBody>
      </p:sp>
      <p:sp>
        <p:nvSpPr>
          <p:cNvPr id="6" name="Rectangle 6"/>
          <p:cNvSpPr>
            <a:spLocks noGrp="1" noChangeArrowheads="1"/>
          </p:cNvSpPr>
          <p:nvPr>
            <p:ph type="sldNum" sz="quarter" idx="12"/>
          </p:nvPr>
        </p:nvSpPr>
        <p:spPr>
          <a:ln/>
        </p:spPr>
        <p:txBody>
          <a:bodyPr/>
          <a:lstStyle>
            <a:lvl1pPr>
              <a:defRPr/>
            </a:lvl1pPr>
          </a:lstStyle>
          <a:p>
            <a:pPr>
              <a:defRPr/>
            </a:pPr>
            <a:fld id="{5D18FD73-ABB1-4A28-9F64-16566FDD123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Preliminary Draft</a:t>
            </a:r>
          </a:p>
        </p:txBody>
      </p:sp>
      <p:sp>
        <p:nvSpPr>
          <p:cNvPr id="6" name="Rectangle 6"/>
          <p:cNvSpPr>
            <a:spLocks noGrp="1" noChangeArrowheads="1"/>
          </p:cNvSpPr>
          <p:nvPr>
            <p:ph type="sldNum" sz="quarter" idx="12"/>
          </p:nvPr>
        </p:nvSpPr>
        <p:spPr>
          <a:ln/>
        </p:spPr>
        <p:txBody>
          <a:bodyPr/>
          <a:lstStyle>
            <a:lvl1pPr>
              <a:defRPr/>
            </a:lvl1pPr>
          </a:lstStyle>
          <a:p>
            <a:pPr>
              <a:defRPr/>
            </a:pPr>
            <a:fld id="{5CA1B253-AAD4-4698-8753-D4F5210B663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Preliminary Draft</a:t>
            </a:r>
          </a:p>
        </p:txBody>
      </p:sp>
      <p:sp>
        <p:nvSpPr>
          <p:cNvPr id="6" name="Rectangle 6"/>
          <p:cNvSpPr>
            <a:spLocks noGrp="1" noChangeArrowheads="1"/>
          </p:cNvSpPr>
          <p:nvPr>
            <p:ph type="sldNum" sz="quarter" idx="12"/>
          </p:nvPr>
        </p:nvSpPr>
        <p:spPr>
          <a:ln/>
        </p:spPr>
        <p:txBody>
          <a:bodyPr/>
          <a:lstStyle>
            <a:lvl1pPr>
              <a:defRPr/>
            </a:lvl1pPr>
          </a:lstStyle>
          <a:p>
            <a:pPr>
              <a:defRPr/>
            </a:pPr>
            <a:fld id="{F19F3BE7-D519-4874-B18F-1AB8FFD8A065}"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Preliminary Draft</a:t>
            </a:r>
          </a:p>
        </p:txBody>
      </p:sp>
      <p:sp>
        <p:nvSpPr>
          <p:cNvPr id="6" name="Rectangle 6"/>
          <p:cNvSpPr>
            <a:spLocks noGrp="1" noChangeArrowheads="1"/>
          </p:cNvSpPr>
          <p:nvPr>
            <p:ph type="sldNum" sz="quarter" idx="12"/>
          </p:nvPr>
        </p:nvSpPr>
        <p:spPr>
          <a:ln/>
        </p:spPr>
        <p:txBody>
          <a:bodyPr/>
          <a:lstStyle>
            <a:lvl1pPr>
              <a:defRPr/>
            </a:lvl1pPr>
          </a:lstStyle>
          <a:p>
            <a:pPr>
              <a:defRPr/>
            </a:pPr>
            <a:fld id="{E5D91E3B-5CCF-41EA-BF7A-DED2A66EA31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Preliminary Draft</a:t>
            </a:r>
          </a:p>
        </p:txBody>
      </p:sp>
      <p:sp>
        <p:nvSpPr>
          <p:cNvPr id="6" name="Rectangle 6"/>
          <p:cNvSpPr>
            <a:spLocks noGrp="1" noChangeArrowheads="1"/>
          </p:cNvSpPr>
          <p:nvPr>
            <p:ph type="sldNum" sz="quarter" idx="12"/>
          </p:nvPr>
        </p:nvSpPr>
        <p:spPr>
          <a:ln/>
        </p:spPr>
        <p:txBody>
          <a:bodyPr/>
          <a:lstStyle>
            <a:lvl1pPr>
              <a:defRPr/>
            </a:lvl1pPr>
          </a:lstStyle>
          <a:p>
            <a:pPr>
              <a:defRPr/>
            </a:pPr>
            <a:fld id="{8C6D9A8D-768C-4E7E-B123-AC68B2C84824}"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Preliminary Draft</a:t>
            </a:r>
          </a:p>
        </p:txBody>
      </p:sp>
      <p:sp>
        <p:nvSpPr>
          <p:cNvPr id="7" name="Rectangle 6"/>
          <p:cNvSpPr>
            <a:spLocks noGrp="1" noChangeArrowheads="1"/>
          </p:cNvSpPr>
          <p:nvPr>
            <p:ph type="sldNum" sz="quarter" idx="12"/>
          </p:nvPr>
        </p:nvSpPr>
        <p:spPr>
          <a:ln/>
        </p:spPr>
        <p:txBody>
          <a:bodyPr/>
          <a:lstStyle>
            <a:lvl1pPr>
              <a:defRPr/>
            </a:lvl1pPr>
          </a:lstStyle>
          <a:p>
            <a:pPr>
              <a:defRPr/>
            </a:pPr>
            <a:fld id="{F894A885-86E1-48FE-850D-08AB33A40A6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a:t>Preliminary Draft</a:t>
            </a:r>
          </a:p>
        </p:txBody>
      </p:sp>
      <p:sp>
        <p:nvSpPr>
          <p:cNvPr id="9" name="Rectangle 6"/>
          <p:cNvSpPr>
            <a:spLocks noGrp="1" noChangeArrowheads="1"/>
          </p:cNvSpPr>
          <p:nvPr>
            <p:ph type="sldNum" sz="quarter" idx="12"/>
          </p:nvPr>
        </p:nvSpPr>
        <p:spPr>
          <a:ln/>
        </p:spPr>
        <p:txBody>
          <a:bodyPr/>
          <a:lstStyle>
            <a:lvl1pPr>
              <a:defRPr/>
            </a:lvl1pPr>
          </a:lstStyle>
          <a:p>
            <a:pPr>
              <a:defRPr/>
            </a:pPr>
            <a:fld id="{17C5BDEB-ED11-4CF2-930B-74D4D585F195}"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t>Preliminary Draft</a:t>
            </a:r>
          </a:p>
        </p:txBody>
      </p:sp>
      <p:sp>
        <p:nvSpPr>
          <p:cNvPr id="5" name="Rectangle 6"/>
          <p:cNvSpPr>
            <a:spLocks noGrp="1" noChangeArrowheads="1"/>
          </p:cNvSpPr>
          <p:nvPr>
            <p:ph type="sldNum" sz="quarter" idx="12"/>
          </p:nvPr>
        </p:nvSpPr>
        <p:spPr>
          <a:ln/>
        </p:spPr>
        <p:txBody>
          <a:bodyPr/>
          <a:lstStyle>
            <a:lvl1pPr>
              <a:defRPr/>
            </a:lvl1pPr>
          </a:lstStyle>
          <a:p>
            <a:pPr>
              <a:defRPr/>
            </a:pPr>
            <a:fld id="{9D5AF9E0-3CCA-4A7D-AFF6-A52092777BC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t>Preliminary Draft</a:t>
            </a:r>
          </a:p>
        </p:txBody>
      </p:sp>
      <p:sp>
        <p:nvSpPr>
          <p:cNvPr id="4" name="Rectangle 6"/>
          <p:cNvSpPr>
            <a:spLocks noGrp="1" noChangeArrowheads="1"/>
          </p:cNvSpPr>
          <p:nvPr>
            <p:ph type="sldNum" sz="quarter" idx="12"/>
          </p:nvPr>
        </p:nvSpPr>
        <p:spPr>
          <a:ln/>
        </p:spPr>
        <p:txBody>
          <a:bodyPr/>
          <a:lstStyle>
            <a:lvl1pPr>
              <a:defRPr/>
            </a:lvl1pPr>
          </a:lstStyle>
          <a:p>
            <a:pPr>
              <a:defRPr/>
            </a:pPr>
            <a:fld id="{86157619-70C4-4D7E-884B-ABC4B1F8A26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Preliminary Draft</a:t>
            </a:r>
          </a:p>
        </p:txBody>
      </p:sp>
      <p:sp>
        <p:nvSpPr>
          <p:cNvPr id="7" name="Rectangle 6"/>
          <p:cNvSpPr>
            <a:spLocks noGrp="1" noChangeArrowheads="1"/>
          </p:cNvSpPr>
          <p:nvPr>
            <p:ph type="sldNum" sz="quarter" idx="12"/>
          </p:nvPr>
        </p:nvSpPr>
        <p:spPr>
          <a:ln/>
        </p:spPr>
        <p:txBody>
          <a:bodyPr/>
          <a:lstStyle>
            <a:lvl1pPr>
              <a:defRPr/>
            </a:lvl1pPr>
          </a:lstStyle>
          <a:p>
            <a:pPr>
              <a:defRPr/>
            </a:pPr>
            <a:fld id="{22CFC71C-BB71-4FCA-A67A-F24181538C9D}"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Preliminary Draft</a:t>
            </a:r>
          </a:p>
        </p:txBody>
      </p:sp>
      <p:sp>
        <p:nvSpPr>
          <p:cNvPr id="7" name="Rectangle 6"/>
          <p:cNvSpPr>
            <a:spLocks noGrp="1" noChangeArrowheads="1"/>
          </p:cNvSpPr>
          <p:nvPr>
            <p:ph type="sldNum" sz="quarter" idx="12"/>
          </p:nvPr>
        </p:nvSpPr>
        <p:spPr>
          <a:ln/>
        </p:spPr>
        <p:txBody>
          <a:bodyPr/>
          <a:lstStyle>
            <a:lvl1pPr>
              <a:defRPr/>
            </a:lvl1pPr>
          </a:lstStyle>
          <a:p>
            <a:pPr>
              <a:defRPr/>
            </a:pPr>
            <a:fld id="{4E01EBA8-0543-4B7C-B0F9-83BAAA5DF36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b="1">
                <a:solidFill>
                  <a:srgbClr val="FF3300"/>
                </a:solidFill>
              </a:defRPr>
            </a:lvl1pPr>
          </a:lstStyle>
          <a:p>
            <a:pPr>
              <a:defRPr/>
            </a:pPr>
            <a:r>
              <a:rPr lang="en-US" dirty="0"/>
              <a:t>Preliminary Draft</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75E6846-B669-453E-BEC6-8733D55F2968}" type="slidenum">
              <a:rPr lang="en-US"/>
              <a:pPr>
                <a:defRPr/>
              </a:pPr>
              <a:t>‹#›</a:t>
            </a:fld>
            <a:endParaRPr lang="en-US" dirty="0"/>
          </a:p>
        </p:txBody>
      </p:sp>
      <p:pic>
        <p:nvPicPr>
          <p:cNvPr id="2055" name="Picture 9" descr="BrandZones_3"/>
          <p:cNvPicPr>
            <a:picLocks noChangeAspect="1" noChangeArrowheads="1"/>
          </p:cNvPicPr>
          <p:nvPr userDrawn="1"/>
        </p:nvPicPr>
        <p:blipFill>
          <a:blip r:embed="rId13" cstate="print"/>
          <a:srcRect/>
          <a:stretch>
            <a:fillRect/>
          </a:stretch>
        </p:blipFill>
        <p:spPr bwMode="auto">
          <a:xfrm>
            <a:off x="0" y="-9525"/>
            <a:ext cx="9131300" cy="1169988"/>
          </a:xfrm>
          <a:prstGeom prst="rect">
            <a:avLst/>
          </a:prstGeom>
          <a:noFill/>
          <a:ln w="9525">
            <a:noFill/>
            <a:miter lim="800000"/>
            <a:headEnd/>
            <a:tailEnd/>
          </a:ln>
        </p:spPr>
      </p:pic>
      <p:sp>
        <p:nvSpPr>
          <p:cNvPr id="1034" name="Rectangle 10"/>
          <p:cNvSpPr>
            <a:spLocks noChangeArrowheads="1"/>
          </p:cNvSpPr>
          <p:nvPr userDrawn="1"/>
        </p:nvSpPr>
        <p:spPr bwMode="auto">
          <a:xfrm>
            <a:off x="390525" y="6427788"/>
            <a:ext cx="2674938" cy="203200"/>
          </a:xfrm>
          <a:prstGeom prst="rect">
            <a:avLst/>
          </a:prstGeom>
          <a:noFill/>
          <a:ln w="12700">
            <a:noFill/>
            <a:miter lim="800000"/>
            <a:headEnd type="none" w="sm" len="sm"/>
            <a:tailEnd type="none" w="sm" len="sm"/>
          </a:ln>
          <a:effectLst/>
        </p:spPr>
        <p:txBody>
          <a:bodyPr lIns="9144" tIns="9144" rIns="9144" bIns="9144">
            <a:spAutoFit/>
          </a:bodyPr>
          <a:lstStyle/>
          <a:p>
            <a:pPr defTabSz="820738" eaLnBrk="0" hangingPunct="0">
              <a:defRPr/>
            </a:pPr>
            <a:r>
              <a:rPr lang="en-US" sz="600" dirty="0">
                <a:solidFill>
                  <a:schemeClr val="bg1"/>
                </a:solidFill>
              </a:rPr>
              <a:t>BOEING is a trademark of Boeing Management Company.</a:t>
            </a:r>
          </a:p>
          <a:p>
            <a:pPr defTabSz="820738" eaLnBrk="0" hangingPunct="0">
              <a:defRPr/>
            </a:pPr>
            <a:r>
              <a:rPr lang="en-US" sz="600" dirty="0">
                <a:solidFill>
                  <a:schemeClr val="bg1"/>
                </a:solidFill>
              </a:rPr>
              <a:t>Copyright © 2006 Boeing. All rights reserved.</a:t>
            </a:r>
          </a:p>
        </p:txBody>
      </p:sp>
      <p:sp>
        <p:nvSpPr>
          <p:cNvPr id="1037" name="Rectangle 13"/>
          <p:cNvSpPr>
            <a:spLocks noChangeArrowheads="1"/>
          </p:cNvSpPr>
          <p:nvPr/>
        </p:nvSpPr>
        <p:spPr bwMode="auto">
          <a:xfrm>
            <a:off x="3124200" y="6324600"/>
            <a:ext cx="2895600" cy="244475"/>
          </a:xfrm>
          <a:prstGeom prst="rect">
            <a:avLst/>
          </a:prstGeom>
          <a:noFill/>
          <a:ln w="9525">
            <a:noFill/>
            <a:miter lim="800000"/>
            <a:headEnd/>
            <a:tailEnd/>
          </a:ln>
          <a:effectLst/>
        </p:spPr>
        <p:txBody>
          <a:bodyPr wrap="none" lIns="9144" tIns="9144" rIns="9144" bIns="9144"/>
          <a:lstStyle/>
          <a:p>
            <a:pPr algn="ctr" defTabSz="820738" eaLnBrk="0" hangingPunct="0">
              <a:defRPr/>
            </a:pPr>
            <a:endParaRPr lang="en-US" sz="600" dirty="0">
              <a:solidFill>
                <a:schemeClr val="bg1"/>
              </a:solidFill>
            </a:endParaRPr>
          </a:p>
        </p:txBody>
      </p:sp>
      <p:sp>
        <p:nvSpPr>
          <p:cNvPr id="1038" name="Rectangle 14"/>
          <p:cNvSpPr>
            <a:spLocks noChangeArrowheads="1"/>
          </p:cNvSpPr>
          <p:nvPr/>
        </p:nvSpPr>
        <p:spPr bwMode="auto">
          <a:xfrm>
            <a:off x="8023225" y="6692900"/>
            <a:ext cx="712788" cy="173038"/>
          </a:xfrm>
          <a:prstGeom prst="rect">
            <a:avLst/>
          </a:prstGeom>
          <a:noFill/>
          <a:ln w="9525" algn="ctr">
            <a:noFill/>
            <a:miter lim="800000"/>
            <a:headEnd/>
            <a:tailEnd/>
          </a:ln>
          <a:effectLst/>
        </p:spPr>
        <p:txBody>
          <a:bodyPr lIns="9144" tIns="9144" rIns="9144" bIns="9144"/>
          <a:lstStyle/>
          <a:p>
            <a:pPr algn="r" eaLnBrk="0" hangingPunct="0">
              <a:defRPr/>
            </a:pPr>
            <a:endParaRPr lang="en-US" sz="800" dirty="0">
              <a:solidFill>
                <a:schemeClr val="bg1"/>
              </a:solidFill>
            </a:endParaRPr>
          </a:p>
        </p:txBody>
      </p:sp>
      <p:sp>
        <p:nvSpPr>
          <p:cNvPr id="1039" name="Rectangle 15"/>
          <p:cNvSpPr>
            <a:spLocks noChangeArrowheads="1"/>
          </p:cNvSpPr>
          <p:nvPr/>
        </p:nvSpPr>
        <p:spPr bwMode="auto">
          <a:xfrm>
            <a:off x="6407150" y="6519863"/>
            <a:ext cx="2328863" cy="246062"/>
          </a:xfrm>
          <a:prstGeom prst="rect">
            <a:avLst/>
          </a:prstGeom>
          <a:noFill/>
          <a:ln w="9525">
            <a:noFill/>
            <a:miter lim="800000"/>
            <a:headEnd/>
            <a:tailEnd/>
          </a:ln>
          <a:effectLst/>
        </p:spPr>
        <p:txBody>
          <a:bodyPr lIns="9144" tIns="9144" rIns="9144" bIns="9144"/>
          <a:lstStyle/>
          <a:p>
            <a:pPr algn="r" eaLnBrk="0" hangingPunct="0">
              <a:defRPr/>
            </a:pPr>
            <a:r>
              <a:rPr lang="en-US" sz="600" dirty="0">
                <a:solidFill>
                  <a:schemeClr val="bg1"/>
                </a:solidFill>
              </a:rPr>
              <a:t>Filename.ppt</a:t>
            </a:r>
            <a:r>
              <a:rPr lang="en-US" sz="800" dirty="0">
                <a:solidFill>
                  <a:schemeClr val="bg1"/>
                </a:solidFill>
              </a:rPr>
              <a:t> </a:t>
            </a:r>
            <a:r>
              <a:rPr lang="en-US" sz="1000" dirty="0">
                <a:solidFill>
                  <a:schemeClr val="bg1"/>
                </a:solidFill>
              </a:rPr>
              <a:t>| </a:t>
            </a:r>
            <a:fld id="{3C2A917A-3AB5-4174-9A7E-00EFD3B6E611}" type="slidenum">
              <a:rPr lang="en-US" sz="1000">
                <a:solidFill>
                  <a:schemeClr val="bg1"/>
                </a:solidFill>
              </a:rPr>
              <a:pPr algn="r" eaLnBrk="0" hangingPunct="0">
                <a:defRPr/>
              </a:pPr>
              <a:t>‹#›</a:t>
            </a:fld>
            <a:endParaRPr lang="en-US" sz="1000" dirty="0">
              <a:solidFill>
                <a:schemeClr val="bg1"/>
              </a:solidFill>
            </a:endParaRPr>
          </a:p>
        </p:txBody>
      </p:sp>
      <p:sp>
        <p:nvSpPr>
          <p:cNvPr id="1040" name="Rectangle 16"/>
          <p:cNvSpPr>
            <a:spLocks noChangeArrowheads="1"/>
          </p:cNvSpPr>
          <p:nvPr userDrawn="1"/>
        </p:nvSpPr>
        <p:spPr bwMode="auto">
          <a:xfrm>
            <a:off x="0" y="1149350"/>
            <a:ext cx="9144000" cy="284163"/>
          </a:xfrm>
          <a:prstGeom prst="rect">
            <a:avLst/>
          </a:prstGeom>
          <a:solidFill>
            <a:schemeClr val="accent1"/>
          </a:solidFill>
          <a:ln w="9525">
            <a:noFill/>
            <a:miter lim="800000"/>
            <a:headEnd type="none" w="sm" len="sm"/>
            <a:tailEnd type="none" w="sm" len="sm"/>
          </a:ln>
          <a:effectLst/>
        </p:spPr>
        <p:txBody>
          <a:bodyPr wrap="none" anchor="ctr"/>
          <a:lstStyle/>
          <a:p>
            <a:pPr>
              <a:defRPr/>
            </a:pPr>
            <a:endParaRPr lang="en-US" dirty="0"/>
          </a:p>
        </p:txBody>
      </p:sp>
      <p:sp>
        <p:nvSpPr>
          <p:cNvPr id="1041" name="Text Box 17"/>
          <p:cNvSpPr txBox="1">
            <a:spLocks noChangeArrowheads="1"/>
          </p:cNvSpPr>
          <p:nvPr userDrawn="1"/>
        </p:nvSpPr>
        <p:spPr bwMode="auto">
          <a:xfrm>
            <a:off x="6319838" y="387350"/>
            <a:ext cx="2462212" cy="598488"/>
          </a:xfrm>
          <a:prstGeom prst="rect">
            <a:avLst/>
          </a:prstGeom>
          <a:noFill/>
          <a:ln w="12700">
            <a:noFill/>
            <a:miter lim="800000"/>
            <a:headEnd type="none" w="sm" len="sm"/>
            <a:tailEnd type="none" w="sm" len="sm"/>
          </a:ln>
          <a:effectLst/>
        </p:spPr>
        <p:txBody>
          <a:bodyPr wrap="none">
            <a:spAutoFit/>
          </a:bodyPr>
          <a:lstStyle/>
          <a:p>
            <a:pPr algn="r" defTabSz="820738" eaLnBrk="0" hangingPunct="0">
              <a:lnSpc>
                <a:spcPct val="95000"/>
              </a:lnSpc>
              <a:defRPr/>
            </a:pPr>
            <a:r>
              <a:rPr lang="en-US" sz="1500" b="1" dirty="0">
                <a:solidFill>
                  <a:schemeClr val="bg1"/>
                </a:solidFill>
              </a:rPr>
              <a:t>Boeing Defense Systems</a:t>
            </a:r>
          </a:p>
          <a:p>
            <a:pPr algn="r" defTabSz="820738" eaLnBrk="0" hangingPunct="0">
              <a:lnSpc>
                <a:spcPct val="95000"/>
              </a:lnSpc>
              <a:defRPr/>
            </a:pPr>
            <a:r>
              <a:rPr lang="en-US" sz="2000" dirty="0">
                <a:solidFill>
                  <a:schemeClr val="bg1"/>
                </a:solidFill>
              </a:rPr>
              <a:t>Accounting</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685800" y="1524000"/>
            <a:ext cx="7848600" cy="2667000"/>
          </a:xfrm>
        </p:spPr>
        <p:txBody>
          <a:bodyPr/>
          <a:lstStyle/>
          <a:p>
            <a:pPr eaLnBrk="1" hangingPunct="1"/>
            <a:r>
              <a:rPr lang="en-US" sz="3200" dirty="0" smtClean="0"/>
              <a:t>MCTR – Work Flow &amp; Definitions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76200" y="228600"/>
            <a:ext cx="8229600" cy="838200"/>
          </a:xfrm>
        </p:spPr>
        <p:txBody>
          <a:bodyPr/>
          <a:lstStyle/>
          <a:p>
            <a:pPr eaLnBrk="1" hangingPunct="1"/>
            <a:r>
              <a:rPr lang="en-US" sz="2800" b="1" dirty="0" smtClean="0"/>
              <a:t>MCTR </a:t>
            </a:r>
            <a:br>
              <a:rPr lang="en-US" sz="2800" b="1" dirty="0" smtClean="0"/>
            </a:br>
            <a:r>
              <a:rPr lang="en-US" sz="2800" b="1" dirty="0" smtClean="0"/>
              <a:t>Accounting Work Flow Roles</a:t>
            </a:r>
          </a:p>
        </p:txBody>
      </p:sp>
      <p:sp>
        <p:nvSpPr>
          <p:cNvPr id="11268" name="Rectangle 3"/>
          <p:cNvSpPr>
            <a:spLocks noGrp="1" noChangeArrowheads="1"/>
          </p:cNvSpPr>
          <p:nvPr>
            <p:ph type="body" idx="1"/>
          </p:nvPr>
        </p:nvSpPr>
        <p:spPr/>
        <p:txBody>
          <a:bodyPr/>
          <a:lstStyle/>
          <a:p>
            <a:pPr eaLnBrk="1" hangingPunct="1"/>
            <a:r>
              <a:rPr lang="en-US" dirty="0" smtClean="0"/>
              <a:t>Material Accountant Approval</a:t>
            </a:r>
          </a:p>
          <a:p>
            <a:pPr eaLnBrk="1" hangingPunct="1">
              <a:buFontTx/>
              <a:buNone/>
            </a:pPr>
            <a:r>
              <a:rPr lang="en-US" dirty="0" smtClean="0"/>
              <a:t> (work code = MA)</a:t>
            </a:r>
          </a:p>
          <a:p>
            <a:pPr lvl="1" eaLnBrk="1" hangingPunct="1"/>
            <a:r>
              <a:rPr lang="en-US" sz="2000" dirty="0" smtClean="0"/>
              <a:t>Receives email notification after Accountant approval.</a:t>
            </a:r>
          </a:p>
          <a:p>
            <a:pPr lvl="1" eaLnBrk="1" hangingPunct="1"/>
            <a:r>
              <a:rPr lang="en-US" sz="2000" dirty="0" smtClean="0"/>
              <a:t>Work flow visibility up to approval or rejection.</a:t>
            </a:r>
          </a:p>
          <a:p>
            <a:pPr lvl="1" eaLnBrk="1" hangingPunct="1"/>
            <a:r>
              <a:rPr lang="en-US" sz="2000" dirty="0" smtClean="0"/>
              <a:t>Typically only approves material related cost transfers.</a:t>
            </a:r>
          </a:p>
          <a:p>
            <a:pPr lvl="1" eaLnBrk="1" hangingPunct="1"/>
            <a:r>
              <a:rPr lang="en-US" sz="2000" dirty="0" smtClean="0"/>
              <a:t>Reviews MCTR based on </a:t>
            </a:r>
            <a:r>
              <a:rPr lang="en-US" sz="2000" dirty="0" smtClean="0"/>
              <a:t>ABU </a:t>
            </a:r>
            <a:r>
              <a:rPr lang="en-US" sz="2000" dirty="0" smtClean="0"/>
              <a:t>requirements.</a:t>
            </a:r>
          </a:p>
          <a:p>
            <a:pPr lvl="1" eaLnBrk="1" hangingPunct="1"/>
            <a:r>
              <a:rPr lang="en-US" sz="2000" dirty="0" smtClean="0"/>
              <a:t>Approvals – changes status to next downstream approval.  Notifies next approval by email and updates their work flow.</a:t>
            </a:r>
          </a:p>
          <a:p>
            <a:pPr lvl="1" eaLnBrk="1" hangingPunct="1"/>
            <a:r>
              <a:rPr lang="en-US" sz="2000" dirty="0" smtClean="0"/>
              <a:t>Rejections – changes status to (OR – originator rejections), sends back to Accountant work flow and notifies by email.</a:t>
            </a:r>
            <a:endParaRPr lang="en-US" sz="4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533400"/>
            <a:ext cx="8229600" cy="609600"/>
          </a:xfrm>
        </p:spPr>
        <p:txBody>
          <a:bodyPr/>
          <a:lstStyle/>
          <a:p>
            <a:pPr eaLnBrk="1" hangingPunct="1"/>
            <a:r>
              <a:rPr lang="en-US" sz="2800" b="1" dirty="0" smtClean="0"/>
              <a:t>MCTR Accounting Work Flow Roles</a:t>
            </a:r>
          </a:p>
        </p:txBody>
      </p:sp>
      <p:sp>
        <p:nvSpPr>
          <p:cNvPr id="12292" name="Rectangle 3"/>
          <p:cNvSpPr>
            <a:spLocks noGrp="1" noChangeArrowheads="1"/>
          </p:cNvSpPr>
          <p:nvPr>
            <p:ph type="body" idx="1"/>
          </p:nvPr>
        </p:nvSpPr>
        <p:spPr>
          <a:xfrm>
            <a:off x="457200" y="1524000"/>
            <a:ext cx="8305800" cy="4343400"/>
          </a:xfrm>
        </p:spPr>
        <p:txBody>
          <a:bodyPr/>
          <a:lstStyle/>
          <a:p>
            <a:pPr eaLnBrk="1" hangingPunct="1">
              <a:lnSpc>
                <a:spcPct val="80000"/>
              </a:lnSpc>
            </a:pPr>
            <a:r>
              <a:rPr lang="en-US" sz="2400" dirty="0" smtClean="0"/>
              <a:t>Cost Accountant Approval (work code = CA)</a:t>
            </a:r>
          </a:p>
          <a:p>
            <a:pPr lvl="1" eaLnBrk="1" hangingPunct="1">
              <a:lnSpc>
                <a:spcPct val="80000"/>
              </a:lnSpc>
            </a:pPr>
            <a:r>
              <a:rPr lang="en-US" sz="2000" dirty="0" smtClean="0"/>
              <a:t>Receives email notification after Accountant or Material approval.</a:t>
            </a:r>
          </a:p>
          <a:p>
            <a:pPr lvl="1" eaLnBrk="1" hangingPunct="1">
              <a:lnSpc>
                <a:spcPct val="80000"/>
              </a:lnSpc>
            </a:pPr>
            <a:r>
              <a:rPr lang="en-US" sz="2000" dirty="0" smtClean="0"/>
              <a:t>Work flow visibility up to approval or rejection.</a:t>
            </a:r>
          </a:p>
          <a:p>
            <a:pPr lvl="1" eaLnBrk="1" hangingPunct="1">
              <a:lnSpc>
                <a:spcPct val="80000"/>
              </a:lnSpc>
            </a:pPr>
            <a:r>
              <a:rPr lang="en-US" sz="2000" dirty="0" smtClean="0"/>
              <a:t>Typically reviews the majority of cost transfers.  Primary review responsibility currently resides with this approver.</a:t>
            </a:r>
          </a:p>
          <a:p>
            <a:pPr lvl="1" eaLnBrk="1" hangingPunct="1">
              <a:lnSpc>
                <a:spcPct val="80000"/>
              </a:lnSpc>
            </a:pPr>
            <a:r>
              <a:rPr lang="en-US" sz="2000" dirty="0" smtClean="0"/>
              <a:t>Review process includes an overview (2</a:t>
            </a:r>
            <a:r>
              <a:rPr lang="en-US" sz="2000" baseline="30000" dirty="0" smtClean="0"/>
              <a:t>nd</a:t>
            </a:r>
            <a:r>
              <a:rPr lang="en-US" sz="2000" dirty="0" smtClean="0"/>
              <a:t> look) at the class codes and Justification/Corrective Action.  </a:t>
            </a:r>
          </a:p>
          <a:p>
            <a:pPr lvl="1" eaLnBrk="1" hangingPunct="1">
              <a:lnSpc>
                <a:spcPct val="80000"/>
              </a:lnSpc>
            </a:pPr>
            <a:r>
              <a:rPr lang="en-US" sz="2000" dirty="0" smtClean="0"/>
              <a:t>Primarily reviews the hours and amounts being transferred.</a:t>
            </a:r>
          </a:p>
          <a:p>
            <a:pPr lvl="1" eaLnBrk="1" hangingPunct="1">
              <a:lnSpc>
                <a:spcPct val="80000"/>
              </a:lnSpc>
            </a:pPr>
            <a:r>
              <a:rPr lang="en-US" sz="2000" dirty="0" smtClean="0"/>
              <a:t>Approvals – changes status to next downstream approval.  Notifies next approval by email and updates their work flow.</a:t>
            </a:r>
          </a:p>
          <a:p>
            <a:pPr lvl="1" eaLnBrk="1" hangingPunct="1">
              <a:lnSpc>
                <a:spcPct val="80000"/>
              </a:lnSpc>
            </a:pPr>
            <a:r>
              <a:rPr lang="en-US" sz="2000" dirty="0" smtClean="0"/>
              <a:t>Rejections – changes status to (OR – originator rejections), sends back to Accountant work flow and notifies by email.</a:t>
            </a:r>
          </a:p>
          <a:p>
            <a:pPr lvl="1" eaLnBrk="1" hangingPunct="1">
              <a:lnSpc>
                <a:spcPct val="80000"/>
              </a:lnSpc>
            </a:pPr>
            <a:r>
              <a:rPr lang="en-US" sz="2000" dirty="0" smtClean="0"/>
              <a:t>Fills in the Appl Jrnl ID &amp; JV Item Code fields in </a:t>
            </a:r>
            <a:r>
              <a:rPr lang="en-US" sz="2000" dirty="0" smtClean="0"/>
              <a:t>header </a:t>
            </a:r>
            <a:r>
              <a:rPr lang="en-US" sz="2000" dirty="0" smtClean="0"/>
              <a:t>of </a:t>
            </a:r>
            <a:r>
              <a:rPr lang="en-US" sz="2000" dirty="0" smtClean="0"/>
              <a:t>MCTR</a:t>
            </a:r>
            <a:endParaRPr lang="en-US" sz="2000" dirty="0" smtClean="0"/>
          </a:p>
          <a:p>
            <a:pPr lvl="2" eaLnBrk="1" hangingPunct="1">
              <a:lnSpc>
                <a:spcPct val="80000"/>
              </a:lnSpc>
              <a:buFontTx/>
              <a:buNone/>
            </a:pPr>
            <a:endParaRPr lang="en-US" dirty="0" smtClean="0"/>
          </a:p>
          <a:p>
            <a:pPr eaLnBrk="1" hangingPunct="1">
              <a:lnSpc>
                <a:spcPct val="80000"/>
              </a:lnSpc>
              <a:buFontTx/>
              <a:buNone/>
            </a:pPr>
            <a:endParaRPr lang="en-US" sz="4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533400"/>
            <a:ext cx="8229600" cy="609600"/>
          </a:xfrm>
        </p:spPr>
        <p:txBody>
          <a:bodyPr/>
          <a:lstStyle/>
          <a:p>
            <a:pPr eaLnBrk="1" hangingPunct="1"/>
            <a:r>
              <a:rPr lang="en-US" sz="2800" b="1" dirty="0" smtClean="0"/>
              <a:t>MCTR Accounting Work Flow Roles</a:t>
            </a:r>
          </a:p>
        </p:txBody>
      </p:sp>
      <p:sp>
        <p:nvSpPr>
          <p:cNvPr id="13316" name="Rectangle 3"/>
          <p:cNvSpPr>
            <a:spLocks noGrp="1" noChangeArrowheads="1"/>
          </p:cNvSpPr>
          <p:nvPr>
            <p:ph type="body" idx="1"/>
          </p:nvPr>
        </p:nvSpPr>
        <p:spPr>
          <a:xfrm>
            <a:off x="457200" y="1600201"/>
            <a:ext cx="8229600" cy="4191000"/>
          </a:xfrm>
        </p:spPr>
        <p:txBody>
          <a:bodyPr/>
          <a:lstStyle/>
          <a:p>
            <a:pPr eaLnBrk="1" hangingPunct="1">
              <a:lnSpc>
                <a:spcPct val="90000"/>
              </a:lnSpc>
            </a:pPr>
            <a:r>
              <a:rPr lang="en-US" sz="2400" dirty="0" smtClean="0"/>
              <a:t>Journal Approval (work code = SR)</a:t>
            </a:r>
          </a:p>
          <a:p>
            <a:pPr lvl="1" eaLnBrk="1" hangingPunct="1">
              <a:lnSpc>
                <a:spcPct val="90000"/>
              </a:lnSpc>
            </a:pPr>
            <a:r>
              <a:rPr lang="en-US" sz="2000" dirty="0" smtClean="0"/>
              <a:t>Receives email notification after Cost Accountant approval.</a:t>
            </a:r>
          </a:p>
          <a:p>
            <a:pPr lvl="1" eaLnBrk="1" hangingPunct="1">
              <a:lnSpc>
                <a:spcPct val="90000"/>
              </a:lnSpc>
            </a:pPr>
            <a:r>
              <a:rPr lang="en-US" sz="2000" dirty="0" smtClean="0"/>
              <a:t>Work flow visibility up to approval or rejection.</a:t>
            </a:r>
          </a:p>
          <a:p>
            <a:pPr lvl="1" eaLnBrk="1" hangingPunct="1">
              <a:lnSpc>
                <a:spcPct val="90000"/>
              </a:lnSpc>
            </a:pPr>
            <a:r>
              <a:rPr lang="en-US" sz="2000" dirty="0" smtClean="0"/>
              <a:t>Reviews MCTR for reasonableness and are the final approver.</a:t>
            </a:r>
          </a:p>
          <a:p>
            <a:pPr lvl="1" eaLnBrk="1" hangingPunct="1">
              <a:lnSpc>
                <a:spcPct val="90000"/>
              </a:lnSpc>
            </a:pPr>
            <a:r>
              <a:rPr lang="en-US" sz="2000" dirty="0" smtClean="0"/>
              <a:t>Approvals – changes status to Journal Actions (JA).</a:t>
            </a:r>
          </a:p>
          <a:p>
            <a:pPr lvl="1" eaLnBrk="1" hangingPunct="1">
              <a:lnSpc>
                <a:spcPct val="90000"/>
              </a:lnSpc>
            </a:pPr>
            <a:r>
              <a:rPr lang="en-US" sz="2000" dirty="0" smtClean="0"/>
              <a:t>Submits Journal using ‘Journal’ button in the header of the MCTR that appears once Journal Actions (JA) status is achieved.</a:t>
            </a:r>
          </a:p>
          <a:p>
            <a:pPr lvl="1" eaLnBrk="1" hangingPunct="1">
              <a:lnSpc>
                <a:spcPct val="90000"/>
              </a:lnSpc>
            </a:pPr>
            <a:r>
              <a:rPr lang="en-US" sz="2000" dirty="0" smtClean="0"/>
              <a:t>Rejections – changes status to (OR – originator rejections), sends back to Accountant work flow and notifies by email.</a:t>
            </a:r>
          </a:p>
          <a:p>
            <a:pPr lvl="1" eaLnBrk="1" hangingPunct="1">
              <a:lnSpc>
                <a:spcPct val="90000"/>
              </a:lnSpc>
            </a:pPr>
            <a:endParaRPr lang="en-US" sz="2000" dirty="0" smtClean="0"/>
          </a:p>
          <a:p>
            <a:pPr lvl="1" eaLnBrk="1" hangingPunct="1">
              <a:lnSpc>
                <a:spcPct val="90000"/>
              </a:lnSpc>
            </a:pPr>
            <a:endParaRPr lang="en-US" sz="2000" dirty="0" smtClean="0"/>
          </a:p>
          <a:p>
            <a:pPr lvl="2" eaLnBrk="1" hangingPunct="1">
              <a:lnSpc>
                <a:spcPct val="90000"/>
              </a:lnSpc>
              <a:buFontTx/>
              <a:buNone/>
            </a:pPr>
            <a:endParaRPr lang="en-US" dirty="0" smtClean="0"/>
          </a:p>
          <a:p>
            <a:pPr eaLnBrk="1" hangingPunct="1">
              <a:lnSpc>
                <a:spcPct val="90000"/>
              </a:lnSpc>
              <a:buFontTx/>
              <a:buNone/>
            </a:pPr>
            <a:endParaRPr lang="en-US" sz="40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57200" y="533400"/>
            <a:ext cx="8229600" cy="609600"/>
          </a:xfrm>
        </p:spPr>
        <p:txBody>
          <a:bodyPr/>
          <a:lstStyle/>
          <a:p>
            <a:pPr eaLnBrk="1" hangingPunct="1"/>
            <a:r>
              <a:rPr lang="en-US" sz="2800" b="1" dirty="0" smtClean="0"/>
              <a:t> MCTR Work Flows</a:t>
            </a:r>
          </a:p>
        </p:txBody>
      </p:sp>
      <p:sp>
        <p:nvSpPr>
          <p:cNvPr id="14340" name="Rectangle 3"/>
          <p:cNvSpPr>
            <a:spLocks noGrp="1" noChangeArrowheads="1"/>
          </p:cNvSpPr>
          <p:nvPr>
            <p:ph type="body" idx="1"/>
          </p:nvPr>
        </p:nvSpPr>
        <p:spPr>
          <a:xfrm>
            <a:off x="457200" y="1447800"/>
            <a:ext cx="8229600" cy="5029200"/>
          </a:xfrm>
        </p:spPr>
        <p:txBody>
          <a:bodyPr/>
          <a:lstStyle/>
          <a:p>
            <a:pPr eaLnBrk="1" hangingPunct="1"/>
            <a:r>
              <a:rPr lang="en-US" sz="2400" dirty="0" smtClean="0"/>
              <a:t>Journal Actions (JA)</a:t>
            </a:r>
          </a:p>
          <a:p>
            <a:pPr lvl="1" eaLnBrk="1" hangingPunct="1"/>
            <a:r>
              <a:rPr lang="en-US" sz="2000" dirty="0" smtClean="0"/>
              <a:t>Accounting is responsible for pressing Journal button to move MCTR in preparation for weekly EAS Staging.</a:t>
            </a:r>
          </a:p>
          <a:p>
            <a:pPr eaLnBrk="1" hangingPunct="1"/>
            <a:r>
              <a:rPr lang="en-US" sz="2400" dirty="0" smtClean="0"/>
              <a:t>Journal In Process (IP)</a:t>
            </a:r>
          </a:p>
          <a:p>
            <a:pPr lvl="1" eaLnBrk="1" hangingPunct="1"/>
            <a:r>
              <a:rPr lang="en-US" sz="2000" dirty="0" smtClean="0"/>
              <a:t>Once MCTR is in this workflow it is ready to be sent to EAS.  The weekly EAS staging is COB each Thursday.</a:t>
            </a:r>
          </a:p>
          <a:p>
            <a:pPr eaLnBrk="1" hangingPunct="1"/>
            <a:r>
              <a:rPr lang="en-US" sz="2400" dirty="0" smtClean="0"/>
              <a:t>Completed (99)</a:t>
            </a:r>
          </a:p>
          <a:p>
            <a:pPr lvl="1" eaLnBrk="1" hangingPunct="1"/>
            <a:r>
              <a:rPr lang="en-US" sz="2000" dirty="0" smtClean="0"/>
              <a:t>Once MCTR is sent to EAS, system changes to complete.</a:t>
            </a:r>
          </a:p>
          <a:p>
            <a:pPr eaLnBrk="1" hangingPunct="1"/>
            <a:r>
              <a:rPr lang="en-US" sz="2400" dirty="0" smtClean="0"/>
              <a:t>User Cancelled (XX)</a:t>
            </a:r>
          </a:p>
          <a:p>
            <a:pPr lvl="1" eaLnBrk="1" hangingPunct="1"/>
            <a:r>
              <a:rPr lang="en-US" sz="2000" dirty="0" smtClean="0"/>
              <a:t>The originator cancels the MCTR.</a:t>
            </a:r>
          </a:p>
          <a:p>
            <a:pPr eaLnBrk="1" hangingPunct="1"/>
            <a:r>
              <a:rPr lang="en-US" sz="2400" dirty="0" smtClean="0"/>
              <a:t>System Cancelled (XS)</a:t>
            </a:r>
          </a:p>
          <a:p>
            <a:pPr lvl="1" eaLnBrk="1" hangingPunct="1"/>
            <a:r>
              <a:rPr lang="en-US" sz="2000" dirty="0" smtClean="0"/>
              <a:t>System cancels outstanding MCTRs after a period of time when they are not processed or user cancelled</a:t>
            </a:r>
            <a:r>
              <a:rPr lang="en-US" sz="2000" dirty="0" smtClean="0"/>
              <a:t>.</a:t>
            </a:r>
            <a:endParaRPr lang="en-US" dirty="0" smtClean="0"/>
          </a:p>
          <a:p>
            <a:pPr eaLnBrk="1" hangingPunct="1">
              <a:buFontTx/>
              <a:buNone/>
            </a:pPr>
            <a:endParaRPr lang="en-US" sz="4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457200" y="533400"/>
            <a:ext cx="8229600" cy="609600"/>
          </a:xfrm>
        </p:spPr>
        <p:txBody>
          <a:bodyPr/>
          <a:lstStyle/>
          <a:p>
            <a:pPr eaLnBrk="1" hangingPunct="1"/>
            <a:r>
              <a:rPr lang="en-US" sz="2800" b="1" dirty="0" smtClean="0"/>
              <a:t> MCTR Accounting Work Flow Roles</a:t>
            </a:r>
          </a:p>
        </p:txBody>
      </p:sp>
      <p:sp>
        <p:nvSpPr>
          <p:cNvPr id="15364" name="Rectangle 3"/>
          <p:cNvSpPr>
            <a:spLocks noGrp="1" noChangeArrowheads="1"/>
          </p:cNvSpPr>
          <p:nvPr>
            <p:ph type="body" idx="1"/>
          </p:nvPr>
        </p:nvSpPr>
        <p:spPr/>
        <p:txBody>
          <a:bodyPr/>
          <a:lstStyle/>
          <a:p>
            <a:pPr eaLnBrk="1" hangingPunct="1"/>
            <a:r>
              <a:rPr lang="en-US" sz="2400" dirty="0" smtClean="0"/>
              <a:t>MCTR BU FOCAL Administrator Role</a:t>
            </a:r>
            <a:endParaRPr lang="en-US" sz="2400" dirty="0" smtClean="0"/>
          </a:p>
          <a:p>
            <a:pPr lvl="1" eaLnBrk="1" hangingPunct="1"/>
            <a:r>
              <a:rPr lang="en-US" sz="2000" dirty="0" smtClean="0"/>
              <a:t>Typically primary and </a:t>
            </a:r>
            <a:r>
              <a:rPr lang="en-US" sz="2000" dirty="0" smtClean="0"/>
              <a:t>backup </a:t>
            </a:r>
            <a:r>
              <a:rPr lang="en-US" sz="2000" dirty="0" smtClean="0"/>
              <a:t>support at business segment level</a:t>
            </a:r>
            <a:endParaRPr lang="en-US" sz="2000" dirty="0" smtClean="0"/>
          </a:p>
          <a:p>
            <a:pPr lvl="1" eaLnBrk="1" hangingPunct="1"/>
            <a:r>
              <a:rPr lang="en-US" sz="2000" dirty="0" smtClean="0"/>
              <a:t>Primary </a:t>
            </a:r>
            <a:r>
              <a:rPr lang="en-US" sz="2000" dirty="0" smtClean="0"/>
              <a:t>source </a:t>
            </a:r>
            <a:r>
              <a:rPr lang="en-US" sz="2000" dirty="0" smtClean="0"/>
              <a:t>for daily support questions</a:t>
            </a:r>
          </a:p>
          <a:p>
            <a:pPr lvl="1" eaLnBrk="1" hangingPunct="1"/>
            <a:r>
              <a:rPr lang="en-US" sz="2000" dirty="0" smtClean="0"/>
              <a:t>Supports system testing</a:t>
            </a:r>
          </a:p>
          <a:p>
            <a:pPr lvl="1" eaLnBrk="1" hangingPunct="1"/>
            <a:r>
              <a:rPr lang="en-US" sz="2400" dirty="0" smtClean="0"/>
              <a:t>Security Access</a:t>
            </a:r>
          </a:p>
          <a:p>
            <a:pPr lvl="2" eaLnBrk="1" hangingPunct="1"/>
            <a:r>
              <a:rPr lang="en-US" sz="1800" dirty="0" smtClean="0"/>
              <a:t>Includes fulfilling requests for user access per an electronic form.</a:t>
            </a:r>
          </a:p>
          <a:p>
            <a:pPr lvl="2" eaLnBrk="1" hangingPunct="1"/>
            <a:r>
              <a:rPr lang="en-US" sz="1800" dirty="0" smtClean="0"/>
              <a:t>Maintaining forms.</a:t>
            </a:r>
          </a:p>
          <a:p>
            <a:pPr lvl="2" eaLnBrk="1" hangingPunct="1"/>
            <a:r>
              <a:rPr lang="en-US" sz="1800" dirty="0" smtClean="0"/>
              <a:t>Reviewing/working automated emails.</a:t>
            </a:r>
          </a:p>
          <a:p>
            <a:pPr lvl="2" eaLnBrk="1" hangingPunct="1"/>
            <a:r>
              <a:rPr lang="en-US" sz="1800" dirty="0" smtClean="0"/>
              <a:t>Supporting Sox audits (includes running oracle discover reports that tie to MCTR tables – report writer tool).</a:t>
            </a:r>
          </a:p>
          <a:p>
            <a:pPr lvl="1" eaLnBrk="1" hangingPunct="1"/>
            <a:endParaRPr lang="en-US" sz="2000" dirty="0" smtClean="0"/>
          </a:p>
          <a:p>
            <a:pPr lvl="1" eaLnBrk="1" hangingPunct="1"/>
            <a:endParaRPr lang="en-US" sz="2000" dirty="0" smtClean="0"/>
          </a:p>
          <a:p>
            <a:pPr lvl="2" eaLnBrk="1" hangingPunct="1">
              <a:buFontTx/>
              <a:buNone/>
            </a:pPr>
            <a:endParaRPr lang="en-US" dirty="0" smtClean="0"/>
          </a:p>
          <a:p>
            <a:pPr eaLnBrk="1" hangingPunct="1">
              <a:buFontTx/>
              <a:buNone/>
            </a:pPr>
            <a:endParaRPr lang="en-US" sz="4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en-US" dirty="0" smtClean="0"/>
              <a:t>MCTR Work Flow</a:t>
            </a:r>
          </a:p>
        </p:txBody>
      </p:sp>
      <p:graphicFrame>
        <p:nvGraphicFramePr>
          <p:cNvPr id="1026" name="Object 4"/>
          <p:cNvGraphicFramePr>
            <a:graphicFrameLocks noChangeAspect="1"/>
          </p:cNvGraphicFramePr>
          <p:nvPr/>
        </p:nvGraphicFramePr>
        <p:xfrm>
          <a:off x="2286000" y="1714500"/>
          <a:ext cx="4572000" cy="3429000"/>
        </p:xfrm>
        <a:graphic>
          <a:graphicData uri="http://schemas.openxmlformats.org/presentationml/2006/ole">
            <p:oleObj spid="_x0000_s1026" name="Slide" r:id="rId3" imgW="4571898" imgH="3428904" progId="PowerPoint.Slide.8">
              <p:embed/>
            </p:oleObj>
          </a:graphicData>
        </a:graphic>
      </p:graphicFrame>
      <p:graphicFrame>
        <p:nvGraphicFramePr>
          <p:cNvPr id="1027" name="Object 6"/>
          <p:cNvGraphicFramePr>
            <a:graphicFrameLocks noChangeAspect="1"/>
          </p:cNvGraphicFramePr>
          <p:nvPr/>
        </p:nvGraphicFramePr>
        <p:xfrm>
          <a:off x="2971800" y="2667000"/>
          <a:ext cx="3276600" cy="1676400"/>
        </p:xfrm>
        <a:graphic>
          <a:graphicData uri="http://schemas.openxmlformats.org/presentationml/2006/ole">
            <p:oleObj spid="_x0000_s1027" name="Document" showAsIcon="1" r:id="rId4" imgW="914400" imgH="771480" progId="Word.Document.12">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sz="2800" dirty="0" smtClean="0"/>
              <a:t>Work Flow Status Definition</a:t>
            </a:r>
          </a:p>
        </p:txBody>
      </p:sp>
      <p:sp>
        <p:nvSpPr>
          <p:cNvPr id="4100" name="Rectangle 3"/>
          <p:cNvSpPr>
            <a:spLocks noGrp="1" noChangeArrowheads="1"/>
          </p:cNvSpPr>
          <p:nvPr>
            <p:ph type="body" idx="1"/>
          </p:nvPr>
        </p:nvSpPr>
        <p:spPr>
          <a:xfrm>
            <a:off x="381000" y="1600200"/>
            <a:ext cx="8305800" cy="4343400"/>
          </a:xfrm>
        </p:spPr>
        <p:txBody>
          <a:bodyPr/>
          <a:lstStyle/>
          <a:p>
            <a:pPr eaLnBrk="1" hangingPunct="1"/>
            <a:r>
              <a:rPr lang="en-US" sz="2400" dirty="0" smtClean="0"/>
              <a:t>When a MCTR is created, the first Status it is placed in is OA – Originator Actions.  This status allows the originator to enter the detailed lines of the transfer.  </a:t>
            </a:r>
          </a:p>
          <a:p>
            <a:pPr eaLnBrk="1" hangingPunct="1"/>
            <a:r>
              <a:rPr lang="en-US" sz="2400" dirty="0" smtClean="0"/>
              <a:t>The transfer must be put back in OA status in order to make any modifications to the transfer. </a:t>
            </a:r>
          </a:p>
          <a:p>
            <a:pPr eaLnBrk="1" hangingPunct="1"/>
            <a:endParaRPr lang="en-US" sz="2400" dirty="0" smtClean="0"/>
          </a:p>
          <a:p>
            <a:pPr eaLnBrk="1" hangingPunct="1"/>
            <a:endParaRPr lang="en-US" sz="2400" dirty="0" smtClean="0"/>
          </a:p>
          <a:p>
            <a:pPr eaLnBrk="1" hangingPunct="1"/>
            <a:endParaRPr lang="en-US" sz="2400" dirty="0" smtClean="0"/>
          </a:p>
          <a:p>
            <a:pPr lvl="1" eaLnBrk="1" hangingPunct="1"/>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p:spPr>
        <p:txBody>
          <a:bodyPr/>
          <a:lstStyle/>
          <a:p>
            <a:r>
              <a:rPr lang="en-US" dirty="0" smtClean="0"/>
              <a:t>Preliminary Draft</a:t>
            </a:r>
          </a:p>
        </p:txBody>
      </p:sp>
      <p:sp>
        <p:nvSpPr>
          <p:cNvPr id="5123" name="Rectangle 2"/>
          <p:cNvSpPr>
            <a:spLocks noGrp="1" noChangeArrowheads="1"/>
          </p:cNvSpPr>
          <p:nvPr>
            <p:ph type="title"/>
          </p:nvPr>
        </p:nvSpPr>
        <p:spPr>
          <a:xfrm>
            <a:off x="381000" y="685800"/>
            <a:ext cx="8229600" cy="457200"/>
          </a:xfrm>
        </p:spPr>
        <p:txBody>
          <a:bodyPr/>
          <a:lstStyle/>
          <a:p>
            <a:pPr eaLnBrk="1" hangingPunct="1"/>
            <a:r>
              <a:rPr lang="en-US" sz="3600" b="1" dirty="0" smtClean="0"/>
              <a:t>Work Flow Screen</a:t>
            </a:r>
          </a:p>
        </p:txBody>
      </p:sp>
      <p:pic>
        <p:nvPicPr>
          <p:cNvPr id="5124" name="Picture 3"/>
          <p:cNvPicPr>
            <a:picLocks noChangeAspect="1" noChangeArrowheads="1"/>
          </p:cNvPicPr>
          <p:nvPr>
            <p:ph type="body" idx="1"/>
          </p:nvPr>
        </p:nvPicPr>
        <p:blipFill>
          <a:blip r:embed="rId2" cstate="print"/>
          <a:srcRect/>
          <a:stretch>
            <a:fillRect/>
          </a:stretch>
        </p:blipFill>
        <p:spPr>
          <a:xfrm>
            <a:off x="0" y="1447800"/>
            <a:ext cx="9144000" cy="5181600"/>
          </a:xfrm>
        </p:spPr>
      </p:pic>
      <p:sp>
        <p:nvSpPr>
          <p:cNvPr id="5125" name="Oval 4"/>
          <p:cNvSpPr>
            <a:spLocks noChangeArrowheads="1"/>
          </p:cNvSpPr>
          <p:nvPr/>
        </p:nvSpPr>
        <p:spPr bwMode="auto">
          <a:xfrm>
            <a:off x="4800600" y="2057400"/>
            <a:ext cx="1600200" cy="838200"/>
          </a:xfrm>
          <a:prstGeom prst="ellipse">
            <a:avLst/>
          </a:prstGeom>
          <a:noFill/>
          <a:ln w="9525">
            <a:solidFill>
              <a:schemeClr val="tx1"/>
            </a:solidFill>
            <a:round/>
            <a:headEnd/>
            <a:tailEnd/>
          </a:ln>
        </p:spPr>
        <p:txBody>
          <a:bodyPr wrap="none" anchor="ctr"/>
          <a:lstStyle/>
          <a:p>
            <a:pPr algn="ctr"/>
            <a:r>
              <a:rPr lang="en-US" dirty="0"/>
              <a:t>Status = OA</a:t>
            </a:r>
          </a:p>
        </p:txBody>
      </p:sp>
      <p:sp>
        <p:nvSpPr>
          <p:cNvPr id="5126" name="Line 5"/>
          <p:cNvSpPr>
            <a:spLocks noChangeShapeType="1"/>
          </p:cNvSpPr>
          <p:nvPr/>
        </p:nvSpPr>
        <p:spPr bwMode="auto">
          <a:xfrm flipH="1" flipV="1">
            <a:off x="3276600" y="2667000"/>
            <a:ext cx="2057400" cy="457200"/>
          </a:xfrm>
          <a:prstGeom prst="line">
            <a:avLst/>
          </a:prstGeom>
          <a:noFill/>
          <a:ln w="9525">
            <a:solidFill>
              <a:schemeClr val="tx1"/>
            </a:solidFill>
            <a:round/>
            <a:headEnd/>
            <a:tailEnd type="triangle" w="med" len="med"/>
          </a:ln>
        </p:spPr>
        <p:txBody>
          <a:bodyPr/>
          <a:lstStyle/>
          <a:p>
            <a:endParaRPr lang="en-US" dirty="0"/>
          </a:p>
        </p:txBody>
      </p:sp>
      <p:sp>
        <p:nvSpPr>
          <p:cNvPr id="5127" name="Line 6"/>
          <p:cNvSpPr>
            <a:spLocks noChangeShapeType="1"/>
          </p:cNvSpPr>
          <p:nvPr/>
        </p:nvSpPr>
        <p:spPr bwMode="auto">
          <a:xfrm flipV="1">
            <a:off x="6629400" y="3429000"/>
            <a:ext cx="914400" cy="0"/>
          </a:xfrm>
          <a:prstGeom prst="line">
            <a:avLst/>
          </a:prstGeom>
          <a:noFill/>
          <a:ln w="9525">
            <a:solidFill>
              <a:schemeClr val="tx1"/>
            </a:solidFill>
            <a:round/>
            <a:headEnd/>
            <a:tailEnd type="triangle" w="med" len="med"/>
          </a:ln>
        </p:spPr>
        <p:txBody>
          <a:bodyPr/>
          <a:lstStyle/>
          <a:p>
            <a:endParaRPr lang="en-US" dirty="0"/>
          </a:p>
        </p:txBody>
      </p:sp>
      <p:sp>
        <p:nvSpPr>
          <p:cNvPr id="5128" name="Line 7"/>
          <p:cNvSpPr>
            <a:spLocks noChangeShapeType="1"/>
          </p:cNvSpPr>
          <p:nvPr/>
        </p:nvSpPr>
        <p:spPr bwMode="auto">
          <a:xfrm flipH="1" flipV="1">
            <a:off x="3048000" y="2438400"/>
            <a:ext cx="1752600" cy="76200"/>
          </a:xfrm>
          <a:prstGeom prst="line">
            <a:avLst/>
          </a:prstGeom>
          <a:noFill/>
          <a:ln w="9525">
            <a:solidFill>
              <a:schemeClr val="tx1"/>
            </a:solidFill>
            <a:round/>
            <a:headEnd/>
            <a:tailEnd type="triangle" w="med" len="med"/>
          </a:ln>
        </p:spPr>
        <p:txBody>
          <a:bodyPr/>
          <a:lstStyle/>
          <a:p>
            <a:endParaRPr lang="en-US" dirty="0"/>
          </a:p>
        </p:txBody>
      </p:sp>
      <p:sp>
        <p:nvSpPr>
          <p:cNvPr id="5129" name="Oval 8"/>
          <p:cNvSpPr>
            <a:spLocks noChangeArrowheads="1"/>
          </p:cNvSpPr>
          <p:nvPr/>
        </p:nvSpPr>
        <p:spPr bwMode="auto">
          <a:xfrm>
            <a:off x="5029200" y="3048000"/>
            <a:ext cx="1600200" cy="762000"/>
          </a:xfrm>
          <a:prstGeom prst="ellipse">
            <a:avLst/>
          </a:prstGeom>
          <a:noFill/>
          <a:ln w="9525">
            <a:solidFill>
              <a:schemeClr val="tx1"/>
            </a:solidFill>
            <a:round/>
            <a:headEnd/>
            <a:tailEnd/>
          </a:ln>
        </p:spPr>
        <p:txBody>
          <a:bodyPr wrap="none" anchor="ctr"/>
          <a:lstStyle/>
          <a:p>
            <a:pPr algn="ctr"/>
            <a:r>
              <a:rPr lang="en-US" dirty="0"/>
              <a:t>Status = OR</a:t>
            </a:r>
          </a:p>
        </p:txBody>
      </p:sp>
      <p:sp>
        <p:nvSpPr>
          <p:cNvPr id="5130" name="Oval 9"/>
          <p:cNvSpPr>
            <a:spLocks noChangeArrowheads="1"/>
          </p:cNvSpPr>
          <p:nvPr/>
        </p:nvSpPr>
        <p:spPr bwMode="auto">
          <a:xfrm>
            <a:off x="6629400" y="2362200"/>
            <a:ext cx="1905000" cy="685800"/>
          </a:xfrm>
          <a:prstGeom prst="ellipse">
            <a:avLst/>
          </a:prstGeom>
          <a:noFill/>
          <a:ln w="9525">
            <a:solidFill>
              <a:schemeClr val="tx1"/>
            </a:solidFill>
            <a:round/>
            <a:headEnd/>
            <a:tailEnd/>
          </a:ln>
        </p:spPr>
        <p:txBody>
          <a:bodyPr wrap="none" anchor="ctr"/>
          <a:lstStyle/>
          <a:p>
            <a:pPr algn="ctr"/>
            <a:r>
              <a:rPr lang="en-US" dirty="0"/>
              <a:t>Reset Approvals</a:t>
            </a:r>
          </a:p>
        </p:txBody>
      </p:sp>
      <p:sp>
        <p:nvSpPr>
          <p:cNvPr id="5131" name="Line 10"/>
          <p:cNvSpPr>
            <a:spLocks noChangeShapeType="1"/>
          </p:cNvSpPr>
          <p:nvPr/>
        </p:nvSpPr>
        <p:spPr bwMode="auto">
          <a:xfrm flipH="1" flipV="1">
            <a:off x="7467600" y="3048000"/>
            <a:ext cx="0" cy="381000"/>
          </a:xfrm>
          <a:prstGeom prst="line">
            <a:avLst/>
          </a:prstGeom>
          <a:noFill/>
          <a:ln w="9525">
            <a:solidFill>
              <a:schemeClr val="tx1"/>
            </a:solidFill>
            <a:round/>
            <a:headEnd/>
            <a:tailEnd/>
          </a:ln>
        </p:spPr>
        <p:txBody>
          <a:bodyPr/>
          <a:lstStyle/>
          <a:p>
            <a:endParaRPr lang="en-US" dirty="0"/>
          </a:p>
        </p:txBody>
      </p:sp>
      <p:sp>
        <p:nvSpPr>
          <p:cNvPr id="5132" name="Line 11"/>
          <p:cNvSpPr>
            <a:spLocks noChangeShapeType="1"/>
          </p:cNvSpPr>
          <p:nvPr/>
        </p:nvSpPr>
        <p:spPr bwMode="auto">
          <a:xfrm flipH="1" flipV="1">
            <a:off x="6400800" y="2590800"/>
            <a:ext cx="304800" cy="152400"/>
          </a:xfrm>
          <a:prstGeom prst="line">
            <a:avLst/>
          </a:prstGeom>
          <a:noFill/>
          <a:ln w="9525">
            <a:solidFill>
              <a:schemeClr val="tx1"/>
            </a:solidFill>
            <a:round/>
            <a:headEnd/>
            <a:tailEnd type="triangle" w="med" len="med"/>
          </a:ln>
        </p:spPr>
        <p:txBody>
          <a:bodyPr/>
          <a:lstStyle/>
          <a:p>
            <a:endParaRPr lang="en-US" dirty="0"/>
          </a:p>
        </p:txBody>
      </p:sp>
      <p:sp>
        <p:nvSpPr>
          <p:cNvPr id="5133" name="Oval 12"/>
          <p:cNvSpPr>
            <a:spLocks noChangeArrowheads="1"/>
          </p:cNvSpPr>
          <p:nvPr/>
        </p:nvSpPr>
        <p:spPr bwMode="auto">
          <a:xfrm>
            <a:off x="5334000" y="3810000"/>
            <a:ext cx="2209800" cy="1752600"/>
          </a:xfrm>
          <a:prstGeom prst="ellipse">
            <a:avLst/>
          </a:prstGeom>
          <a:noFill/>
          <a:ln w="9525">
            <a:solidFill>
              <a:schemeClr val="tx1"/>
            </a:solidFill>
            <a:round/>
            <a:headEnd/>
            <a:tailEnd/>
          </a:ln>
        </p:spPr>
        <p:txBody>
          <a:bodyPr wrap="none" anchor="ctr"/>
          <a:lstStyle/>
          <a:p>
            <a:pPr algn="ctr"/>
            <a:r>
              <a:rPr lang="en-US" dirty="0"/>
              <a:t>Status = SA, LA, FA,</a:t>
            </a:r>
          </a:p>
          <a:p>
            <a:pPr algn="ctr"/>
            <a:r>
              <a:rPr lang="en-US" dirty="0"/>
              <a:t>AA,MA,CA,SR,JA,IP</a:t>
            </a:r>
          </a:p>
        </p:txBody>
      </p:sp>
      <p:sp>
        <p:nvSpPr>
          <p:cNvPr id="5134" name="Line 13"/>
          <p:cNvSpPr>
            <a:spLocks noChangeShapeType="1"/>
          </p:cNvSpPr>
          <p:nvPr/>
        </p:nvSpPr>
        <p:spPr bwMode="auto">
          <a:xfrm flipH="1" flipV="1">
            <a:off x="2971800" y="2743200"/>
            <a:ext cx="2590800" cy="1371600"/>
          </a:xfrm>
          <a:prstGeom prst="line">
            <a:avLst/>
          </a:prstGeom>
          <a:noFill/>
          <a:ln w="9525">
            <a:solidFill>
              <a:schemeClr val="tx1"/>
            </a:solidFill>
            <a:round/>
            <a:headEnd/>
            <a:tailEnd type="triangle" w="med" len="med"/>
          </a:ln>
        </p:spPr>
        <p:txBody>
          <a:bodyPr/>
          <a:lstStyle/>
          <a:p>
            <a:endParaRPr lang="en-US" dirty="0"/>
          </a:p>
        </p:txBody>
      </p:sp>
      <p:sp>
        <p:nvSpPr>
          <p:cNvPr id="5135" name="Line 14"/>
          <p:cNvSpPr>
            <a:spLocks noChangeShapeType="1"/>
          </p:cNvSpPr>
          <p:nvPr/>
        </p:nvSpPr>
        <p:spPr bwMode="auto">
          <a:xfrm flipH="1" flipV="1">
            <a:off x="3124200" y="3048000"/>
            <a:ext cx="1219200" cy="1524000"/>
          </a:xfrm>
          <a:prstGeom prst="line">
            <a:avLst/>
          </a:prstGeom>
          <a:noFill/>
          <a:ln w="9525">
            <a:solidFill>
              <a:schemeClr val="tx1"/>
            </a:solidFill>
            <a:round/>
            <a:headEnd/>
            <a:tailEnd type="triangle" w="med" len="med"/>
          </a:ln>
        </p:spPr>
        <p:txBody>
          <a:bodyPr/>
          <a:lstStyle/>
          <a:p>
            <a:endParaRPr lang="en-US" dirty="0"/>
          </a:p>
        </p:txBody>
      </p:sp>
      <p:sp>
        <p:nvSpPr>
          <p:cNvPr id="5136" name="Oval 15"/>
          <p:cNvSpPr>
            <a:spLocks noChangeArrowheads="1"/>
          </p:cNvSpPr>
          <p:nvPr/>
        </p:nvSpPr>
        <p:spPr bwMode="auto">
          <a:xfrm>
            <a:off x="2895600" y="4495800"/>
            <a:ext cx="2667000" cy="1828800"/>
          </a:xfrm>
          <a:prstGeom prst="ellipse">
            <a:avLst/>
          </a:prstGeom>
          <a:noFill/>
          <a:ln w="9525">
            <a:solidFill>
              <a:schemeClr val="tx1"/>
            </a:solidFill>
            <a:round/>
            <a:headEnd/>
            <a:tailEnd/>
          </a:ln>
        </p:spPr>
        <p:txBody>
          <a:bodyPr wrap="none" anchor="ctr"/>
          <a:lstStyle/>
          <a:p>
            <a:pPr algn="ctr"/>
            <a:endParaRPr lang="en-US" dirty="0"/>
          </a:p>
          <a:p>
            <a:pPr algn="ctr"/>
            <a:r>
              <a:rPr lang="en-US" dirty="0"/>
              <a:t>Status = IP becomes</a:t>
            </a:r>
          </a:p>
          <a:p>
            <a:pPr algn="ctr"/>
            <a:r>
              <a:rPr lang="en-US" dirty="0"/>
              <a:t>99= Complete</a:t>
            </a:r>
          </a:p>
          <a:p>
            <a:pPr algn="ctr"/>
            <a:r>
              <a:rPr lang="en-US" dirty="0"/>
              <a:t>Weekly (Thurs)</a:t>
            </a:r>
          </a:p>
          <a:p>
            <a:pPr algn="ctr"/>
            <a:r>
              <a:rPr lang="en-US" dirty="0"/>
              <a:t>Evening</a:t>
            </a:r>
          </a:p>
          <a:p>
            <a:pPr algn="ctr"/>
            <a:endParaRPr lang="en-US" dirty="0"/>
          </a:p>
        </p:txBody>
      </p:sp>
      <p:sp>
        <p:nvSpPr>
          <p:cNvPr id="5137" name="Oval 16"/>
          <p:cNvSpPr>
            <a:spLocks noChangeArrowheads="1"/>
          </p:cNvSpPr>
          <p:nvPr/>
        </p:nvSpPr>
        <p:spPr bwMode="auto">
          <a:xfrm>
            <a:off x="762000" y="4038600"/>
            <a:ext cx="2209800" cy="762000"/>
          </a:xfrm>
          <a:prstGeom prst="ellipse">
            <a:avLst/>
          </a:prstGeom>
          <a:noFill/>
          <a:ln w="9525">
            <a:solidFill>
              <a:schemeClr val="tx1"/>
            </a:solidFill>
            <a:round/>
            <a:headEnd/>
            <a:tailEnd/>
          </a:ln>
        </p:spPr>
        <p:txBody>
          <a:bodyPr wrap="none" anchor="ctr"/>
          <a:lstStyle/>
          <a:p>
            <a:pPr algn="ctr"/>
            <a:r>
              <a:rPr lang="en-US" dirty="0"/>
              <a:t>No Archive</a:t>
            </a:r>
          </a:p>
          <a:p>
            <a:pPr algn="ctr"/>
            <a:r>
              <a:rPr lang="en-US" dirty="0"/>
              <a:t>Currently in Place</a:t>
            </a:r>
          </a:p>
        </p:txBody>
      </p:sp>
      <p:sp>
        <p:nvSpPr>
          <p:cNvPr id="5138" name="Line 17"/>
          <p:cNvSpPr>
            <a:spLocks noChangeShapeType="1"/>
          </p:cNvSpPr>
          <p:nvPr/>
        </p:nvSpPr>
        <p:spPr bwMode="auto">
          <a:xfrm flipV="1">
            <a:off x="2362200" y="3200400"/>
            <a:ext cx="0" cy="838200"/>
          </a:xfrm>
          <a:prstGeom prst="line">
            <a:avLst/>
          </a:prstGeom>
          <a:noFill/>
          <a:ln w="9525">
            <a:solidFill>
              <a:schemeClr val="tx1"/>
            </a:solidFill>
            <a:round/>
            <a:headEnd/>
            <a:tailEnd type="triangle" w="med" len="med"/>
          </a:ln>
        </p:spPr>
        <p:txBody>
          <a:bodyPr/>
          <a:lstStyle/>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76200" y="427038"/>
            <a:ext cx="8229600" cy="868362"/>
          </a:xfrm>
        </p:spPr>
        <p:txBody>
          <a:bodyPr/>
          <a:lstStyle/>
          <a:p>
            <a:pPr eaLnBrk="1" hangingPunct="1"/>
            <a:r>
              <a:rPr lang="en-US" sz="3200" dirty="0" smtClean="0"/>
              <a:t>Originator Work Flow Functions</a:t>
            </a:r>
          </a:p>
        </p:txBody>
      </p:sp>
      <p:sp>
        <p:nvSpPr>
          <p:cNvPr id="6148" name="Rectangle 3"/>
          <p:cNvSpPr>
            <a:spLocks noGrp="1" noChangeArrowheads="1"/>
          </p:cNvSpPr>
          <p:nvPr>
            <p:ph type="body" idx="1"/>
          </p:nvPr>
        </p:nvSpPr>
        <p:spPr/>
        <p:txBody>
          <a:bodyPr/>
          <a:lstStyle/>
          <a:p>
            <a:pPr eaLnBrk="1" hangingPunct="1">
              <a:lnSpc>
                <a:spcPct val="90000"/>
              </a:lnSpc>
            </a:pPr>
            <a:r>
              <a:rPr lang="en-US" sz="2400" dirty="0" smtClean="0"/>
              <a:t>Originator (OA Status)</a:t>
            </a:r>
          </a:p>
          <a:p>
            <a:pPr lvl="1" eaLnBrk="1" hangingPunct="1">
              <a:lnSpc>
                <a:spcPct val="90000"/>
              </a:lnSpc>
            </a:pPr>
            <a:r>
              <a:rPr lang="en-US" sz="2000" dirty="0" smtClean="0"/>
              <a:t>Edit Mode (Create New/Modify/Cancel) – keys From/To lines</a:t>
            </a:r>
          </a:p>
          <a:p>
            <a:pPr lvl="1" eaLnBrk="1" hangingPunct="1">
              <a:lnSpc>
                <a:spcPct val="90000"/>
              </a:lnSpc>
            </a:pPr>
            <a:r>
              <a:rPr lang="en-US" sz="2000" dirty="0" smtClean="0"/>
              <a:t>Adds Corrective Justification/Attachments/Comments</a:t>
            </a:r>
          </a:p>
          <a:p>
            <a:pPr lvl="1" eaLnBrk="1" hangingPunct="1">
              <a:lnSpc>
                <a:spcPct val="90000"/>
              </a:lnSpc>
            </a:pPr>
            <a:r>
              <a:rPr lang="en-US" sz="2000" dirty="0" smtClean="0"/>
              <a:t>Assigns Supervisor/Financial Control/Optional Approvers</a:t>
            </a:r>
          </a:p>
          <a:p>
            <a:pPr lvl="1" eaLnBrk="1" hangingPunct="1">
              <a:lnSpc>
                <a:spcPct val="90000"/>
              </a:lnSpc>
            </a:pPr>
            <a:r>
              <a:rPr lang="en-US" sz="2000" dirty="0" smtClean="0"/>
              <a:t>MCTR stays in work flow (start to finish)</a:t>
            </a:r>
          </a:p>
          <a:p>
            <a:pPr lvl="1" eaLnBrk="1" hangingPunct="1">
              <a:lnSpc>
                <a:spcPct val="90000"/>
              </a:lnSpc>
            </a:pPr>
            <a:r>
              <a:rPr lang="en-US" sz="2000" dirty="0" smtClean="0"/>
              <a:t>Submit MCTR (button on header)</a:t>
            </a:r>
          </a:p>
          <a:p>
            <a:pPr lvl="1" eaLnBrk="1" hangingPunct="1">
              <a:lnSpc>
                <a:spcPct val="90000"/>
              </a:lnSpc>
            </a:pPr>
            <a:r>
              <a:rPr lang="en-US" sz="2000" dirty="0" smtClean="0"/>
              <a:t>Cancel (button on header)</a:t>
            </a:r>
          </a:p>
          <a:p>
            <a:pPr lvl="1" eaLnBrk="1" hangingPunct="1">
              <a:lnSpc>
                <a:spcPct val="90000"/>
              </a:lnSpc>
            </a:pPr>
            <a:r>
              <a:rPr lang="en-US" sz="2000" dirty="0" smtClean="0"/>
              <a:t>Reset Approvals ( button on header) Appears after approval rejection and re-open of a cancelled MCTR</a:t>
            </a:r>
          </a:p>
          <a:p>
            <a:pPr lvl="1" eaLnBrk="1" hangingPunct="1">
              <a:lnSpc>
                <a:spcPct val="90000"/>
              </a:lnSpc>
            </a:pPr>
            <a:r>
              <a:rPr lang="en-US" sz="2000" dirty="0" smtClean="0"/>
              <a:t>Re-Open (button on header)</a:t>
            </a:r>
          </a:p>
          <a:p>
            <a:pPr eaLnBrk="1" hangingPunct="1">
              <a:lnSpc>
                <a:spcPct val="90000"/>
              </a:lnSpc>
            </a:pPr>
            <a:r>
              <a:rPr lang="en-US" sz="2400" dirty="0" smtClean="0"/>
              <a:t>Originator Rejection (OR Status)</a:t>
            </a:r>
          </a:p>
          <a:p>
            <a:pPr lvl="1" eaLnBrk="1" hangingPunct="1">
              <a:lnSpc>
                <a:spcPct val="90000"/>
              </a:lnSpc>
            </a:pPr>
            <a:r>
              <a:rPr lang="en-US" sz="2000" dirty="0" smtClean="0"/>
              <a:t>Occurs from a downstream Approval ‘not’ approving MCTR</a:t>
            </a:r>
          </a:p>
          <a:p>
            <a:pPr lvl="1" eaLnBrk="1" hangingPunct="1">
              <a:lnSpc>
                <a:spcPct val="90000"/>
              </a:lnSpc>
            </a:pPr>
            <a:r>
              <a:rPr lang="en-US" sz="2000" dirty="0" smtClean="0"/>
              <a:t>Originator must reset approvals back to OA status for editing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0" y="533400"/>
            <a:ext cx="8229600" cy="685800"/>
          </a:xfrm>
        </p:spPr>
        <p:txBody>
          <a:bodyPr/>
          <a:lstStyle/>
          <a:p>
            <a:pPr eaLnBrk="1" hangingPunct="1"/>
            <a:r>
              <a:rPr lang="en-US" sz="2800" dirty="0" smtClean="0"/>
              <a:t>Required Approvers (Bus Ops/Program)</a:t>
            </a:r>
          </a:p>
        </p:txBody>
      </p:sp>
      <p:sp>
        <p:nvSpPr>
          <p:cNvPr id="7172" name="Rectangle 3"/>
          <p:cNvSpPr>
            <a:spLocks noGrp="1" noChangeArrowheads="1"/>
          </p:cNvSpPr>
          <p:nvPr>
            <p:ph type="body" idx="1"/>
          </p:nvPr>
        </p:nvSpPr>
        <p:spPr/>
        <p:txBody>
          <a:bodyPr/>
          <a:lstStyle/>
          <a:p>
            <a:pPr eaLnBrk="1" hangingPunct="1">
              <a:lnSpc>
                <a:spcPct val="80000"/>
              </a:lnSpc>
            </a:pPr>
            <a:r>
              <a:rPr lang="en-US" sz="2000" dirty="0" smtClean="0"/>
              <a:t>Supervisor (SA Status)</a:t>
            </a:r>
          </a:p>
          <a:p>
            <a:pPr lvl="1" eaLnBrk="1" hangingPunct="1">
              <a:lnSpc>
                <a:spcPct val="80000"/>
              </a:lnSpc>
            </a:pPr>
            <a:r>
              <a:rPr lang="en-US" sz="1600" dirty="0" smtClean="0"/>
              <a:t>1</a:t>
            </a:r>
            <a:r>
              <a:rPr lang="en-US" sz="1600" baseline="30000" dirty="0" smtClean="0"/>
              <a:t>st</a:t>
            </a:r>
            <a:r>
              <a:rPr lang="en-US" sz="1600" dirty="0" smtClean="0"/>
              <a:t> required approver (receives email notification after originator submits MCTR)</a:t>
            </a:r>
          </a:p>
          <a:p>
            <a:pPr lvl="1" eaLnBrk="1" hangingPunct="1">
              <a:lnSpc>
                <a:spcPct val="80000"/>
              </a:lnSpc>
            </a:pPr>
            <a:r>
              <a:rPr lang="en-US" sz="1600" dirty="0" smtClean="0"/>
              <a:t>Approves/Rejects MCTR</a:t>
            </a:r>
          </a:p>
          <a:p>
            <a:pPr lvl="1" eaLnBrk="1" hangingPunct="1">
              <a:lnSpc>
                <a:spcPct val="80000"/>
              </a:lnSpc>
            </a:pPr>
            <a:r>
              <a:rPr lang="en-US" sz="1600" dirty="0" smtClean="0"/>
              <a:t>Can add comments/attachments</a:t>
            </a:r>
          </a:p>
          <a:p>
            <a:pPr lvl="1" eaLnBrk="1" hangingPunct="1">
              <a:lnSpc>
                <a:spcPct val="80000"/>
              </a:lnSpc>
            </a:pPr>
            <a:r>
              <a:rPr lang="en-US" sz="1600" dirty="0" smtClean="0"/>
              <a:t>MCTR leaves work flow once approved/rejected</a:t>
            </a:r>
          </a:p>
          <a:p>
            <a:pPr eaLnBrk="1" hangingPunct="1">
              <a:lnSpc>
                <a:spcPct val="80000"/>
              </a:lnSpc>
            </a:pPr>
            <a:r>
              <a:rPr lang="en-US" sz="2000" dirty="0" smtClean="0"/>
              <a:t>Optional Approver (LA Status) - ***Not Required, but Bus Ops enters/selects</a:t>
            </a:r>
          </a:p>
          <a:p>
            <a:pPr lvl="1" eaLnBrk="1" hangingPunct="1">
              <a:lnSpc>
                <a:spcPct val="80000"/>
              </a:lnSpc>
            </a:pPr>
            <a:r>
              <a:rPr lang="en-US" sz="1600" dirty="0" smtClean="0"/>
              <a:t>Can approve entire MCTR or line by line.  Receives email notification after supervisor submits approval</a:t>
            </a:r>
          </a:p>
          <a:p>
            <a:pPr eaLnBrk="1" hangingPunct="1">
              <a:lnSpc>
                <a:spcPct val="80000"/>
              </a:lnSpc>
            </a:pPr>
            <a:r>
              <a:rPr lang="en-US" sz="2000" dirty="0" smtClean="0"/>
              <a:t>Financial Control (FA Status)</a:t>
            </a:r>
          </a:p>
          <a:p>
            <a:pPr lvl="1" eaLnBrk="1" hangingPunct="1">
              <a:lnSpc>
                <a:spcPct val="80000"/>
              </a:lnSpc>
            </a:pPr>
            <a:r>
              <a:rPr lang="en-US" sz="1600" dirty="0" smtClean="0"/>
              <a:t>2</a:t>
            </a:r>
            <a:r>
              <a:rPr lang="en-US" sz="1600" baseline="30000" dirty="0" smtClean="0"/>
              <a:t>nd</a:t>
            </a:r>
            <a:r>
              <a:rPr lang="en-US" sz="1600" dirty="0" smtClean="0"/>
              <a:t> required approver</a:t>
            </a:r>
          </a:p>
          <a:p>
            <a:pPr lvl="1" eaLnBrk="1" hangingPunct="1">
              <a:lnSpc>
                <a:spcPct val="80000"/>
              </a:lnSpc>
            </a:pPr>
            <a:r>
              <a:rPr lang="en-US" sz="1600" dirty="0" smtClean="0"/>
              <a:t>Occurs after Supervisor (SA) approval or after Optional Approver (receives email notification)</a:t>
            </a:r>
          </a:p>
          <a:p>
            <a:pPr lvl="1" eaLnBrk="1" hangingPunct="1">
              <a:lnSpc>
                <a:spcPct val="80000"/>
              </a:lnSpc>
            </a:pPr>
            <a:r>
              <a:rPr lang="en-US" sz="1600" dirty="0" smtClean="0"/>
              <a:t>Last approval before Accounting</a:t>
            </a:r>
          </a:p>
          <a:p>
            <a:pPr lvl="1" eaLnBrk="1" hangingPunct="1">
              <a:lnSpc>
                <a:spcPct val="80000"/>
              </a:lnSpc>
            </a:pPr>
            <a:r>
              <a:rPr lang="en-US" sz="1600" dirty="0" smtClean="0"/>
              <a:t>Approves/Rejects MCTR</a:t>
            </a:r>
          </a:p>
          <a:p>
            <a:pPr lvl="1" eaLnBrk="1" hangingPunct="1">
              <a:lnSpc>
                <a:spcPct val="80000"/>
              </a:lnSpc>
            </a:pPr>
            <a:r>
              <a:rPr lang="en-US" sz="1600" dirty="0" smtClean="0"/>
              <a:t>Can add comments/attachments</a:t>
            </a:r>
          </a:p>
          <a:p>
            <a:pPr lvl="1" eaLnBrk="1" hangingPunct="1">
              <a:lnSpc>
                <a:spcPct val="80000"/>
              </a:lnSpc>
            </a:pPr>
            <a:r>
              <a:rPr lang="en-US" sz="1600" dirty="0" smtClean="0"/>
              <a:t>MCTR leaves work flow once approved/rejected</a:t>
            </a:r>
          </a:p>
          <a:p>
            <a:pPr lvl="1" eaLnBrk="1" hangingPunct="1">
              <a:lnSpc>
                <a:spcPct val="80000"/>
              </a:lnSpc>
            </a:pPr>
            <a:endParaRPr lang="en-US" sz="16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76200" y="533400"/>
            <a:ext cx="8229600" cy="609600"/>
          </a:xfrm>
        </p:spPr>
        <p:txBody>
          <a:bodyPr/>
          <a:lstStyle/>
          <a:p>
            <a:pPr eaLnBrk="1" hangingPunct="1"/>
            <a:r>
              <a:rPr lang="en-US" sz="2800" b="1" dirty="0" smtClean="0"/>
              <a:t>MCTR Accounting Work Flow Roles</a:t>
            </a:r>
          </a:p>
        </p:txBody>
      </p:sp>
      <p:sp>
        <p:nvSpPr>
          <p:cNvPr id="8196" name="Rectangle 3"/>
          <p:cNvSpPr>
            <a:spLocks noGrp="1" noChangeArrowheads="1"/>
          </p:cNvSpPr>
          <p:nvPr>
            <p:ph type="body" idx="1"/>
          </p:nvPr>
        </p:nvSpPr>
        <p:spPr>
          <a:xfrm>
            <a:off x="457200" y="1447800"/>
            <a:ext cx="8229600" cy="4525963"/>
          </a:xfrm>
        </p:spPr>
        <p:txBody>
          <a:bodyPr/>
          <a:lstStyle/>
          <a:p>
            <a:pPr eaLnBrk="1" hangingPunct="1">
              <a:lnSpc>
                <a:spcPct val="80000"/>
              </a:lnSpc>
            </a:pPr>
            <a:r>
              <a:rPr lang="en-US" sz="2000" dirty="0" smtClean="0"/>
              <a:t>Accountant Approval (work code = AA)</a:t>
            </a:r>
          </a:p>
          <a:p>
            <a:pPr lvl="1" eaLnBrk="1" hangingPunct="1">
              <a:lnSpc>
                <a:spcPct val="80000"/>
              </a:lnSpc>
            </a:pPr>
            <a:r>
              <a:rPr lang="en-US" sz="1800" dirty="0" smtClean="0"/>
              <a:t>Only work flow that does not receive email notification.  Accounting users with access must review and assign themselves.</a:t>
            </a:r>
          </a:p>
          <a:p>
            <a:pPr lvl="1" eaLnBrk="1" hangingPunct="1">
              <a:lnSpc>
                <a:spcPct val="80000"/>
              </a:lnSpc>
            </a:pPr>
            <a:r>
              <a:rPr lang="en-US" sz="1800" dirty="0" smtClean="0"/>
              <a:t>1</a:t>
            </a:r>
            <a:r>
              <a:rPr lang="en-US" sz="1800" baseline="30000" dirty="0" smtClean="0"/>
              <a:t>st</a:t>
            </a:r>
            <a:r>
              <a:rPr lang="en-US" sz="1800" dirty="0" smtClean="0"/>
              <a:t> Approval in Accounting after MCTR leaves Bus Ops.</a:t>
            </a:r>
          </a:p>
          <a:p>
            <a:pPr lvl="1" eaLnBrk="1" hangingPunct="1">
              <a:lnSpc>
                <a:spcPct val="80000"/>
              </a:lnSpc>
            </a:pPr>
            <a:r>
              <a:rPr lang="en-US" sz="1800" dirty="0" smtClean="0"/>
              <a:t>Reviews MCTR and assigns remaining downstream Accounting approvals.</a:t>
            </a:r>
          </a:p>
          <a:p>
            <a:pPr lvl="1" eaLnBrk="1" hangingPunct="1">
              <a:lnSpc>
                <a:spcPct val="80000"/>
              </a:lnSpc>
            </a:pPr>
            <a:r>
              <a:rPr lang="en-US" sz="1800" dirty="0" smtClean="0"/>
              <a:t>Approvals – changes status to next downstream approval.  Notifies next approval by email and updates their work flow.</a:t>
            </a:r>
          </a:p>
          <a:p>
            <a:pPr lvl="1" eaLnBrk="1" hangingPunct="1">
              <a:lnSpc>
                <a:spcPct val="80000"/>
              </a:lnSpc>
            </a:pPr>
            <a:r>
              <a:rPr lang="en-US" sz="1800" dirty="0" smtClean="0"/>
              <a:t>Rejections – changes status to (OR – originator rejections), sends back to originator work flow and notifies by email.</a:t>
            </a:r>
          </a:p>
          <a:p>
            <a:pPr lvl="1" eaLnBrk="1" hangingPunct="1">
              <a:lnSpc>
                <a:spcPct val="80000"/>
              </a:lnSpc>
            </a:pPr>
            <a:r>
              <a:rPr lang="en-US" sz="1800" dirty="0" smtClean="0"/>
              <a:t>Visibility is lost in this roles work flow once MCTR is approved or rejected.</a:t>
            </a:r>
          </a:p>
          <a:p>
            <a:pPr lvl="1" eaLnBrk="1" hangingPunct="1">
              <a:lnSpc>
                <a:spcPct val="80000"/>
              </a:lnSpc>
            </a:pPr>
            <a:r>
              <a:rPr lang="en-US" sz="1800" dirty="0" smtClean="0"/>
              <a:t>Can recall MCTR back to AA status if MCTR is in any downstream approval status (MA, CA, SR) which is prior to the journal/completion process (JA, IP, 99).  Rejections will always go back to the Originator.</a:t>
            </a:r>
          </a:p>
          <a:p>
            <a:pPr lvl="1" eaLnBrk="1" hangingPunct="1">
              <a:lnSpc>
                <a:spcPct val="80000"/>
              </a:lnSpc>
            </a:pPr>
            <a:r>
              <a:rPr lang="en-US" sz="1800" dirty="0" smtClean="0"/>
              <a:t>Downstream Accounting approvers when they reject the MCTR will go back to the AA role as well than this user will need to decide on rejecting it back to Originator.  Emails are sent during a rejection.</a:t>
            </a:r>
          </a:p>
          <a:p>
            <a:pPr lvl="1" eaLnBrk="1" hangingPunct="1">
              <a:lnSpc>
                <a:spcPct val="80000"/>
              </a:lnSpc>
            </a:pPr>
            <a:endParaRPr lang="en-US" sz="1800" dirty="0" smtClean="0"/>
          </a:p>
          <a:p>
            <a:pPr lvl="2" eaLnBrk="1" hangingPunct="1">
              <a:lnSpc>
                <a:spcPct val="80000"/>
              </a:lnSpc>
              <a:buFontTx/>
              <a:buNone/>
            </a:pPr>
            <a:endParaRPr lang="en-US" sz="2000" dirty="0" smtClean="0"/>
          </a:p>
          <a:p>
            <a:pPr eaLnBrk="1" hangingPunct="1">
              <a:lnSpc>
                <a:spcPct val="80000"/>
              </a:lnSpc>
              <a:buFontTx/>
              <a:buNone/>
            </a:pPr>
            <a:endParaRPr lang="en-US" sz="36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p:spPr>
        <p:txBody>
          <a:bodyPr/>
          <a:lstStyle/>
          <a:p>
            <a:r>
              <a:rPr lang="en-US" dirty="0" smtClean="0"/>
              <a:t>Preliminary Draft</a:t>
            </a:r>
          </a:p>
        </p:txBody>
      </p:sp>
      <p:sp>
        <p:nvSpPr>
          <p:cNvPr id="9219" name="Rectangle 2"/>
          <p:cNvSpPr>
            <a:spLocks noGrp="1" noChangeArrowheads="1"/>
          </p:cNvSpPr>
          <p:nvPr>
            <p:ph type="title"/>
          </p:nvPr>
        </p:nvSpPr>
        <p:spPr>
          <a:xfrm>
            <a:off x="0" y="533400"/>
            <a:ext cx="8229600" cy="609600"/>
          </a:xfrm>
        </p:spPr>
        <p:txBody>
          <a:bodyPr/>
          <a:lstStyle/>
          <a:p>
            <a:pPr eaLnBrk="1" hangingPunct="1"/>
            <a:r>
              <a:rPr lang="en-US" sz="2800" b="1" dirty="0" smtClean="0"/>
              <a:t>MCTR Accounting Work Flow Roles</a:t>
            </a:r>
          </a:p>
        </p:txBody>
      </p:sp>
      <p:sp>
        <p:nvSpPr>
          <p:cNvPr id="9220" name="Rectangle 3"/>
          <p:cNvSpPr>
            <a:spLocks noGrp="1" noChangeArrowheads="1"/>
          </p:cNvSpPr>
          <p:nvPr>
            <p:ph type="body" idx="1"/>
          </p:nvPr>
        </p:nvSpPr>
        <p:spPr/>
        <p:txBody>
          <a:bodyPr/>
          <a:lstStyle/>
          <a:p>
            <a:pPr eaLnBrk="1" hangingPunct="1"/>
            <a:r>
              <a:rPr lang="en-US" dirty="0" smtClean="0"/>
              <a:t>Labor Accountant Approval</a:t>
            </a:r>
          </a:p>
          <a:p>
            <a:pPr eaLnBrk="1" hangingPunct="1">
              <a:buFontTx/>
              <a:buNone/>
            </a:pPr>
            <a:r>
              <a:rPr lang="en-US" dirty="0" smtClean="0"/>
              <a:t> (work code = LB)</a:t>
            </a:r>
          </a:p>
          <a:p>
            <a:pPr lvl="1" eaLnBrk="1" hangingPunct="1"/>
            <a:r>
              <a:rPr lang="en-US" sz="2000" dirty="0" smtClean="0"/>
              <a:t>Receives email notification after Accountant approval.</a:t>
            </a:r>
          </a:p>
          <a:p>
            <a:pPr lvl="1" eaLnBrk="1" hangingPunct="1"/>
            <a:r>
              <a:rPr lang="en-US" sz="2000" dirty="0" smtClean="0"/>
              <a:t>Work flow visibility up to approval or rejection.</a:t>
            </a:r>
          </a:p>
          <a:p>
            <a:pPr lvl="1" eaLnBrk="1" hangingPunct="1"/>
            <a:r>
              <a:rPr lang="en-US" sz="2000" dirty="0" smtClean="0"/>
              <a:t>Typically only approves LABOR related cost transfers.</a:t>
            </a:r>
          </a:p>
          <a:p>
            <a:pPr lvl="1" eaLnBrk="1" hangingPunct="1"/>
            <a:r>
              <a:rPr lang="en-US" sz="2000" dirty="0" smtClean="0"/>
              <a:t>Reviews MCTR based on </a:t>
            </a:r>
            <a:r>
              <a:rPr lang="en-US" sz="2000" dirty="0" smtClean="0"/>
              <a:t>business unit </a:t>
            </a:r>
            <a:r>
              <a:rPr lang="en-US" sz="2000" dirty="0" smtClean="0"/>
              <a:t>requirements.</a:t>
            </a:r>
          </a:p>
          <a:p>
            <a:pPr lvl="1" eaLnBrk="1" hangingPunct="1"/>
            <a:r>
              <a:rPr lang="en-US" sz="2000" dirty="0" smtClean="0"/>
              <a:t>Approvals – changes status to next downstream approval.  Notifies next approval by email and updates their work flow.</a:t>
            </a:r>
          </a:p>
          <a:p>
            <a:pPr lvl="1" eaLnBrk="1" hangingPunct="1"/>
            <a:r>
              <a:rPr lang="en-US" sz="2000" dirty="0" smtClean="0"/>
              <a:t>Rejections – changes status to (OR – originator rejections), sends back to Accountant work flow and notifies by email.</a:t>
            </a:r>
            <a:endParaRPr lang="en-US" dirty="0" smtClean="0"/>
          </a:p>
          <a:p>
            <a:pPr lvl="1" eaLnBrk="1" hangingPunct="1">
              <a:lnSpc>
                <a:spcPct val="80000"/>
              </a:lnSpc>
            </a:pPr>
            <a:endParaRPr lang="en-US" sz="1800" dirty="0" smtClean="0"/>
          </a:p>
          <a:p>
            <a:pPr lvl="2" eaLnBrk="1" hangingPunct="1">
              <a:lnSpc>
                <a:spcPct val="80000"/>
              </a:lnSpc>
              <a:buFontTx/>
              <a:buNone/>
            </a:pPr>
            <a:endParaRPr lang="en-US" sz="2000" dirty="0" smtClean="0"/>
          </a:p>
          <a:p>
            <a:pPr eaLnBrk="1" hangingPunct="1">
              <a:lnSpc>
                <a:spcPct val="80000"/>
              </a:lnSpc>
              <a:buFontTx/>
              <a:buNone/>
            </a:pPr>
            <a:endParaRPr lang="en-US" sz="36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52400" y="533400"/>
            <a:ext cx="8229600" cy="609600"/>
          </a:xfrm>
        </p:spPr>
        <p:txBody>
          <a:bodyPr/>
          <a:lstStyle/>
          <a:p>
            <a:pPr eaLnBrk="1" hangingPunct="1"/>
            <a:r>
              <a:rPr lang="en-US" sz="2800" b="1" dirty="0" smtClean="0"/>
              <a:t>MCTR Accounting Work Flow Roles</a:t>
            </a:r>
          </a:p>
        </p:txBody>
      </p:sp>
      <p:sp>
        <p:nvSpPr>
          <p:cNvPr id="10244" name="Rectangle 3"/>
          <p:cNvSpPr>
            <a:spLocks noGrp="1" noChangeArrowheads="1"/>
          </p:cNvSpPr>
          <p:nvPr>
            <p:ph type="body" idx="1"/>
          </p:nvPr>
        </p:nvSpPr>
        <p:spPr/>
        <p:txBody>
          <a:bodyPr/>
          <a:lstStyle/>
          <a:p>
            <a:pPr eaLnBrk="1" hangingPunct="1"/>
            <a:r>
              <a:rPr lang="en-US" dirty="0" smtClean="0"/>
              <a:t>Material Accountant Approval</a:t>
            </a:r>
          </a:p>
          <a:p>
            <a:pPr eaLnBrk="1" hangingPunct="1">
              <a:buFontTx/>
              <a:buNone/>
            </a:pPr>
            <a:r>
              <a:rPr lang="en-US" dirty="0" smtClean="0"/>
              <a:t> (work code = MA)</a:t>
            </a:r>
          </a:p>
          <a:p>
            <a:pPr lvl="1" eaLnBrk="1" hangingPunct="1"/>
            <a:r>
              <a:rPr lang="en-US" sz="2000" dirty="0" smtClean="0"/>
              <a:t>Receives email notification after Accountant approval.</a:t>
            </a:r>
          </a:p>
          <a:p>
            <a:pPr lvl="1" eaLnBrk="1" hangingPunct="1"/>
            <a:r>
              <a:rPr lang="en-US" sz="2000" dirty="0" smtClean="0"/>
              <a:t>Work flow visibility up to approval or rejection.</a:t>
            </a:r>
          </a:p>
          <a:p>
            <a:pPr lvl="1" eaLnBrk="1" hangingPunct="1"/>
            <a:r>
              <a:rPr lang="en-US" sz="2000" dirty="0" smtClean="0"/>
              <a:t>Typically only approves material related cost transfers.</a:t>
            </a:r>
          </a:p>
          <a:p>
            <a:pPr lvl="1" eaLnBrk="1" hangingPunct="1"/>
            <a:r>
              <a:rPr lang="en-US" sz="2000" dirty="0" smtClean="0"/>
              <a:t>Reviews MCTR based on </a:t>
            </a:r>
            <a:r>
              <a:rPr lang="en-US" sz="2000" dirty="0" smtClean="0"/>
              <a:t>ABU </a:t>
            </a:r>
            <a:r>
              <a:rPr lang="en-US" sz="2000" dirty="0" smtClean="0"/>
              <a:t>requirements.</a:t>
            </a:r>
          </a:p>
          <a:p>
            <a:pPr lvl="1" eaLnBrk="1" hangingPunct="1"/>
            <a:r>
              <a:rPr lang="en-US" sz="2000" dirty="0" smtClean="0"/>
              <a:t>Approvals – changes status to next downstream approval.  Notifies next approval by email and updates their work flow.</a:t>
            </a:r>
          </a:p>
          <a:p>
            <a:pPr lvl="1" eaLnBrk="1" hangingPunct="1"/>
            <a:r>
              <a:rPr lang="en-US" sz="2000" dirty="0" smtClean="0"/>
              <a:t>Rejections – changes status to (OR – originator rejections), sends back to Accountant work flow and notifies by email.</a:t>
            </a:r>
            <a:endParaRPr lang="en-US" sz="4400" dirty="0" smtClean="0"/>
          </a:p>
          <a:p>
            <a:pPr lvl="1" eaLnBrk="1" hangingPunct="1">
              <a:lnSpc>
                <a:spcPct val="80000"/>
              </a:lnSpc>
              <a:buFontTx/>
              <a:buNone/>
            </a:pPr>
            <a:r>
              <a:rPr lang="en-US" sz="1800" dirty="0" smtClean="0"/>
              <a:t>.</a:t>
            </a:r>
          </a:p>
          <a:p>
            <a:pPr lvl="1" eaLnBrk="1" hangingPunct="1">
              <a:lnSpc>
                <a:spcPct val="80000"/>
              </a:lnSpc>
            </a:pPr>
            <a:endParaRPr lang="en-US" sz="1800" dirty="0" smtClean="0"/>
          </a:p>
          <a:p>
            <a:pPr lvl="2" eaLnBrk="1" hangingPunct="1">
              <a:lnSpc>
                <a:spcPct val="80000"/>
              </a:lnSpc>
              <a:buFontTx/>
              <a:buNone/>
            </a:pPr>
            <a:endParaRPr lang="en-US" sz="2000" dirty="0" smtClean="0"/>
          </a:p>
          <a:p>
            <a:pPr eaLnBrk="1" hangingPunct="1">
              <a:lnSpc>
                <a:spcPct val="80000"/>
              </a:lnSpc>
              <a:buFontTx/>
              <a:buNone/>
            </a:pPr>
            <a:endParaRPr lang="en-US" sz="36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11292</TotalTime>
  <Words>1166</Words>
  <Application>Microsoft Office PowerPoint</Application>
  <PresentationFormat>On-screen Show (4:3)</PresentationFormat>
  <Paragraphs>134</Paragraphs>
  <Slides>14</Slides>
  <Notes>0</Notes>
  <HiddenSlides>0</HiddenSlides>
  <MMClips>0</MMClips>
  <ScaleCrop>false</ScaleCrop>
  <HeadingPairs>
    <vt:vector size="8" baseType="variant">
      <vt:variant>
        <vt:lpstr>Fonts Used</vt:lpstr>
      </vt:variant>
      <vt:variant>
        <vt:i4>1</vt:i4>
      </vt: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18" baseType="lpstr">
      <vt:lpstr>Arial</vt:lpstr>
      <vt:lpstr>Default Design</vt:lpstr>
      <vt:lpstr>Microsoft PowerPoint Slide</vt:lpstr>
      <vt:lpstr>Microsoft Office Word Document</vt:lpstr>
      <vt:lpstr>MCTR – Work Flow &amp; Definitions</vt:lpstr>
      <vt:lpstr>MCTR Work Flow</vt:lpstr>
      <vt:lpstr>Work Flow Status Definition</vt:lpstr>
      <vt:lpstr>Work Flow Screen</vt:lpstr>
      <vt:lpstr>Originator Work Flow Functions</vt:lpstr>
      <vt:lpstr>Required Approvers (Bus Ops/Program)</vt:lpstr>
      <vt:lpstr>MCTR Accounting Work Flow Roles</vt:lpstr>
      <vt:lpstr>MCTR Accounting Work Flow Roles</vt:lpstr>
      <vt:lpstr>MCTR Accounting Work Flow Roles</vt:lpstr>
      <vt:lpstr>MCTR  Accounting Work Flow Roles</vt:lpstr>
      <vt:lpstr>MCTR Accounting Work Flow Roles</vt:lpstr>
      <vt:lpstr>MCTR Accounting Work Flow Roles</vt:lpstr>
      <vt:lpstr> MCTR Work Flows</vt:lpstr>
      <vt:lpstr> MCTR Accounting Work Flow Roles</vt:lpstr>
    </vt:vector>
  </TitlesOfParts>
  <Company>The Boeing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Transfers and Labor Adjustments Common Process Team (aka DIRTY FT Team)</dc:title>
  <dc:creator>Mehta</dc:creator>
  <cp:lastModifiedBy>gagedl</cp:lastModifiedBy>
  <cp:revision>192</cp:revision>
  <dcterms:created xsi:type="dcterms:W3CDTF">2005-11-03T11:03:22Z</dcterms:created>
  <dcterms:modified xsi:type="dcterms:W3CDTF">2014-09-03T20:05:43Z</dcterms:modified>
</cp:coreProperties>
</file>