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ACFA0-B5D6-4625-999F-37A1C79425F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77B97-8D51-47C9-9E5D-6209E6E1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24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4FC5-D8C2-4D06-8FDA-0A763E4BDCF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7CDC-46B7-49C3-BCBC-38D79AA2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3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4FC5-D8C2-4D06-8FDA-0A763E4BDCF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7CDC-46B7-49C3-BCBC-38D79AA2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4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4FC5-D8C2-4D06-8FDA-0A763E4BDCF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7CDC-46B7-49C3-BCBC-38D79AA2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5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4FC5-D8C2-4D06-8FDA-0A763E4BDCF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7CDC-46B7-49C3-BCBC-38D79AA2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7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4FC5-D8C2-4D06-8FDA-0A763E4BDCF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7CDC-46B7-49C3-BCBC-38D79AA2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1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4FC5-D8C2-4D06-8FDA-0A763E4BDCF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7CDC-46B7-49C3-BCBC-38D79AA2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5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4FC5-D8C2-4D06-8FDA-0A763E4BDCF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7CDC-46B7-49C3-BCBC-38D79AA2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4FC5-D8C2-4D06-8FDA-0A763E4BDCF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7CDC-46B7-49C3-BCBC-38D79AA2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4FC5-D8C2-4D06-8FDA-0A763E4BDCF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7CDC-46B7-49C3-BCBC-38D79AA2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3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4FC5-D8C2-4D06-8FDA-0A763E4BDCF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7CDC-46B7-49C3-BCBC-38D79AA2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1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4FC5-D8C2-4D06-8FDA-0A763E4BDCF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7CDC-46B7-49C3-BCBC-38D79AA2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1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4FC5-D8C2-4D06-8FDA-0A763E4BDCF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7CDC-46B7-49C3-BCBC-38D79AA2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52"/>
            <a:ext cx="9144001" cy="68447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18861" y="1722782"/>
            <a:ext cx="5410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DataSpark: Illuminating Insights for Global Electronics</a:t>
            </a:r>
          </a:p>
        </p:txBody>
      </p:sp>
    </p:spTree>
    <p:extLst>
      <p:ext uri="{BB962C8B-B14F-4D97-AF65-F5344CB8AC3E}">
        <p14:creationId xmlns:p14="http://schemas.microsoft.com/office/powerpoint/2010/main" val="150428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01" y="-33691"/>
            <a:ext cx="6248400" cy="6934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9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2625608"/>
            <a:ext cx="3004348" cy="1323439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TABLE OF </a:t>
            </a:r>
          </a:p>
          <a:p>
            <a:pPr algn="ctr"/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725516" y="0"/>
            <a:ext cx="65684" cy="6858000"/>
          </a:xfrm>
          <a:prstGeom prst="line">
            <a:avLst/>
          </a:prstGeom>
          <a:ln cmpd="dbl"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4248245" y="5115339"/>
            <a:ext cx="2246476" cy="1143000"/>
            <a:chOff x="4248245" y="5115339"/>
            <a:chExt cx="2246476" cy="1143000"/>
          </a:xfrm>
          <a:solidFill>
            <a:srgbClr val="00B050"/>
          </a:solidFill>
        </p:grpSpPr>
        <p:sp>
          <p:nvSpPr>
            <p:cNvPr id="15" name="Rectangle 14"/>
            <p:cNvSpPr/>
            <p:nvPr/>
          </p:nvSpPr>
          <p:spPr>
            <a:xfrm>
              <a:off x="4935278" y="5420139"/>
              <a:ext cx="1559443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16200000">
              <a:off x="4172661" y="5495722"/>
              <a:ext cx="838201" cy="6870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>
              <a:off x="6266121" y="5115339"/>
              <a:ext cx="228600" cy="3048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228483" y="3345909"/>
            <a:ext cx="2266235" cy="1143000"/>
            <a:chOff x="4228483" y="3345909"/>
            <a:chExt cx="2266235" cy="1143000"/>
          </a:xfrm>
          <a:solidFill>
            <a:srgbClr val="C00000"/>
          </a:solidFill>
        </p:grpSpPr>
        <p:sp>
          <p:nvSpPr>
            <p:cNvPr id="21" name="Rectangle 20"/>
            <p:cNvSpPr/>
            <p:nvPr/>
          </p:nvSpPr>
          <p:spPr>
            <a:xfrm>
              <a:off x="4922026" y="3650709"/>
              <a:ext cx="1559443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16200000">
              <a:off x="4152899" y="3726291"/>
              <a:ext cx="838201" cy="6870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Triangle 22"/>
            <p:cNvSpPr/>
            <p:nvPr/>
          </p:nvSpPr>
          <p:spPr>
            <a:xfrm>
              <a:off x="6266118" y="3345909"/>
              <a:ext cx="228600" cy="3048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248247" y="1643126"/>
            <a:ext cx="2246472" cy="1143000"/>
            <a:chOff x="4248247" y="1643126"/>
            <a:chExt cx="2246472" cy="1143000"/>
          </a:xfrm>
          <a:solidFill>
            <a:schemeClr val="accent6">
              <a:lumMod val="75000"/>
            </a:schemeClr>
          </a:solidFill>
        </p:grpSpPr>
        <p:sp>
          <p:nvSpPr>
            <p:cNvPr id="25" name="Isosceles Triangle 24"/>
            <p:cNvSpPr/>
            <p:nvPr/>
          </p:nvSpPr>
          <p:spPr>
            <a:xfrm rot="16200000">
              <a:off x="4172663" y="2013569"/>
              <a:ext cx="838201" cy="6870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Triangle 25"/>
            <p:cNvSpPr/>
            <p:nvPr/>
          </p:nvSpPr>
          <p:spPr>
            <a:xfrm>
              <a:off x="6247899" y="1643126"/>
              <a:ext cx="228600" cy="3048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935276" y="1947926"/>
              <a:ext cx="1559443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ight Triangle 31"/>
          <p:cNvSpPr/>
          <p:nvPr/>
        </p:nvSpPr>
        <p:spPr>
          <a:xfrm>
            <a:off x="6282686" y="437942"/>
            <a:ext cx="228600" cy="3048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4265966" y="184494"/>
            <a:ext cx="2228754" cy="1143001"/>
            <a:chOff x="4265966" y="184494"/>
            <a:chExt cx="2228754" cy="1143001"/>
          </a:xfrm>
          <a:solidFill>
            <a:srgbClr val="FFFF00"/>
          </a:solidFill>
        </p:grpSpPr>
        <p:sp>
          <p:nvSpPr>
            <p:cNvPr id="34" name="Isosceles Triangle 33"/>
            <p:cNvSpPr/>
            <p:nvPr/>
          </p:nvSpPr>
          <p:spPr>
            <a:xfrm rot="16200000">
              <a:off x="4190382" y="564877"/>
              <a:ext cx="838201" cy="6870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Triangle 34"/>
            <p:cNvSpPr/>
            <p:nvPr/>
          </p:nvSpPr>
          <p:spPr>
            <a:xfrm>
              <a:off x="6266119" y="184494"/>
              <a:ext cx="228600" cy="3048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35277" y="489295"/>
              <a:ext cx="1559443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635160" y="2052597"/>
            <a:ext cx="1876126" cy="628858"/>
            <a:chOff x="4609482" y="590342"/>
            <a:chExt cx="1876126" cy="628858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5096290" y="590342"/>
              <a:ext cx="1389318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105400" y="1202635"/>
              <a:ext cx="1371099" cy="1656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609482" y="616692"/>
              <a:ext cx="423950" cy="252099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609482" y="946959"/>
              <a:ext cx="392934" cy="22104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4520860" y="3755379"/>
            <a:ext cx="1876126" cy="628858"/>
            <a:chOff x="4609482" y="590342"/>
            <a:chExt cx="1876126" cy="628858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5096290" y="590342"/>
              <a:ext cx="1389318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105400" y="1202635"/>
              <a:ext cx="1371099" cy="1656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609482" y="616692"/>
              <a:ext cx="423950" cy="252099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609482" y="946959"/>
              <a:ext cx="392934" cy="22104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63101" y="593966"/>
            <a:ext cx="1876126" cy="628858"/>
            <a:chOff x="4609482" y="590342"/>
            <a:chExt cx="1876126" cy="628858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5096290" y="590342"/>
              <a:ext cx="1389318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105400" y="1202635"/>
              <a:ext cx="1371099" cy="1656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4609482" y="616692"/>
              <a:ext cx="423950" cy="252099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609482" y="946959"/>
              <a:ext cx="392934" cy="22104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4544049" y="5524810"/>
            <a:ext cx="1876126" cy="628858"/>
            <a:chOff x="4609482" y="590342"/>
            <a:chExt cx="1876126" cy="628858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5096290" y="590342"/>
              <a:ext cx="1389318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105400" y="1202635"/>
              <a:ext cx="1371099" cy="1656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4609482" y="616692"/>
              <a:ext cx="423950" cy="252099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609482" y="946959"/>
              <a:ext cx="392934" cy="22104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5473684" y="2038657"/>
            <a:ext cx="635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02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35586" y="658195"/>
            <a:ext cx="635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01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435586" y="3788797"/>
            <a:ext cx="635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03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73685" y="5546851"/>
            <a:ext cx="635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04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629400" y="3664803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TECHNICAL STACK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629400" y="560840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781800" y="21291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OVERVIEW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511286" y="681335"/>
            <a:ext cx="263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0" y="-76200"/>
            <a:ext cx="7688680" cy="6934200"/>
            <a:chOff x="7520" y="-76200"/>
            <a:chExt cx="7688680" cy="6934200"/>
          </a:xfrm>
        </p:grpSpPr>
        <p:sp>
          <p:nvSpPr>
            <p:cNvPr id="48" name="Rectangle 47"/>
            <p:cNvSpPr/>
            <p:nvPr/>
          </p:nvSpPr>
          <p:spPr>
            <a:xfrm>
              <a:off x="7520" y="-76200"/>
              <a:ext cx="7388850" cy="69342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  <a:p>
              <a:pPr algn="ctr"/>
              <a:endPara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664548" y="2967335"/>
              <a:ext cx="18473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6938013" y="0"/>
              <a:ext cx="65684" cy="6858000"/>
            </a:xfrm>
            <a:prstGeom prst="line">
              <a:avLst/>
            </a:prstGeom>
            <a:ln w="2857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4876800" y="184494"/>
              <a:ext cx="2819400" cy="1143001"/>
              <a:chOff x="5450880" y="184494"/>
              <a:chExt cx="2245320" cy="1143001"/>
            </a:xfrm>
          </p:grpSpPr>
          <p:sp>
            <p:nvSpPr>
              <p:cNvPr id="18" name="Right Triangle 17"/>
              <p:cNvSpPr/>
              <p:nvPr/>
            </p:nvSpPr>
            <p:spPr>
              <a:xfrm>
                <a:off x="7467600" y="437942"/>
                <a:ext cx="228600" cy="30480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5450880" y="184494"/>
                <a:ext cx="2228754" cy="1143001"/>
                <a:chOff x="4265966" y="184494"/>
                <a:chExt cx="2228754" cy="1143001"/>
              </a:xfrm>
              <a:solidFill>
                <a:srgbClr val="FFFF00"/>
              </a:solidFill>
            </p:grpSpPr>
            <p:sp>
              <p:nvSpPr>
                <p:cNvPr id="20" name="Isosceles Triangle 19"/>
                <p:cNvSpPr/>
                <p:nvPr/>
              </p:nvSpPr>
              <p:spPr>
                <a:xfrm rot="16200000">
                  <a:off x="4190382" y="564877"/>
                  <a:ext cx="838201" cy="68703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ight Triangle 20"/>
                <p:cNvSpPr/>
                <p:nvPr/>
              </p:nvSpPr>
              <p:spPr>
                <a:xfrm>
                  <a:off x="6266119" y="184494"/>
                  <a:ext cx="228600" cy="304800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935277" y="489295"/>
                  <a:ext cx="1559443" cy="838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5748015" y="593966"/>
                <a:ext cx="1876126" cy="628858"/>
                <a:chOff x="4609482" y="590342"/>
                <a:chExt cx="1876126" cy="628858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>
                  <a:off x="5096290" y="590342"/>
                  <a:ext cx="1389318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5105400" y="1202635"/>
                  <a:ext cx="1371099" cy="16565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4609482" y="616692"/>
                  <a:ext cx="423950" cy="2520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4609482" y="946959"/>
                  <a:ext cx="392934" cy="22104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43"/>
              <p:cNvSpPr txBox="1"/>
              <p:nvPr/>
            </p:nvSpPr>
            <p:spPr>
              <a:xfrm>
                <a:off x="6620500" y="658195"/>
                <a:ext cx="635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latin typeface="Times New Roman" pitchFamily="18" charset="0"/>
                    <a:cs typeface="Times New Roman" pitchFamily="18" charset="0"/>
                  </a:rPr>
                  <a:t>01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433161" y="1785586"/>
              <a:ext cx="2263039" cy="1143000"/>
              <a:chOff x="5433161" y="1643126"/>
              <a:chExt cx="2263039" cy="1143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433161" y="1643126"/>
                <a:ext cx="2246472" cy="1143000"/>
                <a:chOff x="4248247" y="1643126"/>
                <a:chExt cx="2246472" cy="114300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5" name="Isosceles Triangle 14"/>
                <p:cNvSpPr/>
                <p:nvPr/>
              </p:nvSpPr>
              <p:spPr>
                <a:xfrm rot="16200000">
                  <a:off x="4172663" y="2013569"/>
                  <a:ext cx="838201" cy="68703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ight Triangle 15"/>
                <p:cNvSpPr/>
                <p:nvPr/>
              </p:nvSpPr>
              <p:spPr>
                <a:xfrm>
                  <a:off x="6247899" y="1643126"/>
                  <a:ext cx="228600" cy="304800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4935276" y="1947926"/>
                  <a:ext cx="1559443" cy="838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5820074" y="2052597"/>
                <a:ext cx="1876126" cy="628858"/>
                <a:chOff x="4609482" y="590342"/>
                <a:chExt cx="1876126" cy="628858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5096290" y="590342"/>
                  <a:ext cx="1389318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105400" y="1202635"/>
                  <a:ext cx="1371099" cy="16565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4609482" y="616692"/>
                  <a:ext cx="423950" cy="2520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4609482" y="946959"/>
                  <a:ext cx="392934" cy="22104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/>
              <p:cNvSpPr txBox="1"/>
              <p:nvPr/>
            </p:nvSpPr>
            <p:spPr>
              <a:xfrm>
                <a:off x="6658598" y="2038657"/>
                <a:ext cx="635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latin typeface="Times New Roman" pitchFamily="18" charset="0"/>
                    <a:cs typeface="Times New Roman" pitchFamily="18" charset="0"/>
                  </a:rPr>
                  <a:t>02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5413397" y="3319165"/>
              <a:ext cx="2266235" cy="1143000"/>
              <a:chOff x="5413397" y="3345909"/>
              <a:chExt cx="2266235" cy="11430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5413397" y="3345909"/>
                <a:ext cx="2266235" cy="1143000"/>
                <a:chOff x="4228483" y="3345909"/>
                <a:chExt cx="2266235" cy="1143000"/>
              </a:xfrm>
              <a:solidFill>
                <a:srgbClr val="C00000"/>
              </a:solidFill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922026" y="3650709"/>
                  <a:ext cx="1559443" cy="838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Isosceles Triangle 11"/>
                <p:cNvSpPr/>
                <p:nvPr/>
              </p:nvSpPr>
              <p:spPr>
                <a:xfrm rot="16200000">
                  <a:off x="4152899" y="3726291"/>
                  <a:ext cx="838201" cy="68703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ight Triangle 12"/>
                <p:cNvSpPr/>
                <p:nvPr/>
              </p:nvSpPr>
              <p:spPr>
                <a:xfrm>
                  <a:off x="6266118" y="3345909"/>
                  <a:ext cx="228600" cy="304800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5705774" y="3755379"/>
                <a:ext cx="1876126" cy="628858"/>
                <a:chOff x="4609482" y="590342"/>
                <a:chExt cx="1876126" cy="628858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5096290" y="590342"/>
                  <a:ext cx="1389318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5105400" y="1202635"/>
                  <a:ext cx="1371099" cy="16565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4609482" y="616692"/>
                  <a:ext cx="423950" cy="2520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4609482" y="946959"/>
                  <a:ext cx="392934" cy="22104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6620500" y="3788797"/>
                <a:ext cx="635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latin typeface="Times New Roman" pitchFamily="18" charset="0"/>
                    <a:cs typeface="Times New Roman" pitchFamily="18" charset="0"/>
                  </a:rPr>
                  <a:t>03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440615" y="4848949"/>
              <a:ext cx="2246476" cy="1143000"/>
              <a:chOff x="5433159" y="5115339"/>
              <a:chExt cx="2246476" cy="1143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433159" y="5115339"/>
                <a:ext cx="2246476" cy="1143000"/>
                <a:chOff x="4248245" y="5115339"/>
                <a:chExt cx="2246476" cy="1143000"/>
              </a:xfrm>
              <a:solidFill>
                <a:srgbClr val="00B050"/>
              </a:solidFill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4935278" y="5420139"/>
                  <a:ext cx="1559443" cy="838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Isosceles Triangle 7"/>
                <p:cNvSpPr/>
                <p:nvPr/>
              </p:nvSpPr>
              <p:spPr>
                <a:xfrm rot="16200000">
                  <a:off x="4172661" y="5495722"/>
                  <a:ext cx="838201" cy="68703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ight Triangle 8"/>
                <p:cNvSpPr/>
                <p:nvPr/>
              </p:nvSpPr>
              <p:spPr>
                <a:xfrm>
                  <a:off x="6266121" y="5115339"/>
                  <a:ext cx="228600" cy="304800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5728963" y="5524810"/>
                <a:ext cx="1876126" cy="628858"/>
                <a:chOff x="4609482" y="590342"/>
                <a:chExt cx="1876126" cy="628858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>
                  <a:off x="5096290" y="590342"/>
                  <a:ext cx="1389318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5105400" y="1202635"/>
                  <a:ext cx="1371099" cy="16565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4609482" y="616692"/>
                  <a:ext cx="423950" cy="2520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609482" y="946959"/>
                  <a:ext cx="392934" cy="22104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" name="TextBox 45"/>
            <p:cNvSpPr txBox="1"/>
            <p:nvPr/>
          </p:nvSpPr>
          <p:spPr>
            <a:xfrm>
              <a:off x="6658597" y="5303276"/>
              <a:ext cx="6350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04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685800" y="620316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 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85800" y="1828800"/>
            <a:ext cx="462234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Analyze sales trends and customer behavior to identify opportunities for growth.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Segment and profile customers to enhance targeting and personalization. 	Optimize supply chain operations to improve efficiency and reduce costs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Provide actionable insights to support data-driven decision-making.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94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20" y="-76200"/>
            <a:ext cx="7679571" cy="6934200"/>
            <a:chOff x="7520" y="-76200"/>
            <a:chExt cx="7679571" cy="6934200"/>
          </a:xfrm>
        </p:grpSpPr>
        <p:sp>
          <p:nvSpPr>
            <p:cNvPr id="5" name="Rectangle 4"/>
            <p:cNvSpPr/>
            <p:nvPr/>
          </p:nvSpPr>
          <p:spPr>
            <a:xfrm>
              <a:off x="7520" y="-76200"/>
              <a:ext cx="7388850" cy="69342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  <a:p>
              <a:pPr algn="ctr"/>
              <a:endPara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64548" y="2967335"/>
              <a:ext cx="18473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938013" y="0"/>
              <a:ext cx="65684" cy="6858000"/>
            </a:xfrm>
            <a:prstGeom prst="line">
              <a:avLst/>
            </a:prstGeom>
            <a:ln w="2857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345470" y="658195"/>
              <a:ext cx="7973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01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413397" y="3319165"/>
              <a:ext cx="2266235" cy="1143000"/>
              <a:chOff x="5413397" y="3345909"/>
              <a:chExt cx="2266235" cy="11430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5413397" y="3345909"/>
                <a:ext cx="2266235" cy="1143000"/>
                <a:chOff x="4228483" y="3345909"/>
                <a:chExt cx="2266235" cy="1143000"/>
              </a:xfrm>
              <a:solidFill>
                <a:srgbClr val="C00000"/>
              </a:solidFill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4922026" y="3650709"/>
                  <a:ext cx="1559443" cy="838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Isosceles Triangle 29"/>
                <p:cNvSpPr/>
                <p:nvPr/>
              </p:nvSpPr>
              <p:spPr>
                <a:xfrm rot="16200000">
                  <a:off x="4152899" y="3726291"/>
                  <a:ext cx="838201" cy="68703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ight Triangle 30"/>
                <p:cNvSpPr/>
                <p:nvPr/>
              </p:nvSpPr>
              <p:spPr>
                <a:xfrm>
                  <a:off x="6266118" y="3345909"/>
                  <a:ext cx="228600" cy="304800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5705774" y="3755379"/>
                <a:ext cx="1876126" cy="628858"/>
                <a:chOff x="4609482" y="590342"/>
                <a:chExt cx="1876126" cy="628858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096290" y="590342"/>
                  <a:ext cx="1389318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5105400" y="1202635"/>
                  <a:ext cx="1371099" cy="16565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4609482" y="616692"/>
                  <a:ext cx="423950" cy="2520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609482" y="946959"/>
                  <a:ext cx="392934" cy="22104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/>
              <p:cNvSpPr txBox="1"/>
              <p:nvPr/>
            </p:nvSpPr>
            <p:spPr>
              <a:xfrm>
                <a:off x="6620500" y="3788797"/>
                <a:ext cx="635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latin typeface="Times New Roman" pitchFamily="18" charset="0"/>
                    <a:cs typeface="Times New Roman" pitchFamily="18" charset="0"/>
                  </a:rPr>
                  <a:t>03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440615" y="4848949"/>
              <a:ext cx="2246476" cy="1143000"/>
              <a:chOff x="5433159" y="5115339"/>
              <a:chExt cx="2246476" cy="1143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433159" y="5115339"/>
                <a:ext cx="2246476" cy="1143000"/>
                <a:chOff x="4248245" y="5115339"/>
                <a:chExt cx="2246476" cy="1143000"/>
              </a:xfrm>
              <a:solidFill>
                <a:srgbClr val="00B050"/>
              </a:solidFill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935278" y="5420139"/>
                  <a:ext cx="1559443" cy="838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>
                <a:xfrm rot="16200000">
                  <a:off x="4172661" y="5495722"/>
                  <a:ext cx="838201" cy="68703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ight Triangle 20"/>
                <p:cNvSpPr/>
                <p:nvPr/>
              </p:nvSpPr>
              <p:spPr>
                <a:xfrm>
                  <a:off x="6266121" y="5115339"/>
                  <a:ext cx="228600" cy="304800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728963" y="5524810"/>
                <a:ext cx="1876126" cy="628858"/>
                <a:chOff x="4609482" y="590342"/>
                <a:chExt cx="1876126" cy="628858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096290" y="590342"/>
                  <a:ext cx="1389318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105400" y="1202635"/>
                  <a:ext cx="1371099" cy="16565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4609482" y="616692"/>
                  <a:ext cx="423950" cy="2520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609482" y="946959"/>
                  <a:ext cx="392934" cy="22104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/>
            <p:cNvSpPr txBox="1"/>
            <p:nvPr/>
          </p:nvSpPr>
          <p:spPr>
            <a:xfrm>
              <a:off x="6658597" y="5303276"/>
              <a:ext cx="6350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04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410200" y="184494"/>
            <a:ext cx="2228754" cy="1143001"/>
            <a:chOff x="4265966" y="184494"/>
            <a:chExt cx="2228754" cy="1143001"/>
          </a:xfrm>
          <a:solidFill>
            <a:srgbClr val="FFFF00"/>
          </a:solidFill>
        </p:grpSpPr>
        <p:sp>
          <p:nvSpPr>
            <p:cNvPr id="64" name="Isosceles Triangle 63"/>
            <p:cNvSpPr/>
            <p:nvPr/>
          </p:nvSpPr>
          <p:spPr>
            <a:xfrm rot="16200000">
              <a:off x="4190382" y="564877"/>
              <a:ext cx="838201" cy="6870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Triangle 64"/>
            <p:cNvSpPr/>
            <p:nvPr/>
          </p:nvSpPr>
          <p:spPr>
            <a:xfrm>
              <a:off x="6266119" y="184494"/>
              <a:ext cx="228600" cy="3048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935277" y="489295"/>
              <a:ext cx="1559443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707335" y="593966"/>
            <a:ext cx="1876126" cy="628858"/>
            <a:chOff x="4609482" y="590342"/>
            <a:chExt cx="1876126" cy="628858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5096290" y="590342"/>
              <a:ext cx="1389318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105400" y="1202635"/>
              <a:ext cx="1371099" cy="1656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609482" y="616692"/>
              <a:ext cx="423950" cy="252099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09482" y="946959"/>
              <a:ext cx="392934" cy="22104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6579820" y="658195"/>
            <a:ext cx="635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01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890052" y="1752599"/>
            <a:ext cx="2882348" cy="1143001"/>
            <a:chOff x="5410200" y="381000"/>
            <a:chExt cx="2228754" cy="1143001"/>
          </a:xfrm>
          <a:solidFill>
            <a:schemeClr val="accent6">
              <a:lumMod val="75000"/>
            </a:schemeClr>
          </a:solidFill>
        </p:grpSpPr>
        <p:grpSp>
          <p:nvGrpSpPr>
            <p:cNvPr id="74" name="Group 73"/>
            <p:cNvGrpSpPr/>
            <p:nvPr/>
          </p:nvGrpSpPr>
          <p:grpSpPr>
            <a:xfrm>
              <a:off x="5410200" y="381000"/>
              <a:ext cx="2228754" cy="1143001"/>
              <a:chOff x="4265966" y="184494"/>
              <a:chExt cx="2228754" cy="1143001"/>
            </a:xfrm>
            <a:grpFill/>
          </p:grpSpPr>
          <p:sp>
            <p:nvSpPr>
              <p:cNvPr id="81" name="Isosceles Triangle 80"/>
              <p:cNvSpPr/>
              <p:nvPr/>
            </p:nvSpPr>
            <p:spPr>
              <a:xfrm rot="16200000">
                <a:off x="4190382" y="564877"/>
                <a:ext cx="838201" cy="68703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ight Triangle 81"/>
              <p:cNvSpPr/>
              <p:nvPr/>
            </p:nvSpPr>
            <p:spPr>
              <a:xfrm>
                <a:off x="6266119" y="184494"/>
                <a:ext cx="228600" cy="3048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935277" y="489295"/>
                <a:ext cx="1559443" cy="838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5707335" y="790472"/>
              <a:ext cx="1876126" cy="628858"/>
              <a:chOff x="4609482" y="590342"/>
              <a:chExt cx="1876126" cy="628858"/>
            </a:xfrm>
            <a:grpFill/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5096290" y="590342"/>
                <a:ext cx="1389318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105400" y="1202635"/>
                <a:ext cx="1371099" cy="16565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4609482" y="616692"/>
                <a:ext cx="423950" cy="252099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609482" y="946959"/>
                <a:ext cx="392934" cy="221044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/>
            <p:cNvSpPr txBox="1"/>
            <p:nvPr/>
          </p:nvSpPr>
          <p:spPr>
            <a:xfrm>
              <a:off x="6579820" y="798756"/>
              <a:ext cx="635027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02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533400" y="593966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75252" y="1693348"/>
            <a:ext cx="4114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To provide actionable insights and data-driven decision-making capabilities to electronics companies, enabling them to stay competitive and thrive in the global market.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Analyze sales trends and customer behavior.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Segment and profile customers.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Optimize supply chain operations.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Identify opportunities for growth and innovation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30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20" y="-76200"/>
            <a:ext cx="7688680" cy="6934200"/>
            <a:chOff x="7520" y="-76200"/>
            <a:chExt cx="7688680" cy="6934200"/>
          </a:xfrm>
        </p:grpSpPr>
        <p:sp>
          <p:nvSpPr>
            <p:cNvPr id="5" name="Rectangle 4"/>
            <p:cNvSpPr/>
            <p:nvPr/>
          </p:nvSpPr>
          <p:spPr>
            <a:xfrm>
              <a:off x="7520" y="-76200"/>
              <a:ext cx="7388850" cy="69342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  <a:p>
              <a:pPr algn="ctr"/>
              <a:endPara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64548" y="2967335"/>
              <a:ext cx="18473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938013" y="0"/>
              <a:ext cx="65684" cy="6858000"/>
            </a:xfrm>
            <a:prstGeom prst="line">
              <a:avLst/>
            </a:prstGeom>
            <a:ln w="2857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5433161" y="1785586"/>
              <a:ext cx="2263039" cy="1143000"/>
              <a:chOff x="5433161" y="1643126"/>
              <a:chExt cx="2263039" cy="11430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5433161" y="1643126"/>
                <a:ext cx="2246472" cy="1143000"/>
                <a:chOff x="4248247" y="1643126"/>
                <a:chExt cx="2246472" cy="114300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39" name="Isosceles Triangle 38"/>
                <p:cNvSpPr/>
                <p:nvPr/>
              </p:nvSpPr>
              <p:spPr>
                <a:xfrm rot="16200000">
                  <a:off x="4172663" y="2013569"/>
                  <a:ext cx="838201" cy="68703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ight Triangle 39"/>
                <p:cNvSpPr/>
                <p:nvPr/>
              </p:nvSpPr>
              <p:spPr>
                <a:xfrm>
                  <a:off x="6247899" y="1643126"/>
                  <a:ext cx="228600" cy="304800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935276" y="1947926"/>
                  <a:ext cx="1559443" cy="838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5820074" y="2052597"/>
                <a:ext cx="1876126" cy="628858"/>
                <a:chOff x="4609482" y="590342"/>
                <a:chExt cx="1876126" cy="628858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5096290" y="590342"/>
                  <a:ext cx="1389318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5105400" y="1202635"/>
                  <a:ext cx="1371099" cy="16565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4609482" y="616692"/>
                  <a:ext cx="423950" cy="2520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4609482" y="946959"/>
                  <a:ext cx="392934" cy="22104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6658598" y="2038657"/>
                <a:ext cx="635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latin typeface="Times New Roman" pitchFamily="18" charset="0"/>
                    <a:cs typeface="Times New Roman" pitchFamily="18" charset="0"/>
                  </a:rPr>
                  <a:t>02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440615" y="4848949"/>
              <a:ext cx="2246476" cy="1143000"/>
              <a:chOff x="5433159" y="5115339"/>
              <a:chExt cx="2246476" cy="1143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433159" y="5115339"/>
                <a:ext cx="2246476" cy="1143000"/>
                <a:chOff x="4248245" y="5115339"/>
                <a:chExt cx="2246476" cy="1143000"/>
              </a:xfrm>
              <a:solidFill>
                <a:srgbClr val="00B050"/>
              </a:solidFill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935278" y="5420139"/>
                  <a:ext cx="1559443" cy="838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>
                <a:xfrm rot="16200000">
                  <a:off x="4172661" y="5495722"/>
                  <a:ext cx="838201" cy="68703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ight Triangle 20"/>
                <p:cNvSpPr/>
                <p:nvPr/>
              </p:nvSpPr>
              <p:spPr>
                <a:xfrm>
                  <a:off x="6266121" y="5115339"/>
                  <a:ext cx="228600" cy="304800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728963" y="5524810"/>
                <a:ext cx="1876126" cy="628858"/>
                <a:chOff x="4609482" y="590342"/>
                <a:chExt cx="1876126" cy="628858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096290" y="590342"/>
                  <a:ext cx="1389318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105400" y="1202635"/>
                  <a:ext cx="1371099" cy="16565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4609482" y="616692"/>
                  <a:ext cx="423950" cy="2520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609482" y="946959"/>
                  <a:ext cx="392934" cy="22104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/>
            <p:cNvSpPr txBox="1"/>
            <p:nvPr/>
          </p:nvSpPr>
          <p:spPr>
            <a:xfrm>
              <a:off x="6658597" y="5303276"/>
              <a:ext cx="6350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04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391246" y="184494"/>
            <a:ext cx="2228754" cy="1143001"/>
            <a:chOff x="4265966" y="184494"/>
            <a:chExt cx="2228754" cy="1143001"/>
          </a:xfrm>
          <a:solidFill>
            <a:srgbClr val="FFFF00"/>
          </a:solidFill>
        </p:grpSpPr>
        <p:sp>
          <p:nvSpPr>
            <p:cNvPr id="58" name="Isosceles Triangle 57"/>
            <p:cNvSpPr/>
            <p:nvPr/>
          </p:nvSpPr>
          <p:spPr>
            <a:xfrm rot="16200000">
              <a:off x="4190382" y="564877"/>
              <a:ext cx="838201" cy="6870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ight Triangle 58"/>
            <p:cNvSpPr/>
            <p:nvPr/>
          </p:nvSpPr>
          <p:spPr>
            <a:xfrm>
              <a:off x="6266119" y="184494"/>
              <a:ext cx="228600" cy="3048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35277" y="489295"/>
              <a:ext cx="1559443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88381" y="593966"/>
            <a:ext cx="1876126" cy="628858"/>
            <a:chOff x="4609482" y="590342"/>
            <a:chExt cx="1876126" cy="628858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5096290" y="590342"/>
              <a:ext cx="1389318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105400" y="1202635"/>
              <a:ext cx="1371099" cy="1656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4609482" y="616692"/>
              <a:ext cx="423950" cy="252099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609482" y="946959"/>
              <a:ext cx="392934" cy="22104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6560866" y="658195"/>
            <a:ext cx="635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01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705446" y="3352799"/>
            <a:ext cx="3066954" cy="1143001"/>
            <a:chOff x="5410200" y="381000"/>
            <a:chExt cx="2228754" cy="1143001"/>
          </a:xfrm>
          <a:solidFill>
            <a:srgbClr val="C00000"/>
          </a:solidFill>
        </p:grpSpPr>
        <p:grpSp>
          <p:nvGrpSpPr>
            <p:cNvPr id="68" name="Group 67"/>
            <p:cNvGrpSpPr/>
            <p:nvPr/>
          </p:nvGrpSpPr>
          <p:grpSpPr>
            <a:xfrm>
              <a:off x="5410200" y="381000"/>
              <a:ext cx="2228754" cy="1143001"/>
              <a:chOff x="4265966" y="184494"/>
              <a:chExt cx="2228754" cy="1143001"/>
            </a:xfrm>
            <a:grpFill/>
          </p:grpSpPr>
          <p:sp>
            <p:nvSpPr>
              <p:cNvPr id="75" name="Isosceles Triangle 74"/>
              <p:cNvSpPr/>
              <p:nvPr/>
            </p:nvSpPr>
            <p:spPr>
              <a:xfrm rot="16200000">
                <a:off x="4190382" y="564877"/>
                <a:ext cx="838201" cy="68703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ight Triangle 75"/>
              <p:cNvSpPr/>
              <p:nvPr/>
            </p:nvSpPr>
            <p:spPr>
              <a:xfrm>
                <a:off x="6266119" y="184494"/>
                <a:ext cx="228600" cy="3048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935277" y="489295"/>
                <a:ext cx="1559443" cy="838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707335" y="790472"/>
              <a:ext cx="1876126" cy="628858"/>
              <a:chOff x="4609482" y="590342"/>
              <a:chExt cx="1876126" cy="628858"/>
            </a:xfrm>
            <a:grpFill/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5096290" y="590342"/>
                <a:ext cx="1389318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105400" y="1202635"/>
                <a:ext cx="1371099" cy="16565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4609482" y="616692"/>
                <a:ext cx="423950" cy="252099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609482" y="946959"/>
                <a:ext cx="392934" cy="221044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571288" y="826272"/>
              <a:ext cx="635027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03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838200" y="593966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TECHNICAL STACK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14400" y="1937986"/>
            <a:ext cx="37910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Cleaning and Preprocessing,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EDA,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Python,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Power Bi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33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500" y="0"/>
            <a:ext cx="7696699" cy="6938665"/>
            <a:chOff x="-500" y="0"/>
            <a:chExt cx="7696700" cy="6938665"/>
          </a:xfrm>
        </p:grpSpPr>
        <p:sp>
          <p:nvSpPr>
            <p:cNvPr id="5" name="Rectangle 4"/>
            <p:cNvSpPr/>
            <p:nvPr/>
          </p:nvSpPr>
          <p:spPr>
            <a:xfrm>
              <a:off x="-500" y="4465"/>
              <a:ext cx="7388850" cy="69342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  <a:p>
              <a:pPr algn="ctr"/>
              <a:endPara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64548" y="2967335"/>
              <a:ext cx="18473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938013" y="0"/>
              <a:ext cx="65684" cy="6858000"/>
            </a:xfrm>
            <a:prstGeom prst="line">
              <a:avLst/>
            </a:prstGeom>
            <a:ln w="2857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5433161" y="1785586"/>
              <a:ext cx="2263039" cy="1143000"/>
              <a:chOff x="5433161" y="1643126"/>
              <a:chExt cx="2263039" cy="11430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5433161" y="1643126"/>
                <a:ext cx="2246472" cy="1143000"/>
                <a:chOff x="4248247" y="1643126"/>
                <a:chExt cx="2246472" cy="114300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39" name="Isosceles Triangle 38"/>
                <p:cNvSpPr/>
                <p:nvPr/>
              </p:nvSpPr>
              <p:spPr>
                <a:xfrm rot="16200000">
                  <a:off x="4172663" y="2013569"/>
                  <a:ext cx="838201" cy="68703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ight Triangle 39"/>
                <p:cNvSpPr/>
                <p:nvPr/>
              </p:nvSpPr>
              <p:spPr>
                <a:xfrm>
                  <a:off x="6247899" y="1643126"/>
                  <a:ext cx="228600" cy="304800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935276" y="1947926"/>
                  <a:ext cx="1559443" cy="838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5820074" y="2052597"/>
                <a:ext cx="1876126" cy="628858"/>
                <a:chOff x="4609482" y="590342"/>
                <a:chExt cx="1876126" cy="628858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5096290" y="590342"/>
                  <a:ext cx="1389318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5105400" y="1202635"/>
                  <a:ext cx="1371099" cy="16565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4609482" y="616692"/>
                  <a:ext cx="423950" cy="2520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4609482" y="946959"/>
                  <a:ext cx="392934" cy="22104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6658598" y="2038657"/>
                <a:ext cx="635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latin typeface="Times New Roman" pitchFamily="18" charset="0"/>
                    <a:cs typeface="Times New Roman" pitchFamily="18" charset="0"/>
                  </a:rPr>
                  <a:t>02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413397" y="3319165"/>
              <a:ext cx="2266235" cy="1143000"/>
              <a:chOff x="5413397" y="3345909"/>
              <a:chExt cx="2266235" cy="11430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5413397" y="3345909"/>
                <a:ext cx="2266235" cy="1143000"/>
                <a:chOff x="4228483" y="3345909"/>
                <a:chExt cx="2266235" cy="1143000"/>
              </a:xfrm>
              <a:solidFill>
                <a:srgbClr val="C00000"/>
              </a:solidFill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4922026" y="3650709"/>
                  <a:ext cx="1559443" cy="838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Isosceles Triangle 29"/>
                <p:cNvSpPr/>
                <p:nvPr/>
              </p:nvSpPr>
              <p:spPr>
                <a:xfrm rot="16200000">
                  <a:off x="4152899" y="3726291"/>
                  <a:ext cx="838201" cy="68703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ight Triangle 30"/>
                <p:cNvSpPr/>
                <p:nvPr/>
              </p:nvSpPr>
              <p:spPr>
                <a:xfrm>
                  <a:off x="6266118" y="3345909"/>
                  <a:ext cx="228600" cy="304800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5705774" y="3755379"/>
                <a:ext cx="1876126" cy="628858"/>
                <a:chOff x="4609482" y="590342"/>
                <a:chExt cx="1876126" cy="628858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096290" y="590342"/>
                  <a:ext cx="1389318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5105400" y="1202635"/>
                  <a:ext cx="1371099" cy="16565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4609482" y="616692"/>
                  <a:ext cx="423950" cy="2520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609482" y="946959"/>
                  <a:ext cx="392934" cy="22104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/>
              <p:cNvSpPr txBox="1"/>
              <p:nvPr/>
            </p:nvSpPr>
            <p:spPr>
              <a:xfrm>
                <a:off x="6620500" y="3788797"/>
                <a:ext cx="635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latin typeface="Times New Roman" pitchFamily="18" charset="0"/>
                    <a:cs typeface="Times New Roman" pitchFamily="18" charset="0"/>
                  </a:rPr>
                  <a:t>03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5410200" y="381000"/>
            <a:ext cx="2228754" cy="1143001"/>
            <a:chOff x="5410200" y="381000"/>
            <a:chExt cx="2228754" cy="1143001"/>
          </a:xfrm>
        </p:grpSpPr>
        <p:grpSp>
          <p:nvGrpSpPr>
            <p:cNvPr id="64" name="Group 63"/>
            <p:cNvGrpSpPr/>
            <p:nvPr/>
          </p:nvGrpSpPr>
          <p:grpSpPr>
            <a:xfrm>
              <a:off x="5410200" y="381000"/>
              <a:ext cx="2228754" cy="1143001"/>
              <a:chOff x="4265966" y="184494"/>
              <a:chExt cx="2228754" cy="1143001"/>
            </a:xfrm>
            <a:solidFill>
              <a:srgbClr val="FFFF00"/>
            </a:solidFill>
          </p:grpSpPr>
          <p:sp>
            <p:nvSpPr>
              <p:cNvPr id="65" name="Isosceles Triangle 64"/>
              <p:cNvSpPr/>
              <p:nvPr/>
            </p:nvSpPr>
            <p:spPr>
              <a:xfrm rot="16200000">
                <a:off x="4190382" y="564877"/>
                <a:ext cx="838201" cy="68703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ight Triangle 65"/>
              <p:cNvSpPr/>
              <p:nvPr/>
            </p:nvSpPr>
            <p:spPr>
              <a:xfrm>
                <a:off x="6266119" y="184494"/>
                <a:ext cx="228600" cy="3048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935277" y="489295"/>
                <a:ext cx="1559443" cy="838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5707335" y="790472"/>
              <a:ext cx="1876126" cy="628858"/>
              <a:chOff x="4609482" y="590342"/>
              <a:chExt cx="1876126" cy="628858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5096290" y="590342"/>
                <a:ext cx="1389318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5105400" y="1202635"/>
                <a:ext cx="1371099" cy="16565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609482" y="616692"/>
                <a:ext cx="423950" cy="252099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609482" y="946959"/>
                <a:ext cx="392934" cy="221044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/>
            <p:cNvSpPr txBox="1"/>
            <p:nvPr/>
          </p:nvSpPr>
          <p:spPr>
            <a:xfrm>
              <a:off x="6579820" y="854701"/>
              <a:ext cx="6350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01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648200" y="4876799"/>
            <a:ext cx="3066954" cy="1143001"/>
            <a:chOff x="5410200" y="381000"/>
            <a:chExt cx="2228754" cy="1143001"/>
          </a:xfrm>
          <a:solidFill>
            <a:srgbClr val="00B050"/>
          </a:solidFill>
        </p:grpSpPr>
        <p:grpSp>
          <p:nvGrpSpPr>
            <p:cNvPr id="76" name="Group 75"/>
            <p:cNvGrpSpPr/>
            <p:nvPr/>
          </p:nvGrpSpPr>
          <p:grpSpPr>
            <a:xfrm>
              <a:off x="5410200" y="381000"/>
              <a:ext cx="2228754" cy="1143001"/>
              <a:chOff x="4265966" y="184494"/>
              <a:chExt cx="2228754" cy="1143001"/>
            </a:xfrm>
            <a:grpFill/>
          </p:grpSpPr>
          <p:sp>
            <p:nvSpPr>
              <p:cNvPr id="83" name="Isosceles Triangle 82"/>
              <p:cNvSpPr/>
              <p:nvPr/>
            </p:nvSpPr>
            <p:spPr>
              <a:xfrm rot="16200000">
                <a:off x="4190382" y="564877"/>
                <a:ext cx="838201" cy="68703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ight Triangle 83"/>
              <p:cNvSpPr/>
              <p:nvPr/>
            </p:nvSpPr>
            <p:spPr>
              <a:xfrm>
                <a:off x="6266119" y="184494"/>
                <a:ext cx="228600" cy="3048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4935277" y="489295"/>
                <a:ext cx="1559443" cy="838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707335" y="790472"/>
              <a:ext cx="1876126" cy="628858"/>
              <a:chOff x="4609482" y="590342"/>
              <a:chExt cx="1876126" cy="628858"/>
            </a:xfrm>
            <a:grpFill/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96290" y="590342"/>
                <a:ext cx="1389318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105400" y="1202635"/>
                <a:ext cx="1371099" cy="16565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4609482" y="616692"/>
                <a:ext cx="423950" cy="252099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4609482" y="946959"/>
                <a:ext cx="392934" cy="221044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/>
            <p:cNvSpPr txBox="1"/>
            <p:nvPr/>
          </p:nvSpPr>
          <p:spPr>
            <a:xfrm>
              <a:off x="6541718" y="814282"/>
              <a:ext cx="635027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04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304800" y="1104901"/>
            <a:ext cx="43433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Unlocking Insights: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DataSpark successfully uncovered hidden patterns and trends in the global electronics industry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Driving Business Success: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Empowering companies to make data-driven decisions and stay ahead of the competition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Key Takeaways: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Better customer understanding   	New business opportunities Optimized supply chain operations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Data-driven decision-making capabilities 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Future Impact: DataSpark will continue to benefit electronics companies and drive industry innovation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3400" y="3810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4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92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Murali Venkat</dc:creator>
  <cp:lastModifiedBy>Murali Venkat</cp:lastModifiedBy>
  <cp:revision>13</cp:revision>
  <dcterms:created xsi:type="dcterms:W3CDTF">2024-09-10T08:42:48Z</dcterms:created>
  <dcterms:modified xsi:type="dcterms:W3CDTF">2024-09-10T11:01:23Z</dcterms:modified>
</cp:coreProperties>
</file>