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88410CF-3B8E-4F2F-B2B7-81A7E1DC840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252FF05-78BF-4EEC-BA1F-2057A7C5655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E83EFDB-5DCE-4307-8798-B60E90E048A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2DC2D5D-D9C7-44AC-94B0-13355205D50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DC169E8-E64C-472F-A218-90BB33095D5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D4EDD9C-2E44-4F7D-99EA-ED582FA8AB6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8CA49F8-CD6E-4EA4-8158-8C36619EB5D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2510B00-E3E1-4B2B-A220-DCBEF0514F3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13C3B86-F2CA-4C2F-887D-82FACCD7319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F296DBE-46D4-4D0B-B57D-2C3F8D613CF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4801618-6F69-4593-860A-FB6486D5FC1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B1C888E-2934-4457-B1EF-2311AB7062C2}"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 name="Rectangle 6"/>
          <p:cNvSpPr/>
          <p:nvPr/>
        </p:nvSpPr>
        <p:spPr>
          <a:xfrm>
            <a:off x="446400" y="3085920"/>
            <a:ext cx="11297880" cy="3337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 name="PlaceHolder 3"/>
          <p:cNvSpPr>
            <a:spLocks noGrp="1"/>
          </p:cNvSpPr>
          <p:nvPr>
            <p:ph type="ftr" idx="1"/>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4"/>
          <p:cNvSpPr>
            <a:spLocks noGrp="1"/>
          </p:cNvSpPr>
          <p:nvPr>
            <p:ph type="sldNum" idx="2"/>
          </p:nvPr>
        </p:nvSpPr>
        <p:spPr>
          <a:xfrm>
            <a:off x="10558440" y="6423840"/>
            <a:ext cx="105156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18F1DA24-FC43-4A88-9F58-E1848FF46B56}" type="slidenum">
              <a:rPr b="0" lang="en-US" sz="900" spc="-1" strike="noStrike">
                <a:solidFill>
                  <a:srgbClr val="404040"/>
                </a:solidFill>
                <a:latin typeface="Franklin Gothic Book"/>
              </a:rPr>
              <a:t>&lt;number&gt;</a:t>
            </a:fld>
            <a:endParaRPr b="0" lang="en-US" sz="900" spc="-1" strike="noStrike">
              <a:solidFill>
                <a:srgbClr val="000000"/>
              </a:solidFill>
              <a:latin typeface="Times New Roman"/>
            </a:endParaRPr>
          </a:p>
        </p:txBody>
      </p:sp>
      <p:sp>
        <p:nvSpPr>
          <p:cNvPr id="8" name="PlaceHolder 5"/>
          <p:cNvSpPr>
            <a:spLocks noGrp="1"/>
          </p:cNvSpPr>
          <p:nvPr>
            <p:ph type="dt" idx="3"/>
          </p:nvPr>
        </p:nvSpPr>
        <p:spPr>
          <a:xfrm>
            <a:off x="7606080" y="6423840"/>
            <a:ext cx="284364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6"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8" name="PlaceHolder 1"/>
          <p:cNvSpPr>
            <a:spLocks noGrp="1"/>
          </p:cNvSpPr>
          <p:nvPr>
            <p:ph type="dt" idx="4"/>
          </p:nvPr>
        </p:nvSpPr>
        <p:spPr>
          <a:xfrm>
            <a:off x="7606080" y="6423840"/>
            <a:ext cx="284364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0"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87" name="Rectangle 17"/>
          <p:cNvSpPr/>
          <p:nvPr/>
        </p:nvSpPr>
        <p:spPr>
          <a:xfrm>
            <a:off x="-75600" y="72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Franklin Gothic Book"/>
              <a:ea typeface="DejaVu Sans"/>
            </a:endParaRPr>
          </a:p>
        </p:txBody>
      </p:sp>
      <p:sp>
        <p:nvSpPr>
          <p:cNvPr id="88" name="PlaceHolder 1"/>
          <p:cNvSpPr>
            <a:spLocks noGrp="1"/>
          </p:cNvSpPr>
          <p:nvPr>
            <p:ph type="title"/>
          </p:nvPr>
        </p:nvSpPr>
        <p:spPr>
          <a:xfrm>
            <a:off x="581040" y="1021320"/>
            <a:ext cx="10992600" cy="1473840"/>
          </a:xfrm>
          <a:prstGeom prst="rect">
            <a:avLst/>
          </a:prstGeom>
          <a:noFill/>
          <a:ln w="0">
            <a:noFill/>
          </a:ln>
        </p:spPr>
        <p:txBody>
          <a:bodyPr lIns="0" rIns="0" tIns="0" bIns="0" anchor="b">
            <a:normAutofit/>
          </a:bodyPr>
          <a:p>
            <a:pPr indent="0">
              <a:lnSpc>
                <a:spcPct val="100000"/>
              </a:lnSpc>
              <a:buNone/>
              <a:tabLst>
                <a:tab algn="l" pos="0"/>
              </a:tabLst>
            </a:pPr>
            <a:r>
              <a:rPr b="0" lang="en-GB" sz="3600" spc="-1" strike="noStrike" cap="all">
                <a:solidFill>
                  <a:srgbClr val="404040"/>
                </a:solidFill>
                <a:latin typeface="Franklin Gothic Demi"/>
              </a:rPr>
              <a:t>Student Details</a:t>
            </a:r>
            <a:endParaRPr b="0" lang="en-US" sz="3600" spc="-1" strike="noStrike">
              <a:solidFill>
                <a:srgbClr val="000000"/>
              </a:solidFill>
              <a:latin typeface="Arial"/>
            </a:endParaRPr>
          </a:p>
        </p:txBody>
      </p:sp>
      <p:sp>
        <p:nvSpPr>
          <p:cNvPr id="89" name="PlaceHolder 2"/>
          <p:cNvSpPr>
            <a:spLocks noGrp="1"/>
          </p:cNvSpPr>
          <p:nvPr>
            <p:ph type="subTitle"/>
          </p:nvPr>
        </p:nvSpPr>
        <p:spPr>
          <a:xfrm>
            <a:off x="581040" y="2496240"/>
            <a:ext cx="10992600" cy="467280"/>
          </a:xfrm>
          <a:prstGeom prst="rect">
            <a:avLst/>
          </a:prstGeom>
          <a:noFill/>
          <a:ln w="0">
            <a:noFill/>
          </a:ln>
        </p:spPr>
        <p:txBody>
          <a:bodyPr lIns="0" rIns="0" tIns="0" bIns="0" anchor="t">
            <a:normAutofit fontScale="97000"/>
          </a:bodyPr>
          <a:p>
            <a:pPr indent="0" algn="ctr">
              <a:lnSpc>
                <a:spcPct val="100000"/>
              </a:lnSpc>
              <a:buNone/>
              <a:tabLst>
                <a:tab algn="l" pos="0"/>
              </a:tabLst>
            </a:pPr>
            <a:r>
              <a:rPr b="0" lang="en-US" sz="3200" spc="-1" strike="noStrike">
                <a:solidFill>
                  <a:srgbClr val="000000"/>
                </a:solidFill>
                <a:latin typeface="Arial"/>
              </a:rPr>
              <a:t>NAME :- Badisa Muralidhar</a:t>
            </a:r>
            <a:endParaRPr b="0" lang="en-US" sz="3200" spc="-1" strike="noStrike">
              <a:solidFill>
                <a:srgbClr val="000000"/>
              </a:solidFill>
              <a:latin typeface="Arial"/>
            </a:endParaRPr>
          </a:p>
          <a:p>
            <a:pPr indent="0" algn="ctr">
              <a:lnSpc>
                <a:spcPct val="100000"/>
              </a:lnSpc>
              <a:buNone/>
              <a:tabLst>
                <a:tab algn="l" pos="0"/>
              </a:tabLst>
            </a:pPr>
            <a:endParaRPr b="0" lang="en-US" sz="3200" spc="-1" strike="noStrike">
              <a:solidFill>
                <a:srgbClr val="000000"/>
              </a:solidFill>
              <a:latin typeface="Arial"/>
            </a:endParaRPr>
          </a:p>
        </p:txBody>
      </p:sp>
      <p:sp>
        <p:nvSpPr>
          <p:cNvPr id="90" name="Rectangle 19"/>
          <p:cNvSpPr/>
          <p:nvPr/>
        </p:nvSpPr>
        <p:spPr>
          <a:xfrm>
            <a:off x="446400" y="45792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 name="Rectangle 21"/>
          <p:cNvSpPr/>
          <p:nvPr/>
        </p:nvSpPr>
        <p:spPr>
          <a:xfrm>
            <a:off x="4241880" y="45792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2" name="Rectangle 23"/>
          <p:cNvSpPr/>
          <p:nvPr/>
        </p:nvSpPr>
        <p:spPr>
          <a:xfrm>
            <a:off x="8042040" y="45432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 name="Picture 5"/>
          <p:cNvSpPr/>
          <p:nvPr/>
        </p:nvSpPr>
        <p:spPr>
          <a:xfrm>
            <a:off x="581040" y="2495520"/>
            <a:ext cx="11259720" cy="3309480"/>
          </a:xfrm>
          <a:prstGeom prst="rect">
            <a:avLst/>
          </a:prstGeom>
          <a:blipFill rotWithShape="0">
            <a:blip r:embed="rId1"/>
            <a:srcRect/>
            <a:stretch/>
          </a:blipFill>
          <a:ln w="0">
            <a:noFill/>
          </a:ln>
        </p:spPr>
        <p:style>
          <a:lnRef idx="0"/>
          <a:fillRef idx="0"/>
          <a:effectRef idx="0"/>
          <a:fontRef idx="minor"/>
        </p:style>
        <p:txBody>
          <a:bodyPr lIns="90000" rIns="90000" tIns="45000" bIns="45000" anchor="t" anchorCtr="1">
            <a:noAutofit/>
          </a:bodyPr>
          <a:p>
            <a:pPr>
              <a:lnSpc>
                <a:spcPct val="100000"/>
              </a:lnSpc>
            </a:pPr>
            <a:r>
              <a:rPr b="0" lang="en-US" sz="1800" spc="-1" strike="noStrike">
                <a:solidFill>
                  <a:srgbClr val="000000"/>
                </a:solidFill>
                <a:highlight>
                  <a:srgbClr val="ffffff"/>
                </a:highlight>
                <a:latin typeface="Cambria"/>
              </a:rPr>
              <a:t>NAME :- Badisa Muralidhar</a:t>
            </a:r>
            <a:endParaRPr b="0" lang="en-US" sz="1800" spc="-1" strike="noStrike">
              <a:solidFill>
                <a:srgbClr val="000000"/>
              </a:solidFill>
              <a:latin typeface="Arial"/>
            </a:endParaRPr>
          </a:p>
          <a:p>
            <a:pPr>
              <a:lnSpc>
                <a:spcPct val="100000"/>
              </a:lnSpc>
            </a:pPr>
            <a:r>
              <a:rPr b="0" lang="en-US" sz="1800" spc="-1" strike="noStrike">
                <a:solidFill>
                  <a:srgbClr val="000000"/>
                </a:solidFill>
                <a:highlight>
                  <a:srgbClr val="ffffff"/>
                </a:highlight>
                <a:latin typeface="Cambria"/>
              </a:rPr>
              <a:t>Email :- badisa.muralidhar1542508@gmail.com   under DGT</a:t>
            </a:r>
            <a:endParaRPr b="0" lang="en-US" sz="1800" spc="-1" strike="noStrike">
              <a:solidFill>
                <a:srgbClr val="000000"/>
              </a:solidFill>
              <a:latin typeface="Arial"/>
            </a:endParaRPr>
          </a:p>
          <a:p>
            <a:pPr>
              <a:lnSpc>
                <a:spcPct val="100000"/>
              </a:lnSpc>
            </a:pPr>
            <a:r>
              <a:rPr b="0" lang="en-US" sz="1800" spc="-1" strike="noStrike">
                <a:solidFill>
                  <a:srgbClr val="000000"/>
                </a:solidFill>
                <a:highlight>
                  <a:srgbClr val="ffffff"/>
                </a:highlight>
                <a:latin typeface="Cambria"/>
              </a:rPr>
              <a:t>College:- Sai Spurthi Institute Of Technology</a:t>
            </a:r>
            <a:endParaRPr b="0" lang="en-US" sz="1800" spc="-1" strike="noStrike">
              <a:solidFill>
                <a:srgbClr val="000000"/>
              </a:solidFill>
              <a:latin typeface="Arial"/>
            </a:endParaRPr>
          </a:p>
          <a:p>
            <a:pPr>
              <a:lnSpc>
                <a:spcPct val="100000"/>
              </a:lnSpc>
            </a:pPr>
            <a:r>
              <a:rPr b="0" lang="en-US" sz="1800" spc="-1" strike="noStrike">
                <a:solidFill>
                  <a:srgbClr val="000000"/>
                </a:solidFill>
                <a:highlight>
                  <a:srgbClr val="ffffff"/>
                </a:highlight>
                <a:latin typeface="Cambria"/>
              </a:rPr>
              <a:t>State:- Telangana</a:t>
            </a:r>
            <a:endParaRPr b="0" lang="en-US" sz="1800" spc="-1" strike="noStrike">
              <a:solidFill>
                <a:srgbClr val="000000"/>
              </a:solidFill>
              <a:latin typeface="Arial"/>
            </a:endParaRPr>
          </a:p>
          <a:p>
            <a:pPr>
              <a:lnSpc>
                <a:spcPct val="100000"/>
              </a:lnSpc>
            </a:pPr>
            <a:r>
              <a:rPr b="0" lang="en-US" sz="1800" spc="-1" strike="noStrike">
                <a:solidFill>
                  <a:srgbClr val="000000"/>
                </a:solidFill>
                <a:highlight>
                  <a:srgbClr val="ffffff"/>
                </a:highlight>
                <a:latin typeface="Cambria"/>
              </a:rPr>
              <a:t>Internship Domain: Data Analytics/DA Batch 1</a:t>
            </a:r>
            <a:endParaRPr b="0" lang="en-US" sz="1800" spc="-1" strike="noStrike">
              <a:solidFill>
                <a:srgbClr val="000000"/>
              </a:solidFill>
              <a:latin typeface="Arial"/>
            </a:endParaRPr>
          </a:p>
          <a:p>
            <a:pPr>
              <a:lnSpc>
                <a:spcPct val="100000"/>
              </a:lnSpc>
            </a:pPr>
            <a:r>
              <a:rPr b="0" lang="en-US" sz="1800" spc="-1" strike="noStrike">
                <a:solidFill>
                  <a:srgbClr val="000000"/>
                </a:solidFill>
                <a:highlight>
                  <a:srgbClr val="ffffff"/>
                </a:highlight>
                <a:latin typeface="Cambria"/>
              </a:rPr>
              <a:t>start date:</a:t>
            </a:r>
            <a:endParaRPr b="0" lang="en-US" sz="1800" spc="-1" strike="noStrike">
              <a:solidFill>
                <a:srgbClr val="000000"/>
              </a:solidFill>
              <a:latin typeface="Arial"/>
            </a:endParaRPr>
          </a:p>
          <a:p>
            <a:pPr>
              <a:lnSpc>
                <a:spcPct val="100000"/>
              </a:lnSpc>
            </a:pPr>
            <a:r>
              <a:rPr b="0" lang="en-US" sz="1800" spc="-1" strike="noStrike">
                <a:solidFill>
                  <a:srgbClr val="000000"/>
                </a:solidFill>
                <a:highlight>
                  <a:srgbClr val="ffffff"/>
                </a:highlight>
                <a:latin typeface="Cambria"/>
              </a:rPr>
              <a:t>End date:  </a:t>
            </a:r>
            <a:r>
              <a:rPr b="0" lang="en-US" sz="1800" spc="-1" strike="noStrike">
                <a:solidFill>
                  <a:srgbClr val="81d41a"/>
                </a:solidFill>
                <a:highlight>
                  <a:srgbClr val="ffffff"/>
                </a:highlight>
                <a:latin typeface="Cambria"/>
              </a:rPr>
              <a:t>   </a:t>
            </a:r>
            <a:r>
              <a:rPr b="0" lang="en-US" sz="1800" spc="-1" strike="noStrike">
                <a:solidFill>
                  <a:srgbClr val="000000"/>
                </a:solidFill>
                <a:latin typeface="Cambria"/>
              </a:rPr>
              <a:t>    </a:t>
            </a:r>
            <a:r>
              <a:rPr b="0" lang="en-US" sz="1800" spc="-1" strike="noStrike">
                <a:solidFill>
                  <a:srgbClr val="81d41a"/>
                </a:solidFill>
                <a:latin typeface="Lohit Assamese"/>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81040" y="493920"/>
            <a:ext cx="11028600" cy="1187640"/>
          </a:xfrm>
          <a:prstGeom prst="rect">
            <a:avLst/>
          </a:prstGeom>
          <a:noFill/>
          <a:ln w="0">
            <a:noFill/>
          </a:ln>
        </p:spPr>
        <p:txBody>
          <a:bodyPr lIns="90000" rIns="90000" tIns="45000" bIns="45000" anchor="ctr">
            <a:noAutofit/>
          </a:bodyPr>
          <a:p>
            <a:pPr indent="0">
              <a:lnSpc>
                <a:spcPct val="100000"/>
              </a:lnSpc>
              <a:buNone/>
              <a:tabLst>
                <a:tab algn="l" pos="0"/>
              </a:tabLst>
            </a:pPr>
            <a:r>
              <a:rPr b="0" lang="en-GB" sz="2800" spc="-1" strike="noStrike" cap="all">
                <a:solidFill>
                  <a:srgbClr val="404040"/>
                </a:solidFill>
                <a:latin typeface="Franklin Gothic Demi"/>
              </a:rPr>
              <a:t>links</a:t>
            </a:r>
            <a:endParaRPr b="0" lang="en-US" sz="2800" spc="-1" strike="noStrike">
              <a:solidFill>
                <a:srgbClr val="000000"/>
              </a:solidFill>
              <a:latin typeface="Arial"/>
            </a:endParaRPr>
          </a:p>
        </p:txBody>
      </p:sp>
      <p:sp>
        <p:nvSpPr>
          <p:cNvPr id="111" name="PlaceHolder 2"/>
          <p:cNvSpPr>
            <a:spLocks noGrp="1"/>
          </p:cNvSpPr>
          <p:nvPr>
            <p:ph/>
          </p:nvPr>
        </p:nvSpPr>
        <p:spPr>
          <a:xfrm>
            <a:off x="581040" y="2074680"/>
            <a:ext cx="11028600" cy="363348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https://colab.research.google.com/drive/1QvB0ty4j1vULUa6HR6p0KvZ2dKZIf-EI?usp=sharing</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81040" y="702000"/>
            <a:ext cx="11028600" cy="1187640"/>
          </a:xfrm>
          <a:prstGeom prst="rect">
            <a:avLst/>
          </a:prstGeom>
          <a:noFill/>
          <a:ln w="0">
            <a:noFill/>
          </a:ln>
        </p:spPr>
        <p:txBody>
          <a:bodyPr lIns="90000" rIns="90000" tIns="45000" bIns="45000" anchor="b">
            <a:normAutofit/>
          </a:bodyPr>
          <a:p>
            <a:pPr indent="0">
              <a:lnSpc>
                <a:spcPct val="100000"/>
              </a:lnSpc>
              <a:buNone/>
              <a:tabLst>
                <a:tab algn="l" pos="0"/>
              </a:tabLst>
            </a:pPr>
            <a:r>
              <a:rPr b="0" lang="en-GB" sz="2800" spc="-1" strike="noStrike" cap="all">
                <a:solidFill>
                  <a:srgbClr val="404040"/>
                </a:solidFill>
                <a:latin typeface="Franklin Gothic Demi"/>
              </a:rPr>
              <a:t>PROJECT TITLE/Problem Statement</a:t>
            </a:r>
            <a:br>
              <a:rPr sz="2800"/>
            </a:br>
            <a:endParaRPr b="0" lang="en-US" sz="2800" spc="-1" strike="noStrike">
              <a:solidFill>
                <a:srgbClr val="000000"/>
              </a:solidFill>
              <a:latin typeface="Arial"/>
            </a:endParaRPr>
          </a:p>
        </p:txBody>
      </p:sp>
      <p:sp>
        <p:nvSpPr>
          <p:cNvPr id="95" name="PlaceHolder 2"/>
          <p:cNvSpPr>
            <a:spLocks noGrp="1"/>
          </p:cNvSpPr>
          <p:nvPr>
            <p:ph/>
          </p:nvPr>
        </p:nvSpPr>
        <p:spPr>
          <a:xfrm>
            <a:off x="581040" y="2340720"/>
            <a:ext cx="11028600" cy="363348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1" i="1" lang="en-US" sz="4800" spc="242" strike="noStrike" cap="all">
                <a:solidFill>
                  <a:srgbClr val="5eb91e"/>
                </a:solidFill>
                <a:latin typeface="Amiri Quran"/>
              </a:rPr>
              <a:t>Electric-Vehicle Data Analysis</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81040" y="702000"/>
            <a:ext cx="11028600" cy="1187640"/>
          </a:xfrm>
          <a:prstGeom prst="rect">
            <a:avLst/>
          </a:prstGeom>
          <a:noFill/>
          <a:ln w="0">
            <a:noFill/>
          </a:ln>
        </p:spPr>
        <p:txBody>
          <a:bodyPr lIns="90000" rIns="90000" tIns="45000" bIns="45000" anchor="ctr">
            <a:noAutofit/>
          </a:bodyPr>
          <a:p>
            <a:pPr indent="0">
              <a:lnSpc>
                <a:spcPct val="100000"/>
              </a:lnSpc>
              <a:buNone/>
              <a:tabLst>
                <a:tab algn="l" pos="0"/>
              </a:tabLst>
            </a:pPr>
            <a:r>
              <a:rPr b="0" lang="en-US" sz="2800" spc="-1" strike="noStrike" cap="all">
                <a:solidFill>
                  <a:srgbClr val="404040"/>
                </a:solidFill>
                <a:latin typeface="Franklin Gothic Demi"/>
              </a:rPr>
              <a:t>AGENDA</a:t>
            </a:r>
            <a:endParaRPr b="0" lang="en-US" sz="2800" spc="-1" strike="noStrike">
              <a:solidFill>
                <a:srgbClr val="000000"/>
              </a:solidFill>
              <a:latin typeface="Arial"/>
            </a:endParaRPr>
          </a:p>
        </p:txBody>
      </p:sp>
      <p:sp>
        <p:nvSpPr>
          <p:cNvPr id="97" name="PlaceHolder 2"/>
          <p:cNvSpPr>
            <a:spLocks noGrp="1"/>
          </p:cNvSpPr>
          <p:nvPr>
            <p:ph/>
          </p:nvPr>
        </p:nvSpPr>
        <p:spPr>
          <a:xfrm>
            <a:off x="457200" y="2340720"/>
            <a:ext cx="11028600" cy="3633480"/>
          </a:xfrm>
          <a:prstGeom prst="rect">
            <a:avLst/>
          </a:prstGeom>
          <a:noFill/>
          <a:ln w="0">
            <a:noFill/>
          </a:ln>
        </p:spPr>
        <p:txBody>
          <a:bodyPr lIns="90000" rIns="90000" tIns="45000" bIns="45000" anchor="ctr">
            <a:noAutofit/>
          </a:bodyPr>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Basic Data Exploration</a:t>
            </a:r>
            <a:endParaRPr b="0" lang="en-US" sz="20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Data Collection and Preparation</a:t>
            </a:r>
            <a:endParaRPr b="0" lang="en-US" sz="20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Data Visualization</a:t>
            </a:r>
            <a:endParaRPr b="0" lang="en-US" sz="20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Reporting and Visualization</a:t>
            </a:r>
            <a:endParaRPr b="0" lang="en-US" sz="20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Statistical Analysis</a:t>
            </a:r>
            <a:endParaRPr b="0" lang="en-US" sz="2000" spc="-1" strike="noStrike">
              <a:solidFill>
                <a:srgbClr val="000000"/>
              </a:solidFill>
              <a:latin typeface="Arial"/>
            </a:endParaRPr>
          </a:p>
          <a:p>
            <a:pPr marL="432000" indent="0">
              <a:lnSpc>
                <a:spcPct val="110000"/>
              </a:lnSpc>
              <a:spcBef>
                <a:spcPts val="1417"/>
              </a:spcBef>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81040" y="702000"/>
            <a:ext cx="11028600" cy="1187640"/>
          </a:xfrm>
          <a:prstGeom prst="rect">
            <a:avLst/>
          </a:prstGeom>
          <a:noFill/>
          <a:ln w="0">
            <a:noFill/>
          </a:ln>
        </p:spPr>
        <p:txBody>
          <a:bodyPr lIns="90000" rIns="90000" tIns="45000" bIns="45000" anchor="ctr">
            <a:noAutofit/>
          </a:bodyPr>
          <a:p>
            <a:pPr indent="0">
              <a:lnSpc>
                <a:spcPct val="100000"/>
              </a:lnSpc>
              <a:buNone/>
              <a:tabLst>
                <a:tab algn="l" pos="0"/>
              </a:tabLst>
            </a:pPr>
            <a:r>
              <a:rPr b="0" lang="en-US" sz="2800" spc="-1" strike="noStrike" cap="all">
                <a:solidFill>
                  <a:srgbClr val="404040"/>
                </a:solidFill>
                <a:latin typeface="Franklin Gothic Demi"/>
              </a:rPr>
              <a:t>PROJECT  OVERVIEW</a:t>
            </a:r>
            <a:endParaRPr b="0" lang="en-US" sz="2800" spc="-1" strike="noStrike">
              <a:solidFill>
                <a:srgbClr val="000000"/>
              </a:solidFill>
              <a:latin typeface="Arial"/>
            </a:endParaRPr>
          </a:p>
        </p:txBody>
      </p:sp>
      <p:sp>
        <p:nvSpPr>
          <p:cNvPr id="99" name="PlaceHolder 2"/>
          <p:cNvSpPr>
            <a:spLocks noGrp="1"/>
          </p:cNvSpPr>
          <p:nvPr>
            <p:ph/>
          </p:nvPr>
        </p:nvSpPr>
        <p:spPr>
          <a:xfrm>
            <a:off x="581040" y="2340720"/>
            <a:ext cx="11028600" cy="363348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i="1" lang="en-US" sz="2000" spc="-1" strike="noStrike">
                <a:solidFill>
                  <a:srgbClr val="404040"/>
                </a:solidFill>
                <a:latin typeface="Franklin Gothic Book"/>
              </a:rPr>
              <a:t>The project aims to analyze electric vehicle data to optimize performance and gain valuable insights into user behavior, charging patterns, and overall EV operation. By leveraging data analytics techniques, this project aims to enhance the efficiency, range, and user experience of electric vehicles.</a:t>
            </a:r>
            <a:endParaRPr b="0" lang="en-US" sz="2000" spc="-1" strike="noStrike">
              <a:solidFill>
                <a:srgbClr val="000000"/>
              </a:solidFill>
              <a:latin typeface="Arial"/>
            </a:endParaRPr>
          </a:p>
          <a:p>
            <a:pPr marL="306000" indent="0">
              <a:lnSpc>
                <a:spcPct val="110000"/>
              </a:lnSpc>
              <a:spcBef>
                <a:spcPts val="340"/>
              </a:spcBef>
              <a:spcAft>
                <a:spcPts val="601"/>
              </a:spcAft>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702000"/>
            <a:ext cx="11028600" cy="1187640"/>
          </a:xfrm>
          <a:prstGeom prst="rect">
            <a:avLst/>
          </a:prstGeom>
          <a:noFill/>
          <a:ln w="0">
            <a:noFill/>
          </a:ln>
        </p:spPr>
        <p:txBody>
          <a:bodyPr lIns="90000" rIns="90000" tIns="45000" bIns="45000" anchor="ctr">
            <a:noAutofit/>
          </a:bodyPr>
          <a:p>
            <a:pPr indent="0">
              <a:lnSpc>
                <a:spcPct val="100000"/>
              </a:lnSpc>
              <a:buNone/>
              <a:tabLst>
                <a:tab algn="l" pos="0"/>
              </a:tabLst>
            </a:pPr>
            <a:r>
              <a:rPr b="0" lang="en-US" sz="2800" spc="-1" strike="noStrike" cap="all">
                <a:solidFill>
                  <a:srgbClr val="404040"/>
                </a:solidFill>
                <a:latin typeface="Franklin Gothic Demi"/>
              </a:rPr>
              <a:t>WHO ARE THE END USERS of this project?</a:t>
            </a:r>
            <a:endParaRPr b="0" lang="en-US" sz="2800" spc="-1" strike="noStrike">
              <a:solidFill>
                <a:srgbClr val="000000"/>
              </a:solidFill>
              <a:latin typeface="Arial"/>
            </a:endParaRPr>
          </a:p>
        </p:txBody>
      </p:sp>
      <p:sp>
        <p:nvSpPr>
          <p:cNvPr id="101" name="PlaceHolder 2"/>
          <p:cNvSpPr>
            <a:spLocks noGrp="1"/>
          </p:cNvSpPr>
          <p:nvPr>
            <p:ph/>
          </p:nvPr>
        </p:nvSpPr>
        <p:spPr>
          <a:xfrm>
            <a:off x="457200" y="1852200"/>
            <a:ext cx="11028600" cy="363348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rPr>
              <a:t>Electric Vehicle Manufacturers</a:t>
            </a:r>
            <a:endParaRPr b="0" lang="en-US" sz="20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rPr>
              <a:t>Charging Infrastructure Providers</a:t>
            </a:r>
            <a:endParaRPr b="0" lang="en-US" sz="20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rPr>
              <a:t>Fleet Management Companies</a:t>
            </a:r>
            <a:endParaRPr b="0" lang="en-US" sz="20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rPr>
              <a:t>Policy Makers and Regulators</a:t>
            </a:r>
            <a:endParaRPr b="0" lang="en-US" sz="20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rPr>
              <a:t>Electric Vehicle Users</a:t>
            </a:r>
            <a:endParaRPr b="0" lang="en-US" sz="20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rPr>
              <a:t>Research Institutions and Academia</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81040" y="493920"/>
            <a:ext cx="11028600" cy="1187640"/>
          </a:xfrm>
          <a:prstGeom prst="rect">
            <a:avLst/>
          </a:prstGeom>
          <a:noFill/>
          <a:ln w="0">
            <a:noFill/>
          </a:ln>
        </p:spPr>
        <p:txBody>
          <a:bodyPr lIns="90000" rIns="90000" tIns="45000" bIns="45000" anchor="ctr">
            <a:noAutofit/>
          </a:bodyPr>
          <a:p>
            <a:pPr indent="0">
              <a:lnSpc>
                <a:spcPct val="100000"/>
              </a:lnSpc>
              <a:buNone/>
              <a:tabLst>
                <a:tab algn="l" pos="0"/>
              </a:tabLst>
            </a:pPr>
            <a:br>
              <a:rPr sz="2800"/>
            </a:br>
            <a:r>
              <a:rPr b="0" lang="en-US" sz="2800" spc="-1" strike="noStrike" cap="all">
                <a:solidFill>
                  <a:srgbClr val="404040"/>
                </a:solidFill>
                <a:latin typeface="Franklin Gothic Demi"/>
              </a:rPr>
              <a:t>YOUR SOLUTION AND ITS VALUE PROPOSITION</a:t>
            </a:r>
            <a:endParaRPr b="0" lang="en-US" sz="2800" spc="-1" strike="noStrike">
              <a:solidFill>
                <a:srgbClr val="000000"/>
              </a:solidFill>
              <a:latin typeface="Arial"/>
            </a:endParaRPr>
          </a:p>
        </p:txBody>
      </p:sp>
      <p:sp>
        <p:nvSpPr>
          <p:cNvPr id="103" name="PlaceHolder 2"/>
          <p:cNvSpPr>
            <a:spLocks noGrp="1"/>
          </p:cNvSpPr>
          <p:nvPr>
            <p:ph/>
          </p:nvPr>
        </p:nvSpPr>
        <p:spPr>
          <a:xfrm>
            <a:off x="581040" y="2074680"/>
            <a:ext cx="11028600" cy="3633480"/>
          </a:xfrm>
          <a:prstGeom prst="rect">
            <a:avLst/>
          </a:prstGeom>
          <a:noFill/>
          <a:ln w="0">
            <a:noFill/>
          </a:ln>
        </p:spPr>
        <p:txBody>
          <a:bodyPr lIns="90000" rIns="90000" tIns="45000" bIns="45000" anchor="ctr">
            <a:noAutofit/>
          </a:bodyPr>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Battery Electric Vehicles (BEVs) and Plug-in Hybrid Electric Vehicles (PHEVs)</a:t>
            </a:r>
            <a:endParaRPr b="0" lang="en-US" sz="20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Electric Range by Electric Vehicle Type</a:t>
            </a:r>
            <a:endParaRPr b="0" lang="en-US" sz="20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What are the top 10 popular car brand</a:t>
            </a:r>
            <a:endParaRPr b="0" lang="en-US" sz="20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Top 10 Cities</a:t>
            </a:r>
            <a:endParaRPr b="0" lang="en-US" sz="20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2000" spc="-1" strike="noStrike">
                <a:solidFill>
                  <a:srgbClr val="404040"/>
                </a:solidFill>
                <a:latin typeface="Franklin Gothic Book"/>
              </a:rPr>
              <a:t>Electric cars trend by brand</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629280" y="457200"/>
            <a:ext cx="11028600" cy="1187640"/>
          </a:xfrm>
          <a:prstGeom prst="rect">
            <a:avLst/>
          </a:prstGeom>
          <a:noFill/>
          <a:ln w="0">
            <a:noFill/>
          </a:ln>
        </p:spPr>
        <p:txBody>
          <a:bodyPr lIns="90000" rIns="90000" tIns="45000" bIns="45000" anchor="ctr">
            <a:noAutofit/>
          </a:bodyPr>
          <a:p>
            <a:pPr indent="0">
              <a:lnSpc>
                <a:spcPct val="100000"/>
              </a:lnSpc>
              <a:buNone/>
              <a:tabLst>
                <a:tab algn="l" pos="0"/>
              </a:tabLst>
            </a:pPr>
            <a:r>
              <a:rPr b="0" lang="en-US" sz="2800" spc="-1" strike="noStrike" cap="all">
                <a:solidFill>
                  <a:srgbClr val="404040"/>
                </a:solidFill>
                <a:latin typeface="Franklin Gothic Demi"/>
              </a:rPr>
              <a:t>How did you customize the project and make it your own</a:t>
            </a:r>
            <a:endParaRPr b="0" lang="en-US" sz="2800" spc="-1" strike="noStrike">
              <a:solidFill>
                <a:srgbClr val="000000"/>
              </a:solidFill>
              <a:latin typeface="Arial"/>
            </a:endParaRPr>
          </a:p>
        </p:txBody>
      </p:sp>
      <p:sp>
        <p:nvSpPr>
          <p:cNvPr id="105" name="PlaceHolder 2"/>
          <p:cNvSpPr>
            <a:spLocks noGrp="1"/>
          </p:cNvSpPr>
          <p:nvPr>
            <p:ph/>
          </p:nvPr>
        </p:nvSpPr>
        <p:spPr>
          <a:xfrm>
            <a:off x="581040" y="2074680"/>
            <a:ext cx="11028600" cy="3633480"/>
          </a:xfrm>
          <a:prstGeom prst="rect">
            <a:avLst/>
          </a:prstGeom>
          <a:noFill/>
          <a:ln w="0">
            <a:noFill/>
          </a:ln>
        </p:spPr>
        <p:txBody>
          <a:bodyPr lIns="90000" rIns="90000" tIns="45000" bIns="45000" anchor="ctr">
            <a:noAutofit/>
          </a:bodyPr>
          <a:p>
            <a:pPr marL="306000" indent="0">
              <a:lnSpc>
                <a:spcPct val="110000"/>
              </a:lnSpc>
              <a:spcBef>
                <a:spcPts val="340"/>
              </a:spcBef>
              <a:spcAft>
                <a:spcPts val="601"/>
              </a:spcAft>
              <a:buNone/>
              <a:tabLst>
                <a:tab algn="l" pos="0"/>
              </a:tabLst>
            </a:pPr>
            <a:endParaRPr b="0" lang="en-US" sz="1700" spc="-1" strike="noStrike">
              <a:solidFill>
                <a:srgbClr val="000000"/>
              </a:solidFill>
              <a:latin typeface="Arial"/>
            </a:endParaRPr>
          </a:p>
          <a:p>
            <a:pPr marL="306000" indent="0">
              <a:lnSpc>
                <a:spcPct val="110000"/>
              </a:lnSpc>
              <a:spcBef>
                <a:spcPts val="340"/>
              </a:spcBef>
              <a:spcAft>
                <a:spcPts val="601"/>
              </a:spcAft>
              <a:buNone/>
              <a:tabLst>
                <a:tab algn="l" pos="0"/>
              </a:tabLst>
            </a:pPr>
            <a:endParaRPr b="0" lang="en-US" sz="1700" spc="-1" strike="noStrike">
              <a:solidFill>
                <a:srgbClr val="000000"/>
              </a:solidFill>
              <a:latin typeface="Arial"/>
            </a:endParaRPr>
          </a:p>
          <a:p>
            <a:pPr marL="306000" indent="0">
              <a:lnSpc>
                <a:spcPct val="110000"/>
              </a:lnSpc>
              <a:spcBef>
                <a:spcPts val="340"/>
              </a:spcBef>
              <a:spcAft>
                <a:spcPts val="601"/>
              </a:spcAft>
              <a:buNone/>
              <a:tabLst>
                <a:tab algn="l" pos="0"/>
              </a:tabLst>
            </a:pPr>
            <a:endParaRPr b="0" lang="en-US"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Explore the Data Set Through the Internet.</a:t>
            </a:r>
            <a:endParaRPr b="0" lang="en-US"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I Made Some Research on the data set.</a:t>
            </a:r>
            <a:endParaRPr b="0" lang="en-US"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Customize as possible I understand simple to understand</a:t>
            </a:r>
            <a:endParaRPr b="0" lang="en-US"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Clean the Null Values &amp; Unnecessary Data</a:t>
            </a:r>
            <a:endParaRPr b="0" lang="en-US" sz="1700" spc="-1" strike="noStrike">
              <a:solidFill>
                <a:srgbClr val="000000"/>
              </a:solidFill>
              <a:latin typeface="Arial"/>
            </a:endParaRPr>
          </a:p>
          <a:p>
            <a:pPr marL="306000" indent="0">
              <a:lnSpc>
                <a:spcPct val="110000"/>
              </a:lnSpc>
              <a:spcBef>
                <a:spcPts val="340"/>
              </a:spcBef>
              <a:spcAft>
                <a:spcPts val="601"/>
              </a:spcAft>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81040" y="493920"/>
            <a:ext cx="11028600" cy="1187640"/>
          </a:xfrm>
          <a:prstGeom prst="rect">
            <a:avLst/>
          </a:prstGeom>
          <a:noFill/>
          <a:ln w="0">
            <a:noFill/>
          </a:ln>
        </p:spPr>
        <p:txBody>
          <a:bodyPr lIns="90000" rIns="90000" tIns="45000" bIns="45000" anchor="ctr">
            <a:noAutofit/>
          </a:bodyPr>
          <a:p>
            <a:pPr indent="0">
              <a:lnSpc>
                <a:spcPct val="100000"/>
              </a:lnSpc>
              <a:buNone/>
              <a:tabLst>
                <a:tab algn="l" pos="0"/>
              </a:tabLst>
            </a:pPr>
            <a:r>
              <a:rPr b="0" lang="en-GB" sz="2800" spc="-1" strike="noStrike" cap="all">
                <a:solidFill>
                  <a:srgbClr val="404040"/>
                </a:solidFill>
                <a:latin typeface="Franklin Gothic Demi"/>
              </a:rPr>
              <a:t>MODELLING</a:t>
            </a:r>
            <a:endParaRPr b="0" lang="en-US" sz="2800" spc="-1" strike="noStrike">
              <a:solidFill>
                <a:srgbClr val="000000"/>
              </a:solidFill>
              <a:latin typeface="Arial"/>
            </a:endParaRPr>
          </a:p>
        </p:txBody>
      </p:sp>
      <p:sp>
        <p:nvSpPr>
          <p:cNvPr id="107" name="PlaceHolder 2"/>
          <p:cNvSpPr>
            <a:spLocks noGrp="1"/>
          </p:cNvSpPr>
          <p:nvPr>
            <p:ph/>
          </p:nvPr>
        </p:nvSpPr>
        <p:spPr>
          <a:xfrm>
            <a:off x="581040" y="2074680"/>
            <a:ext cx="11028600" cy="363348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I have only One Resource and Limited time to do this project.</a:t>
            </a:r>
            <a:endParaRPr b="0" lang="en-US"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I did all the progress in the Google_colab</a:t>
            </a:r>
            <a:endParaRPr b="0" lang="en-US"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I use the tools in the colab</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81040" y="493920"/>
            <a:ext cx="11028600" cy="1187640"/>
          </a:xfrm>
          <a:prstGeom prst="rect">
            <a:avLst/>
          </a:prstGeom>
          <a:noFill/>
          <a:ln w="0">
            <a:noFill/>
          </a:ln>
        </p:spPr>
        <p:txBody>
          <a:bodyPr lIns="90000" rIns="90000" tIns="45000" bIns="45000" anchor="ctr">
            <a:noAutofit/>
          </a:bodyPr>
          <a:p>
            <a:pPr indent="0">
              <a:lnSpc>
                <a:spcPct val="100000"/>
              </a:lnSpc>
              <a:buNone/>
              <a:tabLst>
                <a:tab algn="l" pos="0"/>
              </a:tabLst>
            </a:pPr>
            <a:r>
              <a:rPr b="0" lang="en-GB" sz="2800" spc="-1" strike="noStrike" cap="all">
                <a:solidFill>
                  <a:srgbClr val="404040"/>
                </a:solidFill>
                <a:latin typeface="Franklin Gothic Demi"/>
              </a:rPr>
              <a:t>Results</a:t>
            </a:r>
            <a:endParaRPr b="0" lang="en-US" sz="2800" spc="-1" strike="noStrike">
              <a:solidFill>
                <a:srgbClr val="000000"/>
              </a:solidFill>
              <a:latin typeface="Arial"/>
            </a:endParaRPr>
          </a:p>
        </p:txBody>
      </p:sp>
      <p:sp>
        <p:nvSpPr>
          <p:cNvPr id="109" name="PlaceHolder 2"/>
          <p:cNvSpPr>
            <a:spLocks noGrp="1"/>
          </p:cNvSpPr>
          <p:nvPr>
            <p:ph/>
          </p:nvPr>
        </p:nvSpPr>
        <p:spPr>
          <a:xfrm>
            <a:off x="581040" y="2074680"/>
            <a:ext cx="11028600" cy="363348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Electric Range by Electric Vehicle Type and Model </a:t>
            </a:r>
            <a:endParaRPr b="0" lang="en-US"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The Define the Top Selling EV Model’s</a:t>
            </a:r>
            <a:endParaRPr b="0" lang="en-US"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The occupying of ev vehicles of top city’s</a:t>
            </a:r>
            <a:endParaRPr b="0" lang="en-US"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Electric Vechile trand by brand’s</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79</TotalTime>
  <Application>LibreOffice/7.5.3.2$Linux_X86_64 LibreOffice_project/9f56dff12ba03b9acd7730a5a481eea045e468f3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2023-06-30T23:06:04Z</dcterms:modified>
  <cp:revision>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10</vt:i4>
  </property>
</Properties>
</file>