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704" r:id="rId2"/>
  </p:sldMasterIdLst>
  <p:notesMasterIdLst>
    <p:notesMasterId r:id="rId16"/>
  </p:notesMasterIdLst>
  <p:sldIdLst>
    <p:sldId id="256" r:id="rId3"/>
    <p:sldId id="257" r:id="rId4"/>
    <p:sldId id="258" r:id="rId5"/>
    <p:sldId id="259" r:id="rId6"/>
    <p:sldId id="260" r:id="rId7"/>
    <p:sldId id="261" r:id="rId8"/>
    <p:sldId id="266" r:id="rId9"/>
    <p:sldId id="267" r:id="rId10"/>
    <p:sldId id="268" r:id="rId11"/>
    <p:sldId id="265" r:id="rId12"/>
    <p:sldId id="262" r:id="rId13"/>
    <p:sldId id="263" r:id="rId14"/>
    <p:sldId id="264"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Lato" panose="020F0502020204030203" pitchFamily="34" charset="0"/>
      <p:regular r:id="rId23"/>
      <p:bold r:id="rId24"/>
      <p:italic r:id="rId25"/>
      <p:boldItalic r:id="rId26"/>
    </p:embeddedFont>
    <p:embeddedFont>
      <p:font typeface="Lato Black" panose="020F0502020204030203" pitchFamily="34" charset="0"/>
      <p:bold r:id="rId27"/>
      <p:boldItalic r:id="rId28"/>
    </p:embeddedFont>
    <p:embeddedFont>
      <p:font typeface="Trebuchet MS" panose="020B0603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D1A4-3A42-C0E8-B716-5D8324ABDF9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A8070D3-86B8-EFF9-6F02-BA858163B03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85B4D4-E560-1F17-D660-6471201174C0}"/>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5" name="Footer Placeholder 4">
            <a:extLst>
              <a:ext uri="{FF2B5EF4-FFF2-40B4-BE49-F238E27FC236}">
                <a16:creationId xmlns:a16="http://schemas.microsoft.com/office/drawing/2014/main" id="{B8615763-C233-6F7A-A90A-2254DF7FC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AD79B-FE41-CDF2-3851-1B1B9479140F}"/>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478192918"/>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BACA-10CD-59D9-4EFB-89833B9D55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3AF144-0415-AE09-67AF-62D9CADFC3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37033-9B40-57F1-B86E-B0A2BEA5D221}"/>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5" name="Footer Placeholder 4">
            <a:extLst>
              <a:ext uri="{FF2B5EF4-FFF2-40B4-BE49-F238E27FC236}">
                <a16:creationId xmlns:a16="http://schemas.microsoft.com/office/drawing/2014/main" id="{75F0E735-D3A4-35AB-CB2C-FB4C107C2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2735C7-1406-6A58-C9EC-F11427448665}"/>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406323297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54E8-A2B5-573A-52AA-79561D115D1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16FF7B-9E13-581A-586A-31AC2BCB9C2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C641D-D144-D0A1-C7F5-11622166AFC7}"/>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5" name="Footer Placeholder 4">
            <a:extLst>
              <a:ext uri="{FF2B5EF4-FFF2-40B4-BE49-F238E27FC236}">
                <a16:creationId xmlns:a16="http://schemas.microsoft.com/office/drawing/2014/main" id="{1896A7BD-775C-1A46-2989-0B5369D7F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48A00-D4D8-3B8F-C14D-DE3FA76CF23A}"/>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211832171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9799-3622-D08D-BD4D-7AE4AB320A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442DF6-1272-5905-10C6-221690614F9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6E4D69-0E41-F0FC-CAD5-4E816DA8604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24813F-D759-7D5C-0BF2-4845E6C53662}"/>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6" name="Footer Placeholder 5">
            <a:extLst>
              <a:ext uri="{FF2B5EF4-FFF2-40B4-BE49-F238E27FC236}">
                <a16:creationId xmlns:a16="http://schemas.microsoft.com/office/drawing/2014/main" id="{082FCB51-B10E-383B-34C7-196BA34909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238A69-ED4B-E0E5-2B0A-D35BA90B8683}"/>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1533634650"/>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F4C9-1AE1-FBA0-D315-95F0B10D7AD1}"/>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2229C5-7DBF-8AAD-C452-30935502554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B5B0DB6-FD77-05FD-0841-1C46BC49FD1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F0E766-0E81-4405-73E9-618A3B5655C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2E30EA8-D067-5DA8-26AA-15167EB81C4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31A449-B434-6F72-B510-EA9E527F4D2F}"/>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8" name="Footer Placeholder 7">
            <a:extLst>
              <a:ext uri="{FF2B5EF4-FFF2-40B4-BE49-F238E27FC236}">
                <a16:creationId xmlns:a16="http://schemas.microsoft.com/office/drawing/2014/main" id="{846C8F60-DA33-3696-C509-FDDFE444F1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5968AB-4EA9-DA6B-1254-A2AB6183E478}"/>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824522056"/>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899D-41BD-BF02-FFA1-FAA83C7654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43A173-AC8A-DD23-912C-C17F4C677F74}"/>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4" name="Footer Placeholder 3">
            <a:extLst>
              <a:ext uri="{FF2B5EF4-FFF2-40B4-BE49-F238E27FC236}">
                <a16:creationId xmlns:a16="http://schemas.microsoft.com/office/drawing/2014/main" id="{F54CAF5F-5AC7-C568-3EFC-08841CCCB3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EF19EE-AB39-F7E7-8037-462840A18A7C}"/>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11278289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56B16F-58E0-37F5-F53B-5680856098B9}"/>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3" name="Footer Placeholder 2">
            <a:extLst>
              <a:ext uri="{FF2B5EF4-FFF2-40B4-BE49-F238E27FC236}">
                <a16:creationId xmlns:a16="http://schemas.microsoft.com/office/drawing/2014/main" id="{FA21083F-559E-37A6-7532-03E7FB9BA7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583E9D-E5A8-96B9-9608-04EE5F8A54F3}"/>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2170347760"/>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E032-0827-0DED-472F-D5B018F8397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FD508B-27A3-09DC-B330-3EA010CFE9A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4CB672-0395-B100-CFD4-FF2D435FB91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BDF4470-9026-330E-0C66-F195EAB5F545}"/>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6" name="Footer Placeholder 5">
            <a:extLst>
              <a:ext uri="{FF2B5EF4-FFF2-40B4-BE49-F238E27FC236}">
                <a16:creationId xmlns:a16="http://schemas.microsoft.com/office/drawing/2014/main" id="{31B13FBD-BB94-5033-9FFE-4D05CB1E70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3C0915-0B85-419E-1759-C27B135D6EB1}"/>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174330131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5E6C-9B74-09EA-574C-81606868B48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396901-5244-E9BF-5868-6F66EAAC56B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990624C-C2F5-7745-9B21-2969B42428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760AE5B-8FF5-40B0-FBA9-C69160446313}"/>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6" name="Footer Placeholder 5">
            <a:extLst>
              <a:ext uri="{FF2B5EF4-FFF2-40B4-BE49-F238E27FC236}">
                <a16:creationId xmlns:a16="http://schemas.microsoft.com/office/drawing/2014/main" id="{F8A1E1CE-8C35-36AD-BE81-51BD458E33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530C5-0FA3-C32F-A18B-11B0C8485C7D}"/>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314705975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E494-67D7-C374-AB28-E4A6EE7D49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BB71BB-2BFB-AA91-C59A-D902530B6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A8FAEB-72FF-268B-127B-CC87ADE30E27}"/>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5" name="Footer Placeholder 4">
            <a:extLst>
              <a:ext uri="{FF2B5EF4-FFF2-40B4-BE49-F238E27FC236}">
                <a16:creationId xmlns:a16="http://schemas.microsoft.com/office/drawing/2014/main" id="{10073EFC-EBED-2F59-6974-0E819C0F8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02A53-C677-D2F4-C955-5AE7B7E3EE1B}"/>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4260005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7408B-8199-A4AE-C33D-74AE95B4385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D0BF7F-5EF4-B721-1B9C-0FA80854A6B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E381A-0726-663F-C4B9-51C62351F8B9}"/>
              </a:ext>
            </a:extLst>
          </p:cNvPr>
          <p:cNvSpPr>
            <a:spLocks noGrp="1"/>
          </p:cNvSpPr>
          <p:nvPr>
            <p:ph type="dt" sz="half" idx="10"/>
          </p:nvPr>
        </p:nvSpPr>
        <p:spPr/>
        <p:txBody>
          <a:bodyPr/>
          <a:lstStyle/>
          <a:p>
            <a:fld id="{91CAF38E-FBB1-45FC-B82A-8F3C8D97840A}" type="datetimeFigureOut">
              <a:rPr lang="en-IN" smtClean="0"/>
              <a:t>20-09-2022</a:t>
            </a:fld>
            <a:endParaRPr lang="en-IN"/>
          </a:p>
        </p:txBody>
      </p:sp>
      <p:sp>
        <p:nvSpPr>
          <p:cNvPr id="5" name="Footer Placeholder 4">
            <a:extLst>
              <a:ext uri="{FF2B5EF4-FFF2-40B4-BE49-F238E27FC236}">
                <a16:creationId xmlns:a16="http://schemas.microsoft.com/office/drawing/2014/main" id="{7EEB7203-C2FD-E427-48E8-B509741F7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B7841-CC48-5BCD-F79F-E22650B13034}"/>
              </a:ext>
            </a:extLst>
          </p:cNvPr>
          <p:cNvSpPr>
            <a:spLocks noGrp="1"/>
          </p:cNvSpPr>
          <p:nvPr>
            <p:ph type="sldNum" sz="quarter" idx="12"/>
          </p:nvPr>
        </p:nvSpPr>
        <p:spPr/>
        <p:txBody>
          <a:bodyPr/>
          <a:lstStyle/>
          <a:p>
            <a:fld id="{F048EDF5-EF06-42E0-82FE-2AFB5FDCE110}" type="slidenum">
              <a:rPr lang="en-IN" smtClean="0"/>
              <a:t>‹#›</a:t>
            </a:fld>
            <a:endParaRPr lang="en-IN"/>
          </a:p>
        </p:txBody>
      </p:sp>
    </p:spTree>
    <p:extLst>
      <p:ext uri="{BB962C8B-B14F-4D97-AF65-F5344CB8AC3E}">
        <p14:creationId xmlns:p14="http://schemas.microsoft.com/office/powerpoint/2010/main" val="35593000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31FD4-A099-17DE-839A-405B2553B84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4A8C8D-1FF9-97A0-4852-F3F54C38647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7626B-1A58-1A42-00C8-283F183CBC1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1CAF38E-FBB1-45FC-B82A-8F3C8D97840A}" type="datetimeFigureOut">
              <a:rPr lang="en-IN" smtClean="0"/>
              <a:t>20-09-2022</a:t>
            </a:fld>
            <a:endParaRPr lang="en-IN"/>
          </a:p>
        </p:txBody>
      </p:sp>
      <p:sp>
        <p:nvSpPr>
          <p:cNvPr id="5" name="Footer Placeholder 4">
            <a:extLst>
              <a:ext uri="{FF2B5EF4-FFF2-40B4-BE49-F238E27FC236}">
                <a16:creationId xmlns:a16="http://schemas.microsoft.com/office/drawing/2014/main" id="{98563B9F-CFAD-D29D-0A6E-354A20A0218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8B7267-FF5B-058E-2F54-8C0B1555846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048EDF5-EF06-42E0-82FE-2AFB5FDCE110}" type="slidenum">
              <a:rPr lang="en-IN" smtClean="0"/>
              <a:t>‹#›</a:t>
            </a:fld>
            <a:endParaRPr lang="en-IN"/>
          </a:p>
        </p:txBody>
      </p:sp>
    </p:spTree>
    <p:extLst>
      <p:ext uri="{BB962C8B-B14F-4D97-AF65-F5344CB8AC3E}">
        <p14:creationId xmlns:p14="http://schemas.microsoft.com/office/powerpoint/2010/main" val="398332566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163032" y="2309950"/>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Team Name :GRYFFINDOR </a:t>
            </a:r>
            <a:endParaRPr sz="2900" b="1"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D20F-17B1-3498-8004-237E969F999D}"/>
              </a:ext>
            </a:extLst>
          </p:cNvPr>
          <p:cNvSpPr>
            <a:spLocks noGrp="1"/>
          </p:cNvSpPr>
          <p:nvPr>
            <p:ph type="ctrTitle"/>
          </p:nvPr>
        </p:nvSpPr>
        <p:spPr>
          <a:xfrm>
            <a:off x="1446914" y="278218"/>
            <a:ext cx="6250172" cy="474921"/>
          </a:xfrm>
        </p:spPr>
        <p:txBody>
          <a:bodyPr>
            <a:normAutofit/>
          </a:bodyPr>
          <a:lstStyle/>
          <a:p>
            <a:r>
              <a:rPr lang="en-US" sz="2000" b="1" dirty="0"/>
              <a:t>ARCHITECTURE</a:t>
            </a:r>
            <a:endParaRPr lang="en-IN" sz="2000" b="1" dirty="0"/>
          </a:p>
        </p:txBody>
      </p:sp>
      <p:pic>
        <p:nvPicPr>
          <p:cNvPr id="5" name="Picture 4">
            <a:extLst>
              <a:ext uri="{FF2B5EF4-FFF2-40B4-BE49-F238E27FC236}">
                <a16:creationId xmlns:a16="http://schemas.microsoft.com/office/drawing/2014/main" id="{70B23872-D2CD-CA7C-E9AE-E8D73591410F}"/>
              </a:ext>
            </a:extLst>
          </p:cNvPr>
          <p:cNvPicPr>
            <a:picLocks noChangeAspect="1"/>
          </p:cNvPicPr>
          <p:nvPr/>
        </p:nvPicPr>
        <p:blipFill>
          <a:blip r:embed="rId2"/>
          <a:stretch>
            <a:fillRect/>
          </a:stretch>
        </p:blipFill>
        <p:spPr>
          <a:xfrm>
            <a:off x="2477385" y="758899"/>
            <a:ext cx="4061637" cy="4092649"/>
          </a:xfrm>
          <a:prstGeom prst="rect">
            <a:avLst/>
          </a:prstGeom>
        </p:spPr>
      </p:pic>
    </p:spTree>
    <p:extLst>
      <p:ext uri="{BB962C8B-B14F-4D97-AF65-F5344CB8AC3E}">
        <p14:creationId xmlns:p14="http://schemas.microsoft.com/office/powerpoint/2010/main" val="214215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b="1" dirty="0">
                <a:solidFill>
                  <a:srgbClr val="222222"/>
                </a:solidFill>
                <a:highlight>
                  <a:srgbClr val="FFFFFF"/>
                </a:highlight>
              </a:rPr>
              <a:t>Key Differentiators &amp; Adoption Plan</a:t>
            </a:r>
            <a:endParaRPr sz="2000" b="1" dirty="0"/>
          </a:p>
        </p:txBody>
      </p:sp>
      <p:sp>
        <p:nvSpPr>
          <p:cNvPr id="378" name="Google Shape;378;p7"/>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rPr>
              <a:t>Compared to other existing softwares our product has the ability to perform sentiment analysis</a:t>
            </a:r>
          </a:p>
          <a:p>
            <a:pPr marL="0" marR="0" lvl="0" indent="0" algn="l" rtl="0">
              <a:lnSpc>
                <a:spcPct val="100000"/>
              </a:lnSpc>
              <a:spcBef>
                <a:spcPts val="0"/>
              </a:spcBef>
              <a:spcAft>
                <a:spcPts val="0"/>
              </a:spcAft>
              <a:buClr>
                <a:srgbClr val="000000"/>
              </a:buClr>
              <a:buSzPts val="1400"/>
              <a:buFont typeface="Arial"/>
              <a:buNone/>
            </a:pPr>
            <a:r>
              <a:rPr lang="en-IN" dirty="0">
                <a:solidFill>
                  <a:srgbClr val="222222"/>
                </a:solidFill>
                <a:highlight>
                  <a:srgbClr val="FFFFFF"/>
                </a:highlight>
                <a:latin typeface="Arial" panose="020B0604020202020204" pitchFamily="34" charset="0"/>
                <a:ea typeface="Lato"/>
                <a:cs typeface="Arial" panose="020B0604020202020204" pitchFamily="34" charset="0"/>
                <a:sym typeface="Lato"/>
              </a:rPr>
              <a:t>o</a:t>
            </a:r>
            <a:r>
              <a:rPr lang="en" sz="1400" b="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rPr>
              <a:t>n the transcripts generated from call recordings, irrespective of languages and classify users with respect to the analysis result.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rPr>
              <a:t>The analysis result is then projected in a KPI dashboard, to help companies to understand user sentiments more efficiently.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panose="020B0604020202020204" pitchFamily="34" charset="0"/>
              <a:ea typeface="Lato"/>
              <a:cs typeface="Arial" panose="020B0604020202020204" pitchFamily="34" charset="0"/>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
        <p:nvSpPr>
          <p:cNvPr id="2" name="TextBox 1">
            <a:extLst>
              <a:ext uri="{FF2B5EF4-FFF2-40B4-BE49-F238E27FC236}">
                <a16:creationId xmlns:a16="http://schemas.microsoft.com/office/drawing/2014/main" id="{03B40412-80BF-1FD2-C116-0138C3964247}"/>
              </a:ext>
            </a:extLst>
          </p:cNvPr>
          <p:cNvSpPr txBox="1"/>
          <p:nvPr/>
        </p:nvSpPr>
        <p:spPr>
          <a:xfrm>
            <a:off x="191386" y="1857153"/>
            <a:ext cx="8683256" cy="307777"/>
          </a:xfrm>
          <a:prstGeom prst="rect">
            <a:avLst/>
          </a:prstGeom>
          <a:noFill/>
        </p:spPr>
        <p:txBody>
          <a:bodyPr wrap="square" rtlCol="0">
            <a:spAutoFit/>
          </a:bodyPr>
          <a:lstStyle/>
          <a:p>
            <a:r>
              <a:rPr lang="en-IN" dirty="0"/>
              <a:t>https://github.com/MuralidarRR/Team-Gryffindor---BOB-Havkathon.git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p:txBody>
      </p:sp>
      <p:sp>
        <p:nvSpPr>
          <p:cNvPr id="2" name="TextBox 1">
            <a:extLst>
              <a:ext uri="{FF2B5EF4-FFF2-40B4-BE49-F238E27FC236}">
                <a16:creationId xmlns:a16="http://schemas.microsoft.com/office/drawing/2014/main" id="{5B48DB25-382E-4726-0744-39E20185802A}"/>
              </a:ext>
            </a:extLst>
          </p:cNvPr>
          <p:cNvSpPr txBox="1"/>
          <p:nvPr/>
        </p:nvSpPr>
        <p:spPr>
          <a:xfrm>
            <a:off x="815271" y="3128325"/>
            <a:ext cx="3607981" cy="1631216"/>
          </a:xfrm>
          <a:prstGeom prst="rect">
            <a:avLst/>
          </a:prstGeom>
          <a:noFill/>
        </p:spPr>
        <p:txBody>
          <a:bodyPr wrap="square" rtlCol="0">
            <a:spAutoFit/>
          </a:bodyPr>
          <a:lstStyle/>
          <a:p>
            <a:pPr>
              <a:buClr>
                <a:schemeClr val="bg1"/>
              </a:buClr>
            </a:pPr>
            <a:endParaRPr lang="en-US" sz="1600" b="1" dirty="0">
              <a:solidFill>
                <a:schemeClr val="bg1"/>
              </a:solidFill>
            </a:endParaRPr>
          </a:p>
          <a:p>
            <a:pPr marL="342900" indent="-342900">
              <a:buClr>
                <a:schemeClr val="bg1"/>
              </a:buClr>
              <a:buFont typeface="+mj-lt"/>
              <a:buAutoNum type="arabicPeriod"/>
            </a:pPr>
            <a:r>
              <a:rPr lang="en-US" dirty="0" err="1">
                <a:solidFill>
                  <a:schemeClr val="bg1"/>
                </a:solidFill>
              </a:rPr>
              <a:t>Muralidar</a:t>
            </a:r>
            <a:r>
              <a:rPr lang="en-US" dirty="0">
                <a:solidFill>
                  <a:schemeClr val="bg1"/>
                </a:solidFill>
              </a:rPr>
              <a:t> R </a:t>
            </a:r>
            <a:r>
              <a:rPr lang="en-US" dirty="0" err="1">
                <a:solidFill>
                  <a:schemeClr val="bg1"/>
                </a:solidFill>
              </a:rPr>
              <a:t>R</a:t>
            </a:r>
            <a:r>
              <a:rPr lang="en-US" dirty="0">
                <a:solidFill>
                  <a:schemeClr val="bg1"/>
                </a:solidFill>
              </a:rPr>
              <a:t> (Team Lead)</a:t>
            </a:r>
          </a:p>
          <a:p>
            <a:pPr marL="342900" indent="-342900">
              <a:buClr>
                <a:schemeClr val="bg1"/>
              </a:buClr>
              <a:buFont typeface="+mj-lt"/>
              <a:buAutoNum type="arabicPeriod"/>
            </a:pPr>
            <a:r>
              <a:rPr lang="en-US" dirty="0" err="1">
                <a:solidFill>
                  <a:schemeClr val="bg1"/>
                </a:solidFill>
              </a:rPr>
              <a:t>Mukunthan</a:t>
            </a:r>
            <a:r>
              <a:rPr lang="en-US" dirty="0">
                <a:solidFill>
                  <a:schemeClr val="bg1"/>
                </a:solidFill>
              </a:rPr>
              <a:t> S</a:t>
            </a:r>
          </a:p>
          <a:p>
            <a:pPr marL="342900" indent="-342900">
              <a:buClr>
                <a:schemeClr val="bg1"/>
              </a:buClr>
              <a:buFont typeface="+mj-lt"/>
              <a:buAutoNum type="arabicPeriod"/>
            </a:pPr>
            <a:r>
              <a:rPr lang="en-US" dirty="0" err="1">
                <a:solidFill>
                  <a:schemeClr val="bg1"/>
                </a:solidFill>
              </a:rPr>
              <a:t>Pavithraa</a:t>
            </a:r>
            <a:r>
              <a:rPr lang="en-US" dirty="0">
                <a:solidFill>
                  <a:schemeClr val="bg1"/>
                </a:solidFill>
              </a:rPr>
              <a:t> G</a:t>
            </a:r>
          </a:p>
          <a:p>
            <a:pPr marL="342900" indent="-342900">
              <a:buClr>
                <a:schemeClr val="bg1"/>
              </a:buClr>
              <a:buFont typeface="+mj-lt"/>
              <a:buAutoNum type="arabicPeriod"/>
            </a:pPr>
            <a:r>
              <a:rPr lang="en-US" dirty="0">
                <a:solidFill>
                  <a:schemeClr val="bg1"/>
                </a:solidFill>
              </a:rPr>
              <a:t>Priya Dharshini R</a:t>
            </a:r>
          </a:p>
          <a:p>
            <a:pPr marL="285750" indent="-285750">
              <a:buClr>
                <a:schemeClr val="bg1"/>
              </a:buClr>
              <a:buFont typeface="Arial" panose="020B0604020202020204" pitchFamily="34" charset="0"/>
              <a:buChar char="•"/>
            </a:pPr>
            <a:endParaRPr lang="en-IN" dirty="0">
              <a:solidFill>
                <a:schemeClr val="bg1"/>
              </a:solidFill>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b="1" dirty="0"/>
              <a:t>Problem Statement?</a:t>
            </a:r>
            <a:endParaRPr sz="2000" b="1"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Arial" panose="020B0604020202020204" pitchFamily="34" charset="0"/>
                <a:ea typeface="Lato"/>
                <a:cs typeface="Arial" panose="020B0604020202020204" pitchFamily="34" charset="0"/>
                <a:sym typeface="Lato"/>
              </a:rPr>
              <a:t>An efficient call center that is managed better, helps banks to get more new customers and also to retain existing customers. We all might have experienced some inconvenience when calling call centers. The call center representatives find it difficult to handle large number of calls from people with varying moods and needs. Proper analysis of these calls can help in improving the user experience. We have used Python in our solution to analyze the transcripts that we have generated to classify the data according to various checkpoints. </a:t>
            </a:r>
            <a:endParaRPr lang="en"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panose="020B0604020202020204" pitchFamily="34" charset="0"/>
              <a:ea typeface="Lato"/>
              <a:cs typeface="Arial" panose="020B0604020202020204" pitchFamily="34"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b="1" dirty="0">
                <a:solidFill>
                  <a:srgbClr val="222222"/>
                </a:solidFill>
                <a:highlight>
                  <a:srgbClr val="FFFFFF"/>
                </a:highlight>
              </a:rPr>
              <a:t>User Segment &amp; Pain Points</a:t>
            </a:r>
            <a:endParaRPr sz="2000" b="1" dirty="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1" i="0"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endParaRPr lang="en-US" sz="1400" b="0" i="0"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Using the data analysis provided by our solution, we can find that the target audience can be segmented into two groups, i.e. geographically and behaviorally. The data from the transcripts that are generated from the calls are used to analyze the callers based on the region, pin code, toll free numbers etc.</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Behavioral attributes can also be taken from the data generated. These can be the behavior of customers while calling, frequency of calls made by them and many more. These data points help in segmentation.</a:t>
            </a:r>
            <a:endParaRPr sz="1400" b="0" i="0"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endParaRPr>
          </a:p>
          <a:p>
            <a:pPr marL="0" marR="0" lvl="0" indent="0" algn="l" rtl="0">
              <a:lnSpc>
                <a:spcPct val="115000"/>
              </a:lnSpc>
              <a:spcBef>
                <a:spcPts val="1000"/>
              </a:spcBef>
              <a:spcAft>
                <a:spcPts val="1000"/>
              </a:spcAft>
              <a:buClr>
                <a:srgbClr val="000000"/>
              </a:buClr>
              <a:buSzPts val="1200"/>
              <a:buFont typeface="Arial"/>
              <a:buNone/>
            </a:pPr>
            <a:endParaRPr lang="en-US" sz="1200" b="0" i="0" u="none" strike="noStrike" cap="none" dirty="0">
              <a:solidFill>
                <a:schemeClr val="tx1"/>
              </a:solidFill>
              <a:latin typeface="Arial" panose="020B0604020202020204" pitchFamily="34" charset="0"/>
              <a:ea typeface="Lato"/>
              <a:cs typeface="Arial" panose="020B0604020202020204" pitchFamily="34" charset="0"/>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1" i="0"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What are the alternatives/competitive products for the problem you are solving?</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 sz="1400" b="0" i="0"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DeepCall</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 sz="1400" b="0" i="0"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CloudTalk</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 dirty="0">
                <a:solidFill>
                  <a:schemeClr val="tx1"/>
                </a:solidFill>
                <a:highlight>
                  <a:srgbClr val="FFFFFF"/>
                </a:highlight>
                <a:latin typeface="Arial" panose="020B0604020202020204" pitchFamily="34" charset="0"/>
                <a:ea typeface="Lato"/>
                <a:cs typeface="Arial" panose="020B0604020202020204" pitchFamily="34" charset="0"/>
                <a:sym typeface="Lato"/>
              </a:rPr>
              <a:t>Salesforce</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 sz="1400" b="0" i="0"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Aircall</a:t>
            </a:r>
            <a:endParaRPr sz="1400" b="0" i="0" u="none" strike="noStrike" cap="none" dirty="0">
              <a:solidFill>
                <a:schemeClr val="tx1"/>
              </a:solidFill>
              <a:latin typeface="Arial" panose="020B0604020202020204" pitchFamily="34" charset="0"/>
              <a:ea typeface="Lato"/>
              <a:cs typeface="Arial" panose="020B0604020202020204" pitchFamily="34" charset="0"/>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b="1" dirty="0"/>
              <a:t>Pre-Requisite</a:t>
            </a:r>
            <a:endParaRPr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84993" y="279884"/>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b="1" dirty="0">
                <a:highlight>
                  <a:srgbClr val="FFFFFF"/>
                </a:highlight>
              </a:rPr>
              <a:t>Azure tools or resources</a:t>
            </a:r>
            <a:endParaRPr sz="2000" b="1" dirty="0"/>
          </a:p>
        </p:txBody>
      </p:sp>
      <p:sp>
        <p:nvSpPr>
          <p:cNvPr id="366" name="Google Shape;366;p5"/>
          <p:cNvSpPr txBox="1">
            <a:spLocks noGrp="1"/>
          </p:cNvSpPr>
          <p:nvPr>
            <p:ph type="title" idx="4294967295"/>
          </p:nvPr>
        </p:nvSpPr>
        <p:spPr>
          <a:xfrm>
            <a:off x="552893" y="1303560"/>
            <a:ext cx="7912100" cy="3332162"/>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b="1" dirty="0">
                <a:highlight>
                  <a:srgbClr val="FFFFFF"/>
                </a:highlight>
                <a:latin typeface="Arial" panose="020B0604020202020204" pitchFamily="34" charset="0"/>
                <a:cs typeface="Arial" panose="020B0604020202020204" pitchFamily="34" charset="0"/>
              </a:rPr>
              <a:t>Azure tools or resources which are likely to be used by you for the prototype, if your idea gets selected.</a:t>
            </a:r>
            <a:br>
              <a:rPr lang="en" sz="1400" b="0" dirty="0">
                <a:highlight>
                  <a:srgbClr val="FFFFFF"/>
                </a:highlight>
                <a:latin typeface="Arial" panose="020B0604020202020204" pitchFamily="34" charset="0"/>
                <a:cs typeface="Arial" panose="020B0604020202020204" pitchFamily="34" charset="0"/>
              </a:rPr>
            </a:br>
            <a:br>
              <a:rPr lang="en" sz="1400" b="0" dirty="0">
                <a:highlight>
                  <a:srgbClr val="FFFFFF"/>
                </a:highlight>
                <a:latin typeface="Arial" panose="020B0604020202020204" pitchFamily="34" charset="0"/>
                <a:cs typeface="Arial" panose="020B0604020202020204" pitchFamily="34" charset="0"/>
              </a:rPr>
            </a:br>
            <a:r>
              <a:rPr lang="en" sz="1400" b="0" dirty="0">
                <a:highlight>
                  <a:srgbClr val="FFFFFF"/>
                </a:highlight>
                <a:latin typeface="Arial" panose="020B0604020202020204" pitchFamily="34" charset="0"/>
                <a:cs typeface="Arial" panose="020B0604020202020204" pitchFamily="34" charset="0"/>
              </a:rPr>
              <a:t>Azure Speech Service</a:t>
            </a:r>
            <a:br>
              <a:rPr lang="en" sz="1400" b="0" dirty="0">
                <a:highlight>
                  <a:srgbClr val="FFFFFF"/>
                </a:highlight>
                <a:latin typeface="Arial" panose="020B0604020202020204" pitchFamily="34" charset="0"/>
                <a:cs typeface="Arial" panose="020B0604020202020204" pitchFamily="34" charset="0"/>
              </a:rPr>
            </a:br>
            <a:br>
              <a:rPr lang="en" sz="1400" b="0" dirty="0">
                <a:highlight>
                  <a:srgbClr val="FFFFFF"/>
                </a:highlight>
                <a:latin typeface="Arial" panose="020B0604020202020204" pitchFamily="34" charset="0"/>
                <a:cs typeface="Arial" panose="020B0604020202020204" pitchFamily="34" charset="0"/>
              </a:rPr>
            </a:br>
            <a:r>
              <a:rPr lang="en" sz="1400" b="0" dirty="0">
                <a:highlight>
                  <a:srgbClr val="FFFFFF"/>
                </a:highlight>
                <a:latin typeface="Arial" panose="020B0604020202020204" pitchFamily="34" charset="0"/>
                <a:cs typeface="Arial" panose="020B0604020202020204" pitchFamily="34" charset="0"/>
              </a:rPr>
              <a:t>Text Analytics</a:t>
            </a:r>
            <a:br>
              <a:rPr lang="en" sz="1400" b="0" dirty="0">
                <a:highlight>
                  <a:srgbClr val="FFFFFF"/>
                </a:highlight>
                <a:latin typeface="Arial" panose="020B0604020202020204" pitchFamily="34" charset="0"/>
                <a:cs typeface="Arial" panose="020B0604020202020204" pitchFamily="34" charset="0"/>
              </a:rPr>
            </a:br>
            <a:br>
              <a:rPr lang="en" sz="1400" b="0" dirty="0">
                <a:highlight>
                  <a:srgbClr val="FFFFFF"/>
                </a:highlight>
                <a:latin typeface="Arial" panose="020B0604020202020204" pitchFamily="34" charset="0"/>
                <a:cs typeface="Arial" panose="020B0604020202020204" pitchFamily="34" charset="0"/>
              </a:rPr>
            </a:br>
            <a:r>
              <a:rPr lang="en" sz="1400" b="0" dirty="0">
                <a:highlight>
                  <a:srgbClr val="FFFFFF"/>
                </a:highlight>
                <a:latin typeface="Arial" panose="020B0604020202020204" pitchFamily="34" charset="0"/>
                <a:cs typeface="Arial" panose="020B0604020202020204" pitchFamily="34" charset="0"/>
              </a:rPr>
              <a:t>Power BI</a:t>
            </a:r>
            <a:br>
              <a:rPr lang="en" sz="1400" b="0" dirty="0">
                <a:highlight>
                  <a:srgbClr val="FFFFFF"/>
                </a:highlight>
                <a:latin typeface="Arial" panose="020B0604020202020204" pitchFamily="34" charset="0"/>
                <a:cs typeface="Arial" panose="020B0604020202020204" pitchFamily="34" charset="0"/>
              </a:rPr>
            </a:br>
            <a:endParaRPr sz="14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b="1" dirty="0"/>
              <a:t>Any Supporting Functional Documents</a:t>
            </a:r>
            <a:endParaRPr sz="2000" b="1" dirty="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buSzPts val="1400"/>
            </a:pPr>
            <a:r>
              <a:rPr lang="en-US" b="0" dirty="0">
                <a:solidFill>
                  <a:srgbClr val="0E101A"/>
                </a:solidFill>
                <a:effectLst/>
              </a:rPr>
              <a:t>Transcripts are generated from the call recordings using the Azure Speech Service resource. It is used to convert speech to text in various Indian languages in real-time. The generated transcripts now act as the base dataset. The data is then analyzed and classified based on cumulative indicators using Text Analytics tool. </a:t>
            </a:r>
          </a:p>
          <a:p>
            <a:pPr>
              <a:buSzPts val="1400"/>
            </a:pPr>
            <a:r>
              <a:rPr lang="en-US" b="0" dirty="0">
                <a:solidFill>
                  <a:srgbClr val="0E101A"/>
                </a:solidFill>
                <a:effectLst/>
              </a:rPr>
              <a:t>Sentiment analysis is used to monitor customer feedback and to understand the needs of the customer. These indicators are essential in extracting patterns among the data and help in grouping the calls in a better way. All this processed data is then visually represented through charts and graphs using Power BI. Reports are created in centralized </a:t>
            </a:r>
            <a:r>
              <a:rPr lang="en-US" dirty="0">
                <a:solidFill>
                  <a:srgbClr val="0E101A"/>
                </a:solidFill>
              </a:rPr>
              <a:t>d</a:t>
            </a:r>
            <a:r>
              <a:rPr lang="en-US" b="0" dirty="0">
                <a:solidFill>
                  <a:srgbClr val="0E101A"/>
                </a:solidFill>
                <a:effectLst/>
              </a:rPr>
              <a:t>ashboard and occasionally shared across the teams.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5B9A-BAC1-CDB7-E7C4-D445EB3B814F}"/>
              </a:ext>
            </a:extLst>
          </p:cNvPr>
          <p:cNvSpPr>
            <a:spLocks noGrp="1"/>
          </p:cNvSpPr>
          <p:nvPr>
            <p:ph type="title"/>
          </p:nvPr>
        </p:nvSpPr>
        <p:spPr/>
        <p:txBody>
          <a:bodyPr/>
          <a:lstStyle/>
          <a:p>
            <a:pPr algn="ctr"/>
            <a:r>
              <a:rPr lang="en-US" b="1" dirty="0"/>
              <a:t>AZURE SPEECH SERVICE</a:t>
            </a:r>
            <a:endParaRPr lang="en-IN" b="1" dirty="0"/>
          </a:p>
        </p:txBody>
      </p:sp>
      <p:sp>
        <p:nvSpPr>
          <p:cNvPr id="3" name="TextBox 2">
            <a:extLst>
              <a:ext uri="{FF2B5EF4-FFF2-40B4-BE49-F238E27FC236}">
                <a16:creationId xmlns:a16="http://schemas.microsoft.com/office/drawing/2014/main" id="{B5769CF7-E268-DC49-EE29-F20AD3EB7839}"/>
              </a:ext>
            </a:extLst>
          </p:cNvPr>
          <p:cNvSpPr txBox="1"/>
          <p:nvPr/>
        </p:nvSpPr>
        <p:spPr>
          <a:xfrm>
            <a:off x="765544" y="1474382"/>
            <a:ext cx="7749806" cy="2031325"/>
          </a:xfrm>
          <a:prstGeom prst="rect">
            <a:avLst/>
          </a:prstGeom>
          <a:noFill/>
        </p:spPr>
        <p:txBody>
          <a:bodyPr wrap="square" rtlCol="0">
            <a:spAutoFit/>
          </a:bodyPr>
          <a:lstStyle/>
          <a:p>
            <a:r>
              <a:rPr lang="en-US" b="0" i="0" dirty="0">
                <a:solidFill>
                  <a:schemeClr val="tx1"/>
                </a:solidFill>
                <a:effectLst/>
                <a:latin typeface="Arial" panose="020B0604020202020204" pitchFamily="34" charset="0"/>
                <a:cs typeface="Arial" panose="020B0604020202020204" pitchFamily="34" charset="0"/>
              </a:rPr>
              <a:t>The Speech service provides speech-to-text and text-to-speech capabilities with an </a:t>
            </a:r>
            <a:r>
              <a:rPr lang="en-US" dirty="0">
                <a:solidFill>
                  <a:schemeClr val="tx1"/>
                </a:solidFill>
                <a:latin typeface="Arial" panose="020B0604020202020204" pitchFamily="34" charset="0"/>
                <a:cs typeface="Arial" panose="020B0604020202020204" pitchFamily="34" charset="0"/>
              </a:rPr>
              <a:t>Azure Speech resource</a:t>
            </a:r>
            <a:r>
              <a:rPr lang="en-US" b="0" i="0" dirty="0">
                <a:solidFill>
                  <a:schemeClr val="tx1"/>
                </a:solidFill>
                <a:effectLst/>
                <a:latin typeface="Arial" panose="020B0604020202020204" pitchFamily="34" charset="0"/>
                <a:cs typeface="Arial" panose="020B0604020202020204" pitchFamily="34" charset="0"/>
              </a:rPr>
              <a:t>. You can transcribe speech to text with high accuracy, produce natural-sounding text-to-speech voices, translate spoken audio, and use speaker recognition during conversations.</a:t>
            </a:r>
          </a:p>
          <a:p>
            <a:endParaRPr lang="en-US" dirty="0">
              <a:solidFill>
                <a:schemeClr val="tx1"/>
              </a:solidFill>
              <a:latin typeface="Arial" panose="020B0604020202020204" pitchFamily="34" charset="0"/>
              <a:cs typeface="Arial" panose="020B0604020202020204" pitchFamily="34" charset="0"/>
            </a:endParaRPr>
          </a:p>
          <a:p>
            <a:pPr algn="l"/>
            <a:r>
              <a:rPr lang="en-US" b="0" i="0" dirty="0">
                <a:solidFill>
                  <a:srgbClr val="171717"/>
                </a:solidFill>
                <a:effectLst/>
                <a:latin typeface="Arial" panose="020B0604020202020204" pitchFamily="34" charset="0"/>
                <a:cs typeface="Arial" panose="020B0604020202020204" pitchFamily="34" charset="0"/>
              </a:rPr>
              <a:t>We use </a:t>
            </a:r>
            <a:r>
              <a:rPr lang="en-US" dirty="0">
                <a:solidFill>
                  <a:schemeClr val="tx1"/>
                </a:solidFill>
                <a:latin typeface="Arial" panose="020B0604020202020204" pitchFamily="34" charset="0"/>
                <a:cs typeface="Arial" panose="020B0604020202020204" pitchFamily="34" charset="0"/>
              </a:rPr>
              <a:t>speech-to-text</a:t>
            </a:r>
            <a:r>
              <a:rPr lang="en-US" b="0" i="0" dirty="0">
                <a:solidFill>
                  <a:srgbClr val="171717"/>
                </a:solidFill>
                <a:effectLst/>
                <a:latin typeface="Arial" panose="020B0604020202020204" pitchFamily="34" charset="0"/>
                <a:cs typeface="Arial" panose="020B0604020202020204" pitchFamily="34" charset="0"/>
              </a:rPr>
              <a:t> to transcribe audio into text, either in real time or asynchronously.</a:t>
            </a:r>
          </a:p>
          <a:p>
            <a:pPr algn="l"/>
            <a:r>
              <a:rPr lang="en-US" b="0" i="0" dirty="0">
                <a:solidFill>
                  <a:srgbClr val="171717"/>
                </a:solidFill>
                <a:effectLst/>
                <a:latin typeface="Arial" panose="020B0604020202020204" pitchFamily="34" charset="0"/>
                <a:cs typeface="Arial" panose="020B0604020202020204" pitchFamily="34" charset="0"/>
              </a:rPr>
              <a:t>Convert audio to text from a range of sources, including microphones, audio files, and blob storage.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67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075E-9030-100C-D099-67942374ED9B}"/>
              </a:ext>
            </a:extLst>
          </p:cNvPr>
          <p:cNvSpPr>
            <a:spLocks noGrp="1"/>
          </p:cNvSpPr>
          <p:nvPr>
            <p:ph type="title"/>
          </p:nvPr>
        </p:nvSpPr>
        <p:spPr/>
        <p:txBody>
          <a:bodyPr/>
          <a:lstStyle/>
          <a:p>
            <a:pPr algn="ctr"/>
            <a:r>
              <a:rPr lang="en-US" b="1" dirty="0"/>
              <a:t>AZURE TEXT ANALYTICS</a:t>
            </a:r>
            <a:endParaRPr lang="en-IN" b="1" dirty="0"/>
          </a:p>
        </p:txBody>
      </p:sp>
      <p:sp>
        <p:nvSpPr>
          <p:cNvPr id="3" name="TextBox 2">
            <a:extLst>
              <a:ext uri="{FF2B5EF4-FFF2-40B4-BE49-F238E27FC236}">
                <a16:creationId xmlns:a16="http://schemas.microsoft.com/office/drawing/2014/main" id="{4D41F9CB-9E3E-30EA-EE4F-D29904B6AFCF}"/>
              </a:ext>
            </a:extLst>
          </p:cNvPr>
          <p:cNvSpPr txBox="1"/>
          <p:nvPr/>
        </p:nvSpPr>
        <p:spPr>
          <a:xfrm>
            <a:off x="737191" y="1461969"/>
            <a:ext cx="7981507" cy="1600438"/>
          </a:xfrm>
          <a:prstGeom prst="rect">
            <a:avLst/>
          </a:prstGeom>
          <a:noFill/>
        </p:spPr>
        <p:txBody>
          <a:bodyPr wrap="square" rtlCol="0">
            <a:spAutoFit/>
          </a:bodyPr>
          <a:lstStyle/>
          <a:p>
            <a:r>
              <a:rPr lang="en-US" b="0" i="0" dirty="0">
                <a:solidFill>
                  <a:schemeClr val="tx1"/>
                </a:solidFill>
                <a:effectLst/>
                <a:latin typeface="Arial" panose="020B0604020202020204" pitchFamily="34" charset="0"/>
                <a:cs typeface="Arial" panose="020B0604020202020204" pitchFamily="34" charset="0"/>
              </a:rPr>
              <a:t>Text Analytics is used to extract insights from unstructured clinical documents. Recognize, classify, and determine relationships between data.</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Additionally, Text analytics can be used to analyze positive and negative sentiment</a:t>
            </a:r>
            <a:r>
              <a:rPr lang="en-US" b="0" i="0" dirty="0">
                <a:solidFill>
                  <a:schemeClr val="tx1"/>
                </a:solidFill>
                <a:effectLst/>
                <a:latin typeface="Arial" panose="020B0604020202020204" pitchFamily="34" charset="0"/>
                <a:cs typeface="Arial" panose="020B0604020202020204" pitchFamily="34" charset="0"/>
              </a:rPr>
              <a:t> in social media, customer reviews, and other sources to get a pulse on your brand. Use </a:t>
            </a:r>
            <a:r>
              <a:rPr lang="en-US" dirty="0">
                <a:solidFill>
                  <a:schemeClr val="tx1"/>
                </a:solidFill>
                <a:latin typeface="Arial" panose="020B0604020202020204" pitchFamily="34" charset="0"/>
                <a:cs typeface="Arial" panose="020B0604020202020204" pitchFamily="34" charset="0"/>
              </a:rPr>
              <a:t>opinion mining </a:t>
            </a:r>
            <a:r>
              <a:rPr lang="en-US" b="0" i="0" dirty="0">
                <a:solidFill>
                  <a:schemeClr val="tx1"/>
                </a:solidFill>
                <a:effectLst/>
                <a:latin typeface="Arial" panose="020B0604020202020204" pitchFamily="34" charset="0"/>
                <a:cs typeface="Arial" panose="020B0604020202020204" pitchFamily="34" charset="0"/>
              </a:rPr>
              <a:t>to explore customers' perception of specific attributes of products or services in text.</a:t>
            </a:r>
            <a:endParaRPr lang="en-US" dirty="0">
              <a:solidFill>
                <a:schemeClr val="tx1"/>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34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5E73-E311-7082-3388-F7CD3B36AC19}"/>
              </a:ext>
            </a:extLst>
          </p:cNvPr>
          <p:cNvSpPr>
            <a:spLocks noGrp="1"/>
          </p:cNvSpPr>
          <p:nvPr>
            <p:ph type="title"/>
          </p:nvPr>
        </p:nvSpPr>
        <p:spPr/>
        <p:txBody>
          <a:bodyPr/>
          <a:lstStyle/>
          <a:p>
            <a:pPr algn="ctr"/>
            <a:r>
              <a:rPr lang="en-US" b="1" dirty="0"/>
              <a:t>MICROSOFT POWER BI</a:t>
            </a:r>
            <a:endParaRPr lang="en-IN" b="1" dirty="0"/>
          </a:p>
        </p:txBody>
      </p:sp>
      <p:sp>
        <p:nvSpPr>
          <p:cNvPr id="3" name="TextBox 2">
            <a:extLst>
              <a:ext uri="{FF2B5EF4-FFF2-40B4-BE49-F238E27FC236}">
                <a16:creationId xmlns:a16="http://schemas.microsoft.com/office/drawing/2014/main" id="{4235CFAB-35CE-66AC-1B98-D1FBF35C4971}"/>
              </a:ext>
            </a:extLst>
          </p:cNvPr>
          <p:cNvSpPr txBox="1"/>
          <p:nvPr/>
        </p:nvSpPr>
        <p:spPr>
          <a:xfrm>
            <a:off x="765544" y="1757916"/>
            <a:ext cx="7886700" cy="954107"/>
          </a:xfrm>
          <a:prstGeom prst="rect">
            <a:avLst/>
          </a:prstGeom>
          <a:noFill/>
        </p:spPr>
        <p:txBody>
          <a:bodyPr wrap="square" rtlCol="0">
            <a:spAutoFit/>
          </a:bodyPr>
          <a:lstStyle/>
          <a:p>
            <a:r>
              <a:rPr lang="en-US" b="0" i="0" dirty="0">
                <a:solidFill>
                  <a:schemeClr val="tx1"/>
                </a:solidFill>
                <a:effectLst/>
                <a:latin typeface="Arial" panose="020B0604020202020204" pitchFamily="34" charset="0"/>
              </a:rPr>
              <a:t>Power BI provides </a:t>
            </a:r>
            <a:r>
              <a:rPr lang="en-US" dirty="0">
                <a:solidFill>
                  <a:schemeClr val="tx1"/>
                </a:solidFill>
                <a:latin typeface="Arial" panose="020B0604020202020204" pitchFamily="34" charset="0"/>
              </a:rPr>
              <a:t>cloud</a:t>
            </a:r>
            <a:r>
              <a:rPr lang="en-US" b="0" i="0" dirty="0">
                <a:solidFill>
                  <a:schemeClr val="tx1"/>
                </a:solidFill>
                <a:effectLst/>
                <a:latin typeface="Arial" panose="020B0604020202020204" pitchFamily="34" charset="0"/>
              </a:rPr>
              <a:t>-based BI (business intelligence) services, known as "Power BI Services“.</a:t>
            </a:r>
          </a:p>
          <a:p>
            <a:endParaRPr lang="en-US" dirty="0">
              <a:solidFill>
                <a:schemeClr val="tx1"/>
              </a:solidFill>
              <a:latin typeface="Arial" panose="020B0604020202020204" pitchFamily="34" charset="0"/>
            </a:endParaRPr>
          </a:p>
          <a:p>
            <a:r>
              <a:rPr lang="en-US" b="0" i="0" dirty="0">
                <a:solidFill>
                  <a:schemeClr val="tx1"/>
                </a:solidFill>
                <a:effectLst/>
                <a:latin typeface="Arial" panose="020B0604020202020204" pitchFamily="34" charset="0"/>
              </a:rPr>
              <a:t>It offers </a:t>
            </a:r>
            <a:r>
              <a:rPr lang="en-US" dirty="0">
                <a:solidFill>
                  <a:schemeClr val="tx1"/>
                </a:solidFill>
                <a:latin typeface="Arial" panose="020B0604020202020204" pitchFamily="34" charset="0"/>
              </a:rPr>
              <a:t>data warehouse</a:t>
            </a:r>
            <a:r>
              <a:rPr lang="en-US" b="0" i="0" dirty="0">
                <a:solidFill>
                  <a:schemeClr val="tx1"/>
                </a:solidFill>
                <a:effectLst/>
                <a:latin typeface="Arial" panose="020B0604020202020204" pitchFamily="34" charset="0"/>
              </a:rPr>
              <a:t> capabilities including </a:t>
            </a:r>
            <a:r>
              <a:rPr lang="en-US" dirty="0">
                <a:solidFill>
                  <a:schemeClr val="tx1"/>
                </a:solidFill>
                <a:latin typeface="Arial" panose="020B0604020202020204" pitchFamily="34" charset="0"/>
              </a:rPr>
              <a:t>data preparation</a:t>
            </a: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data discovery</a:t>
            </a:r>
            <a:r>
              <a:rPr lang="en-US" b="0" i="0" dirty="0">
                <a:solidFill>
                  <a:schemeClr val="tx1"/>
                </a:solidFill>
                <a:effectLst/>
                <a:latin typeface="Arial" panose="020B0604020202020204" pitchFamily="34" charset="0"/>
              </a:rPr>
              <a:t>, interactive dashboards and has the ability to load custom visualizations.</a:t>
            </a:r>
            <a:endParaRPr lang="en-IN" dirty="0">
              <a:solidFill>
                <a:schemeClr val="tx1"/>
              </a:solidFill>
            </a:endParaRPr>
          </a:p>
        </p:txBody>
      </p:sp>
    </p:spTree>
    <p:extLst>
      <p:ext uri="{BB962C8B-B14F-4D97-AF65-F5344CB8AC3E}">
        <p14:creationId xmlns:p14="http://schemas.microsoft.com/office/powerpoint/2010/main" val="3905254702"/>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758</Words>
  <Application>Microsoft Office PowerPoint</Application>
  <PresentationFormat>On-screen Show (16:9)</PresentationFormat>
  <Paragraphs>61</Paragraphs>
  <Slides>13</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Calibri Light</vt:lpstr>
      <vt:lpstr>Lato Black</vt:lpstr>
      <vt:lpstr>Lato</vt:lpstr>
      <vt:lpstr>Trebuchet MS</vt:lpstr>
      <vt:lpstr>Calibri</vt:lpstr>
      <vt:lpstr>Arial</vt:lpstr>
      <vt:lpstr>TI Template</vt:lpstr>
      <vt:lpstr>Office Theme</vt:lpstr>
      <vt:lpstr>Bank of Baroda Hackathon - 2022                       </vt:lpstr>
      <vt:lpstr>Problem Statement?</vt:lpstr>
      <vt:lpstr>User Segment &amp; Pain Points</vt:lpstr>
      <vt:lpstr>Pre-Requisite</vt:lpstr>
      <vt:lpstr>Azure tools or resources</vt:lpstr>
      <vt:lpstr>Any Supporting Functional Documents</vt:lpstr>
      <vt:lpstr>AZURE SPEECH SERVICE</vt:lpstr>
      <vt:lpstr>AZURE TEXT ANALYTICS</vt:lpstr>
      <vt:lpstr>MICROSOFT POWER BI</vt:lpstr>
      <vt:lpstr>ARCHITECTURE</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bobmurali2002@gmail.com</cp:lastModifiedBy>
  <cp:revision>7</cp:revision>
  <dcterms:modified xsi:type="dcterms:W3CDTF">2022-09-20T16:35:07Z</dcterms:modified>
</cp:coreProperties>
</file>