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5"/>
  </p:notesMasterIdLst>
  <p:handoutMasterIdLst>
    <p:handoutMasterId r:id="rId16"/>
  </p:handoutMasterIdLst>
  <p:sldIdLst>
    <p:sldId id="260" r:id="rId2"/>
    <p:sldId id="265" r:id="rId3"/>
    <p:sldId id="307" r:id="rId4"/>
    <p:sldId id="308" r:id="rId5"/>
    <p:sldId id="309" r:id="rId6"/>
    <p:sldId id="310" r:id="rId7"/>
    <p:sldId id="311" r:id="rId8"/>
    <p:sldId id="312" r:id="rId9"/>
    <p:sldId id="314" r:id="rId10"/>
    <p:sldId id="315" r:id="rId11"/>
    <p:sldId id="316" r:id="rId12"/>
    <p:sldId id="317" r:id="rId13"/>
    <p:sldId id="305"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pPr/>
              <a:t>9/14/2025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p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pPr/>
              <a:t>9/14/2025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p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Calibri"/>
                <a:ea typeface="Calibri"/>
                <a:cs typeface="Calibri"/>
              </a:rPr>
              <a:t>Aaj</a:t>
            </a:r>
          </a:p>
        </p:txBody>
      </p:sp>
      <p:sp>
        <p:nvSpPr>
          <p:cNvPr id="4" name="Slide Number Placeholder 3"/>
          <p:cNvSpPr>
            <a:spLocks noGrp="1"/>
          </p:cNvSpPr>
          <p:nvPr>
            <p:ph type="sldNum" sz="quarter" idx="5"/>
          </p:nvPr>
        </p:nvSpPr>
        <p:spPr/>
        <p:txBody>
          <a:bodyPr/>
          <a:lstStyle/>
          <a:p>
            <a:fld id="{E3B36274-F2B9-4C45-BBB4-0EDF4CD651A7}" type="slidenum">
              <a:rPr lang="en-US"/>
              <a:pPr/>
              <a:t>2</a:t>
            </a:fld>
            <a:endParaRPr lang="en-US"/>
          </a:p>
        </p:txBody>
      </p:sp>
    </p:spTree>
    <p:extLst>
      <p:ext uri="{BB962C8B-B14F-4D97-AF65-F5344CB8AC3E}">
        <p14:creationId xmlns:p14="http://schemas.microsoft.com/office/powerpoint/2010/main" val="257705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AF46A89-64D2-49B4-9493-E08074AF3F71}" type="datetime1">
              <a:rPr lang="en-US" smtClean="0"/>
              <a:t>9/14/2025</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DD9A6ED-4BC8-4B81-BE56-4126A50A36FD}" type="datetime1">
              <a:rPr lang="en-US" smtClean="0"/>
              <a:t>9/14/2025</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499D96F-9C98-4720-9BE6-E75CE27E5B1B}" type="datetime1">
              <a:rPr lang="en-US" smtClean="0"/>
              <a:t>9/14/2025</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F7BBEBD2-AFA9-4333-8322-C2444D5A805B}" type="datetime1">
              <a:rPr lang="en-US" smtClean="0"/>
              <a:t>9/14/2025</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421A126-45DF-4E60-88DA-07C81994E179}" type="datetime1">
              <a:rPr lang="en-US" smtClean="0"/>
              <a:t>9/14/2025</a:t>
            </a:fld>
            <a:endParaRPr lang="en-US"/>
          </a:p>
        </p:txBody>
      </p:sp>
      <p:sp>
        <p:nvSpPr>
          <p:cNvPr id="6" name="Slide Number Placeholder 5"/>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6095D19C-2EFB-48E0-B958-29484C024F31}" type="datetime1">
              <a:rPr lang="en-US" smtClean="0"/>
              <a:t>9/14/2025</a:t>
            </a:fld>
            <a:endParaRPr lang="en-US"/>
          </a:p>
        </p:txBody>
      </p:sp>
      <p:sp>
        <p:nvSpPr>
          <p:cNvPr id="7" name="Slide Number Placeholder 6"/>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3C1B8EE-89D6-4DB7-B77B-4A93454E8FC8}" type="datetime1">
              <a:rPr lang="en-US" smtClean="0"/>
              <a:t>9/14/2025</a:t>
            </a:fld>
            <a:endParaRPr lang="en-US"/>
          </a:p>
        </p:txBody>
      </p:sp>
      <p:sp>
        <p:nvSpPr>
          <p:cNvPr id="9" name="Slide Number Placeholder 8"/>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E7BC9043-F094-416D-907C-8356057489F1}" type="datetime1">
              <a:rPr lang="en-US" smtClean="0"/>
              <a:t>9/14/2025</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2B6CB06D-5513-4A4E-959C-FEF62AEE9941}" type="datetime1">
              <a:rPr lang="en-US" smtClean="0"/>
              <a:t>9/14/2025</a:t>
            </a:fld>
            <a:endParaRPr lang="en-US"/>
          </a:p>
        </p:txBody>
      </p:sp>
      <p:sp>
        <p:nvSpPr>
          <p:cNvPr id="4" name="Slide Number Placeholder 3"/>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Footer Placeholder 8"/>
          <p:cNvSpPr>
            <a:spLocks noGrp="1"/>
          </p:cNvSpPr>
          <p:nvPr>
            <p:ph type="ftr" sz="quarter" idx="11"/>
          </p:nvPr>
        </p:nvSpPr>
        <p:spPr/>
        <p:txBody>
          <a:bodyPr/>
          <a:lstStyle/>
          <a:p>
            <a:endParaRPr lang="en-US"/>
          </a:p>
        </p:txBody>
      </p:sp>
      <p:sp>
        <p:nvSpPr>
          <p:cNvPr id="8" name="Date Placeholder 7"/>
          <p:cNvSpPr>
            <a:spLocks noGrp="1"/>
          </p:cNvSpPr>
          <p:nvPr>
            <p:ph type="dt" sz="half" idx="10"/>
          </p:nvPr>
        </p:nvSpPr>
        <p:spPr/>
        <p:txBody>
          <a:bodyPr/>
          <a:lstStyle/>
          <a:p>
            <a:fld id="{5D32B76D-032E-450C-946A-E7D6367A0D62}" type="datetime1">
              <a:rPr lang="en-US" smtClean="0"/>
              <a:t>9/14/2025</a:t>
            </a:fld>
            <a:endParaRPr lang="en-US"/>
          </a:p>
        </p:txBody>
      </p:sp>
      <p:sp>
        <p:nvSpPr>
          <p:cNvPr id="10" name="Slide Number Placeholder 9"/>
          <p:cNvSpPr>
            <a:spLocks noGrp="1"/>
          </p:cNvSpPr>
          <p:nvPr>
            <p:ph type="sldNum" sz="quarter" idx="12"/>
          </p:nvPr>
        </p:nvSpPr>
        <p:spPr/>
        <p:txBody>
          <a:bodyPr/>
          <a:lstStyle/>
          <a:p>
            <a:fld id="{E5137D0E-4A4F-4307-8994-C1891D747D59}" type="slidenum">
              <a:rPr lang="en-US" smtClean="0"/>
              <a:pPr/>
              <a:t>‹#›</a:t>
            </a:fld>
            <a:endParaRPr lang="en-US"/>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5" name="Rectangle 4"/>
          <p:cNvSpPr/>
          <p:nvPr/>
        </p:nvSpPr>
        <p:spPr>
          <a:xfrm>
            <a:off x="51038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Group 31"/>
          <p:cNvGrpSpPr/>
          <p:nvPr/>
        </p:nvGrpSpPr>
        <p:grpSpPr>
          <a:xfrm>
            <a:off x="-1" y="0"/>
            <a:ext cx="12188825" cy="6858000"/>
            <a:chOff x="-1" y="0"/>
            <a:chExt cx="12188825" cy="6858000"/>
          </a:xfrm>
        </p:grpSpPr>
        <p:sp>
          <p:nvSpPr>
            <p:cNvPr id="8" name="Rectangle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9" name="Rectangle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0" name="Rectangle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1" name="Rectangle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2" name="Rectangle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3" name="Rectangle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p:spPr>
          <p:txBody>
            <a:bodyPr wrap="none" anchor="ctr"/>
            <a:lstStyle/>
            <a:p>
              <a:pPr algn="ctr"/>
              <a:endParaRPr kumimoji="1" lang="en-US" sz="2400">
                <a:latin typeface="굴림" pitchFamily="50" charset="-127"/>
              </a:endParaRPr>
            </a:p>
          </p:txBody>
        </p:sp>
        <p:sp>
          <p:nvSpPr>
            <p:cNvPr id="14" name="Rectangle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5" name="Rectangle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p:spPr>
          <p:txBody>
            <a:bodyPr wrap="none" anchor="ctr"/>
            <a:lstStyle/>
            <a:p>
              <a:pPr algn="ctr"/>
              <a:endParaRPr kumimoji="1" lang="en-US" sz="2400">
                <a:latin typeface="굴림" pitchFamily="50" charset="-127"/>
              </a:endParaRPr>
            </a:p>
          </p:txBody>
        </p:sp>
        <p:sp>
          <p:nvSpPr>
            <p:cNvPr id="16" name="Rectangle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7" name="Rectangle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p:spPr>
          <p:txBody>
            <a:bodyPr wrap="none" anchor="ctr"/>
            <a:lstStyle/>
            <a:p>
              <a:pPr algn="ctr"/>
              <a:endParaRPr kumimoji="1" lang="en-US" sz="2400">
                <a:latin typeface="굴림" pitchFamily="50" charset="-127"/>
              </a:endParaRPr>
            </a:p>
          </p:txBody>
        </p:sp>
        <p:sp>
          <p:nvSpPr>
            <p:cNvPr id="18" name="Rectangle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굴림" pitchFamily="50" charset="-127"/>
              </a:endParaRPr>
            </a:p>
          </p:txBody>
        </p:sp>
        <p:sp>
          <p:nvSpPr>
            <p:cNvPr id="19" name="Line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E2186D82-10E8-4F9C-83EC-B299299BA1E9}" type="datetime1">
              <a:rPr lang="en-US" smtClean="0"/>
              <a:t>9/14/2025</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uralidhar8.github.io/weather/"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381" y="933005"/>
            <a:ext cx="9601200" cy="1143000"/>
          </a:xfrm>
        </p:spPr>
        <p:txBody>
          <a:bodyPr>
            <a:normAutofit/>
          </a:bodyPr>
          <a:lstStyle/>
          <a:p>
            <a:pPr algn="ctr"/>
            <a:r>
              <a:rPr lang="en-US" dirty="0">
                <a:latin typeface="Arial"/>
                <a:cs typeface="Arial"/>
              </a:rPr>
              <a:t>WEATHER FORECASTING</a:t>
            </a:r>
            <a:br>
              <a:rPr lang="en-US" dirty="0">
                <a:latin typeface="Arial" pitchFamily="34" charset="0"/>
                <a:cs typeface="Arial" pitchFamily="34" charset="0"/>
              </a:rPr>
            </a:br>
            <a:r>
              <a:rPr lang="en-US" dirty="0">
                <a:latin typeface="Arial"/>
                <a:cs typeface="Arial"/>
              </a:rPr>
              <a:t>WT(BCSE0555)</a:t>
            </a:r>
            <a:endParaRPr lang="en-US" dirty="0"/>
          </a:p>
        </p:txBody>
      </p:sp>
      <p:sp>
        <p:nvSpPr>
          <p:cNvPr id="14" name="Content Placeholder 13"/>
          <p:cNvSpPr>
            <a:spLocks noGrp="1"/>
          </p:cNvSpPr>
          <p:nvPr>
            <p:ph idx="1"/>
          </p:nvPr>
        </p:nvSpPr>
        <p:spPr>
          <a:xfrm>
            <a:off x="1126143" y="1923451"/>
            <a:ext cx="9601200" cy="2258335"/>
          </a:xfrm>
        </p:spPr>
        <p:txBody>
          <a:bodyPr vert="horz" lIns="91440" tIns="45720" rIns="91440" bIns="45720" rtlCol="0" anchor="t">
            <a:normAutofit/>
          </a:bodyPr>
          <a:lstStyle/>
          <a:p>
            <a:pPr marL="0" lvl="0" indent="0" algn="ctr">
              <a:buNone/>
            </a:pPr>
            <a:endParaRPr lang="en-US" sz="1600" dirty="0">
              <a:latin typeface="Arial" pitchFamily="34" charset="0"/>
              <a:cs typeface="Arial" pitchFamily="34" charset="0"/>
            </a:endParaRPr>
          </a:p>
          <a:p>
            <a:pPr marL="0" indent="0" algn="ctr">
              <a:buNone/>
            </a:pPr>
            <a:r>
              <a:rPr lang="en-US" sz="1600" dirty="0">
                <a:latin typeface="Arial"/>
                <a:cs typeface="Arial"/>
              </a:rPr>
              <a:t>Department of Computer Science and Engineering </a:t>
            </a:r>
            <a:endParaRPr lang="en-US" sz="1600" dirty="0">
              <a:latin typeface="Arial" pitchFamily="34" charset="0"/>
              <a:cs typeface="Arial" pitchFamily="34" charset="0"/>
            </a:endParaRPr>
          </a:p>
          <a:p>
            <a:pPr marL="0" indent="0" algn="ctr">
              <a:buNone/>
            </a:pPr>
            <a:r>
              <a:rPr lang="en-US" sz="1600" dirty="0">
                <a:latin typeface="Arial"/>
                <a:cs typeface="Arial"/>
              </a:rPr>
              <a:t>CSE </a:t>
            </a:r>
            <a:endParaRPr lang="en-US" sz="1600" dirty="0">
              <a:latin typeface="Arial" pitchFamily="34" charset="0"/>
              <a:cs typeface="Arial" pitchFamily="34" charset="0"/>
            </a:endParaRPr>
          </a:p>
          <a:p>
            <a:pPr marL="0" indent="0" algn="ctr">
              <a:buNone/>
            </a:pPr>
            <a:r>
              <a:rPr lang="en-US" dirty="0">
                <a:latin typeface="Arial"/>
                <a:cs typeface="Arial"/>
              </a:rPr>
              <a:t>(Submitted To:  </a:t>
            </a:r>
            <a:r>
              <a:rPr lang="en-US" b="1" dirty="0">
                <a:solidFill>
                  <a:schemeClr val="accent1">
                    <a:lumMod val="75000"/>
                  </a:schemeClr>
                </a:solidFill>
                <a:latin typeface="Arial"/>
                <a:cs typeface="Arial"/>
              </a:rPr>
              <a:t>Mr. Rajat Kumar</a:t>
            </a:r>
            <a:r>
              <a:rPr lang="en-US" dirty="0">
                <a:latin typeface="Arial"/>
                <a:cs typeface="Arial"/>
              </a:rPr>
              <a:t>)</a:t>
            </a:r>
            <a:endParaRPr lang="en-US" dirty="0"/>
          </a:p>
          <a:p>
            <a:pPr marL="0" lvl="0" indent="0" algn="ctr">
              <a:buNone/>
            </a:pPr>
            <a:endParaRPr lang="en-US" dirty="0"/>
          </a:p>
        </p:txBody>
      </p:sp>
      <p:graphicFrame>
        <p:nvGraphicFramePr>
          <p:cNvPr id="6" name="Table 5">
            <a:extLst>
              <a:ext uri="{FF2B5EF4-FFF2-40B4-BE49-F238E27FC236}">
                <a16:creationId xmlns:a16="http://schemas.microsoft.com/office/drawing/2014/main" id="{B8D35DFE-0D21-4638-83BD-6EE30128DF90}"/>
              </a:ext>
            </a:extLst>
          </p:cNvPr>
          <p:cNvGraphicFramePr>
            <a:graphicFrameLocks noGrp="1"/>
          </p:cNvGraphicFramePr>
          <p:nvPr>
            <p:extLst>
              <p:ext uri="{D42A27DB-BD31-4B8C-83A1-F6EECF244321}">
                <p14:modId xmlns:p14="http://schemas.microsoft.com/office/powerpoint/2010/main" val="2785869314"/>
              </p:ext>
            </p:extLst>
          </p:nvPr>
        </p:nvGraphicFramePr>
        <p:xfrm>
          <a:off x="2095699" y="4181787"/>
          <a:ext cx="7996564" cy="1343478"/>
        </p:xfrm>
        <a:graphic>
          <a:graphicData uri="http://schemas.openxmlformats.org/drawingml/2006/table">
            <a:tbl>
              <a:tblPr firstRow="1" bandRow="1">
                <a:tableStyleId>{5C22544A-7EE6-4342-B048-85BDC9FD1C3A}</a:tableStyleId>
              </a:tblPr>
              <a:tblGrid>
                <a:gridCol w="2493063">
                  <a:extLst>
                    <a:ext uri="{9D8B030D-6E8A-4147-A177-3AD203B41FA5}">
                      <a16:colId xmlns:a16="http://schemas.microsoft.com/office/drawing/2014/main" val="1489308670"/>
                    </a:ext>
                  </a:extLst>
                </a:gridCol>
                <a:gridCol w="2669251">
                  <a:extLst>
                    <a:ext uri="{9D8B030D-6E8A-4147-A177-3AD203B41FA5}">
                      <a16:colId xmlns:a16="http://schemas.microsoft.com/office/drawing/2014/main" val="3062725700"/>
                    </a:ext>
                  </a:extLst>
                </a:gridCol>
                <a:gridCol w="2834250">
                  <a:extLst>
                    <a:ext uri="{9D8B030D-6E8A-4147-A177-3AD203B41FA5}">
                      <a16:colId xmlns:a16="http://schemas.microsoft.com/office/drawing/2014/main" val="2731764778"/>
                    </a:ext>
                  </a:extLst>
                </a:gridCol>
              </a:tblGrid>
              <a:tr h="701784">
                <a:tc>
                  <a:txBody>
                    <a:bodyPr/>
                    <a:lstStyle/>
                    <a:p>
                      <a:pPr algn="ctr"/>
                      <a:r>
                        <a:rPr lang="en-US" sz="1400" dirty="0">
                          <a:latin typeface="Arial"/>
                          <a:cs typeface="Arial"/>
                        </a:rPr>
                        <a:t>Student</a:t>
                      </a:r>
                      <a:r>
                        <a:rPr lang="en-US" sz="1400" baseline="0" dirty="0">
                          <a:latin typeface="Arial"/>
                          <a:cs typeface="Arial"/>
                        </a:rPr>
                        <a:t> Name</a:t>
                      </a:r>
                      <a:endParaRPr lang="en-US" sz="1400" dirty="0">
                        <a:latin typeface="Arial"/>
                        <a:cs typeface="Arial"/>
                      </a:endParaRPr>
                    </a:p>
                  </a:txBody>
                  <a:tcPr/>
                </a:tc>
                <a:tc>
                  <a:txBody>
                    <a:bodyPr/>
                    <a:lstStyle/>
                    <a:p>
                      <a:pPr algn="ctr"/>
                      <a:r>
                        <a:rPr lang="en-US" sz="1400" dirty="0">
                          <a:latin typeface="Arial"/>
                          <a:cs typeface="Arial"/>
                        </a:rPr>
                        <a:t>Roll Number</a:t>
                      </a:r>
                    </a:p>
                  </a:txBody>
                  <a:tcPr/>
                </a:tc>
                <a:tc>
                  <a:txBody>
                    <a:bodyPr/>
                    <a:lstStyle/>
                    <a:p>
                      <a:pPr algn="ctr"/>
                      <a:r>
                        <a:rPr lang="en-US" sz="1400" dirty="0">
                          <a:latin typeface="Arial"/>
                          <a:cs typeface="Arial"/>
                        </a:rPr>
                        <a:t>Department &amp; Section</a:t>
                      </a:r>
                    </a:p>
                  </a:txBody>
                  <a:tcPr/>
                </a:tc>
                <a:extLst>
                  <a:ext uri="{0D108BD9-81ED-4DB2-BD59-A6C34878D82A}">
                    <a16:rowId xmlns:a16="http://schemas.microsoft.com/office/drawing/2014/main" val="1548739875"/>
                  </a:ext>
                </a:extLst>
              </a:tr>
              <a:tr h="641694">
                <a:tc>
                  <a:txBody>
                    <a:bodyPr/>
                    <a:lstStyle/>
                    <a:p>
                      <a:pPr algn="ctr"/>
                      <a:r>
                        <a:rPr lang="en-IN" sz="1400" baseline="0" dirty="0">
                          <a:latin typeface="Arial"/>
                          <a:cs typeface="Arial"/>
                        </a:rPr>
                        <a:t>Amarjeet Kumar</a:t>
                      </a:r>
                    </a:p>
                    <a:p>
                      <a:pPr algn="ctr"/>
                      <a:r>
                        <a:rPr lang="en-IN" sz="1400" baseline="0" dirty="0">
                          <a:latin typeface="Arial"/>
                          <a:cs typeface="Arial"/>
                        </a:rPr>
                        <a:t>Muralidhar</a:t>
                      </a:r>
                    </a:p>
                  </a:txBody>
                  <a:tcPr/>
                </a:tc>
                <a:tc>
                  <a:txBody>
                    <a:bodyPr/>
                    <a:lstStyle/>
                    <a:p>
                      <a:pPr algn="ctr"/>
                      <a:r>
                        <a:rPr lang="en-IN" sz="1400" dirty="0">
                          <a:latin typeface="Arial"/>
                          <a:cs typeface="Arial"/>
                        </a:rPr>
                        <a:t>2301331530022</a:t>
                      </a:r>
                    </a:p>
                    <a:p>
                      <a:pPr algn="ctr"/>
                      <a:r>
                        <a:rPr lang="en-IN" sz="1400" dirty="0">
                          <a:latin typeface="Arial"/>
                          <a:cs typeface="Arial"/>
                        </a:rPr>
                        <a:t>2301331530098</a:t>
                      </a:r>
                    </a:p>
                  </a:txBody>
                  <a:tcPr/>
                </a:tc>
                <a:tc>
                  <a:txBody>
                    <a:bodyPr/>
                    <a:lstStyle/>
                    <a:p>
                      <a:pPr algn="ctr"/>
                      <a:r>
                        <a:rPr lang="en-IN" sz="1400" dirty="0">
                          <a:latin typeface="Arial"/>
                          <a:cs typeface="Arial"/>
                        </a:rPr>
                        <a:t>B.Tech CSE-D</a:t>
                      </a:r>
                    </a:p>
                    <a:p>
                      <a:pPr algn="ctr"/>
                      <a:r>
                        <a:rPr lang="en-IN" sz="1400" dirty="0">
                          <a:latin typeface="Arial"/>
                          <a:cs typeface="Arial"/>
                        </a:rPr>
                        <a:t>B.Tech CSE-D</a:t>
                      </a:r>
                      <a:endParaRPr lang="en-US" sz="1400" dirty="0">
                        <a:latin typeface="Arial"/>
                        <a:cs typeface="Arial"/>
                      </a:endParaRPr>
                    </a:p>
                  </a:txBody>
                  <a:tcPr/>
                </a:tc>
                <a:extLst>
                  <a:ext uri="{0D108BD9-81ED-4DB2-BD59-A6C34878D82A}">
                    <a16:rowId xmlns:a16="http://schemas.microsoft.com/office/drawing/2014/main" val="1774639081"/>
                  </a:ext>
                </a:extLst>
              </a:tr>
            </a:tbl>
          </a:graphicData>
        </a:graphic>
      </p:graphicFrame>
      <p:pic>
        <p:nvPicPr>
          <p:cNvPr id="2" name="Picture 1" descr="A black and red logo&#10;&#10;Description automatically generated">
            <a:extLst>
              <a:ext uri="{FF2B5EF4-FFF2-40B4-BE49-F238E27FC236}">
                <a16:creationId xmlns:a16="http://schemas.microsoft.com/office/drawing/2014/main" id="{C2D30C3A-395C-C608-9DE6-FE457955FE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7482" y="557237"/>
            <a:ext cx="2209800" cy="947268"/>
          </a:xfrm>
          <a:prstGeom prst="rect">
            <a:avLst/>
          </a:prstGeom>
        </p:spPr>
      </p:pic>
    </p:spTree>
    <p:extLst>
      <p:ext uri="{BB962C8B-B14F-4D97-AF65-F5344CB8AC3E}">
        <p14:creationId xmlns:p14="http://schemas.microsoft.com/office/powerpoint/2010/main" val="685996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20EB6-2ABD-7F8A-F0C9-A081E8DC51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A1CEBB9-D0D1-C7B9-2619-08437B63B310}"/>
              </a:ext>
            </a:extLst>
          </p:cNvPr>
          <p:cNvSpPr txBox="1"/>
          <p:nvPr/>
        </p:nvSpPr>
        <p:spPr>
          <a:xfrm>
            <a:off x="1444411" y="1274260"/>
            <a:ext cx="7145612" cy="4401205"/>
          </a:xfrm>
          <a:prstGeom prst="rect">
            <a:avLst/>
          </a:prstGeom>
          <a:noFill/>
          <a:ln>
            <a:noFill/>
          </a:ln>
        </p:spPr>
        <p:txBody>
          <a:bodyPr wrap="square">
            <a:spAutoFit/>
          </a:bodyPr>
          <a:lstStyle/>
          <a:p>
            <a:pPr marL="171450"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7-day weather forecast with charts</a:t>
            </a:r>
          </a:p>
          <a:p>
            <a:pPr marL="171450" indent="-1714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Auto-detect location using GPS</a:t>
            </a:r>
          </a:p>
          <a:p>
            <a:pPr marL="171450" indent="-1714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multi-language support (e.g., Hindi, English)</a:t>
            </a:r>
          </a:p>
          <a:p>
            <a:pPr marL="171450" indent="-1714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Store user search history in database</a:t>
            </a:r>
          </a:p>
          <a:p>
            <a:pPr marL="171450" indent="-1714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Show weather alerts for safety</a:t>
            </a:r>
          </a:p>
        </p:txBody>
      </p:sp>
      <p:sp>
        <p:nvSpPr>
          <p:cNvPr id="6" name="TextBox 5">
            <a:extLst>
              <a:ext uri="{FF2B5EF4-FFF2-40B4-BE49-F238E27FC236}">
                <a16:creationId xmlns:a16="http://schemas.microsoft.com/office/drawing/2014/main" id="{D00633CA-3106-BA01-FE95-700EBFD2284D}"/>
              </a:ext>
            </a:extLst>
          </p:cNvPr>
          <p:cNvSpPr txBox="1"/>
          <p:nvPr/>
        </p:nvSpPr>
        <p:spPr>
          <a:xfrm>
            <a:off x="2919548" y="412751"/>
            <a:ext cx="6117770" cy="584775"/>
          </a:xfrm>
          <a:prstGeom prst="rect">
            <a:avLst/>
          </a:prstGeom>
          <a:noFill/>
          <a:ln>
            <a:noFill/>
          </a:ln>
        </p:spPr>
        <p:txBody>
          <a:bodyPr wrap="square">
            <a:spAutoFit/>
          </a:bodyPr>
          <a:lstStyle/>
          <a:p>
            <a:pPr algn="ctr">
              <a:buNone/>
            </a:pPr>
            <a:r>
              <a:rPr lang="en-IN" sz="3200" dirty="0">
                <a:latin typeface="Arial" panose="020B0604020202020204" pitchFamily="34" charset="0"/>
                <a:cs typeface="Arial" panose="020B0604020202020204" pitchFamily="34" charset="0"/>
              </a:rPr>
              <a:t>Future Scope</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094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D2892-7539-FE16-CE8F-61DF8646453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98CB96-153D-22E8-697C-F22671EBABC1}"/>
              </a:ext>
            </a:extLst>
          </p:cNvPr>
          <p:cNvSpPr txBox="1"/>
          <p:nvPr/>
        </p:nvSpPr>
        <p:spPr>
          <a:xfrm>
            <a:off x="2732312" y="2759538"/>
            <a:ext cx="6742613" cy="276999"/>
          </a:xfrm>
          <a:prstGeom prst="rect">
            <a:avLst/>
          </a:prstGeom>
          <a:noFill/>
          <a:ln>
            <a:noFill/>
          </a:ln>
        </p:spPr>
        <p:txBody>
          <a:bodyPr wrap="square">
            <a:spAutoFit/>
          </a:bodyPr>
          <a:lstStyle/>
          <a:p>
            <a:pPr>
              <a:buNone/>
            </a:pP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6F1F01-D45B-0134-699F-B14D283C2BF8}"/>
              </a:ext>
            </a:extLst>
          </p:cNvPr>
          <p:cNvSpPr txBox="1"/>
          <p:nvPr/>
        </p:nvSpPr>
        <p:spPr>
          <a:xfrm>
            <a:off x="2919548" y="412751"/>
            <a:ext cx="6117770" cy="584775"/>
          </a:xfrm>
          <a:prstGeom prst="rect">
            <a:avLst/>
          </a:prstGeom>
          <a:noFill/>
          <a:ln>
            <a:noFill/>
          </a:ln>
        </p:spPr>
        <p:txBody>
          <a:bodyPr wrap="square">
            <a:spAutoFit/>
          </a:bodyPr>
          <a:lstStyle/>
          <a:p>
            <a:pPr marL="223520" indent="-223520" algn="ctr"/>
            <a:r>
              <a:rPr lang="en-US" sz="3200" dirty="0">
                <a:latin typeface="Arial"/>
                <a:cs typeface="Arial"/>
              </a:rPr>
              <a:t>Live Demonstration of Project</a:t>
            </a:r>
          </a:p>
        </p:txBody>
      </p:sp>
      <p:sp>
        <p:nvSpPr>
          <p:cNvPr id="10" name="TextBox 9">
            <a:extLst>
              <a:ext uri="{FF2B5EF4-FFF2-40B4-BE49-F238E27FC236}">
                <a16:creationId xmlns:a16="http://schemas.microsoft.com/office/drawing/2014/main" id="{A8B7F930-68DD-37E6-9048-E1F255CADE02}"/>
              </a:ext>
            </a:extLst>
          </p:cNvPr>
          <p:cNvSpPr txBox="1"/>
          <p:nvPr/>
        </p:nvSpPr>
        <p:spPr>
          <a:xfrm>
            <a:off x="816274" y="5798918"/>
            <a:ext cx="6862461" cy="646331"/>
          </a:xfrm>
          <a:prstGeom prst="rect">
            <a:avLst/>
          </a:prstGeom>
          <a:noFill/>
          <a:ln>
            <a:noFill/>
          </a:ln>
        </p:spPr>
        <p:txBody>
          <a:bodyPr wrap="square">
            <a:spAutoFit/>
          </a:bodyPr>
          <a:lstStyle/>
          <a:p>
            <a:pPr marL="742950" lvl="1" indent="-285750">
              <a:buFont typeface="Wingdings" panose="05000000000000000000" pitchFamily="2" charset="2"/>
              <a:buChar char="Ø"/>
            </a:pPr>
            <a:r>
              <a:rPr lang="en-US" dirty="0">
                <a:hlinkClick r:id="rId2"/>
              </a:rPr>
              <a:t>Click here for Live demonstration of  Weather Forecasting</a:t>
            </a:r>
            <a:endParaRPr lang="en-IN" dirty="0">
              <a:solidFill>
                <a:srgbClr val="0070C0"/>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E5671C2-A045-B028-F0E6-D6E0B1AE2DE7}"/>
              </a:ext>
            </a:extLst>
          </p:cNvPr>
          <p:cNvPicPr>
            <a:picLocks noChangeAspect="1"/>
          </p:cNvPicPr>
          <p:nvPr/>
        </p:nvPicPr>
        <p:blipFill>
          <a:blip r:embed="rId3"/>
          <a:stretch>
            <a:fillRect/>
          </a:stretch>
        </p:blipFill>
        <p:spPr>
          <a:xfrm>
            <a:off x="1120878" y="1101212"/>
            <a:ext cx="10127226" cy="4697706"/>
          </a:xfrm>
          <a:prstGeom prst="rect">
            <a:avLst/>
          </a:prstGeom>
        </p:spPr>
      </p:pic>
    </p:spTree>
    <p:extLst>
      <p:ext uri="{BB962C8B-B14F-4D97-AF65-F5344CB8AC3E}">
        <p14:creationId xmlns:p14="http://schemas.microsoft.com/office/powerpoint/2010/main" val="330396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02DD-4FF6-76C6-2E19-9B419A8D0C49}"/>
              </a:ext>
            </a:extLst>
          </p:cNvPr>
          <p:cNvSpPr>
            <a:spLocks noGrp="1"/>
          </p:cNvSpPr>
          <p:nvPr>
            <p:ph type="title"/>
          </p:nvPr>
        </p:nvSpPr>
        <p:spPr>
          <a:xfrm>
            <a:off x="1293812" y="251266"/>
            <a:ext cx="9601200" cy="1143000"/>
          </a:xfrm>
        </p:spPr>
        <p:txBody>
          <a:bodyPr>
            <a:normAutofit/>
          </a:bodyPr>
          <a:lstStyle/>
          <a:p>
            <a:pPr algn="ctr"/>
            <a:r>
              <a:rPr lang="en-IN" sz="3600" dirty="0">
                <a:solidFill>
                  <a:schemeClr val="tx1"/>
                </a:solidFill>
              </a:rPr>
              <a:t>Conclusion</a:t>
            </a:r>
          </a:p>
        </p:txBody>
      </p:sp>
      <p:sp>
        <p:nvSpPr>
          <p:cNvPr id="5" name="Rectangle 1">
            <a:extLst>
              <a:ext uri="{FF2B5EF4-FFF2-40B4-BE49-F238E27FC236}">
                <a16:creationId xmlns:a16="http://schemas.microsoft.com/office/drawing/2014/main" id="{7C11DA49-1088-4D83-84C4-95F201C33128}"/>
              </a:ext>
            </a:extLst>
          </p:cNvPr>
          <p:cNvSpPr>
            <a:spLocks noGrp="1" noChangeArrowheads="1"/>
          </p:cNvSpPr>
          <p:nvPr>
            <p:ph idx="1"/>
          </p:nvPr>
        </p:nvSpPr>
        <p:spPr bwMode="auto">
          <a:xfrm>
            <a:off x="1586776" y="1582630"/>
            <a:ext cx="828735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 project provides live weather details in a simple way.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is user-friendly and works on both computer and mobile.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 learned to integrate frontend, backend, and API in one project.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can be improved with more features in the future</a:t>
            </a:r>
          </a:p>
        </p:txBody>
      </p:sp>
    </p:spTree>
    <p:extLst>
      <p:ext uri="{BB962C8B-B14F-4D97-AF65-F5344CB8AC3E}">
        <p14:creationId xmlns:p14="http://schemas.microsoft.com/office/powerpoint/2010/main" val="22198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9504" y="2667000"/>
            <a:ext cx="9601200" cy="4191000"/>
          </a:xfrm>
        </p:spPr>
        <p:txBody>
          <a:bodyPr>
            <a:normAutofit/>
          </a:bodyPr>
          <a:lstStyle/>
          <a:p>
            <a:pPr algn="ctr">
              <a:buNone/>
            </a:pPr>
            <a:r>
              <a:rPr lang="en-GB" sz="8800" dirty="0">
                <a:solidFill>
                  <a:schemeClr val="accent1">
                    <a:lumMod val="75000"/>
                  </a:schemeClr>
                </a:solidFill>
                <a:latin typeface="Times New Roman" panose="02020603050405020304" pitchFamily="18" charset="0"/>
                <a:cs typeface="Times New Roman" panose="02020603050405020304"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EE56-5ACD-47A3-8DAE-BAA0930151E5}"/>
              </a:ext>
            </a:extLst>
          </p:cNvPr>
          <p:cNvSpPr>
            <a:spLocks noGrp="1"/>
          </p:cNvSpPr>
          <p:nvPr>
            <p:ph type="title"/>
          </p:nvPr>
        </p:nvSpPr>
        <p:spPr/>
        <p:txBody>
          <a:bodyPr/>
          <a:lstStyle/>
          <a:p>
            <a:r>
              <a:rPr lang="en-US" dirty="0">
                <a:latin typeface="Arial" pitchFamily="34" charset="0"/>
                <a:cs typeface="Arial" pitchFamily="34" charset="0"/>
              </a:rPr>
              <a:t>Index</a:t>
            </a:r>
          </a:p>
        </p:txBody>
      </p:sp>
      <p:pic>
        <p:nvPicPr>
          <p:cNvPr id="5" name="Picture 4">
            <a:extLst>
              <a:ext uri="{FF2B5EF4-FFF2-40B4-BE49-F238E27FC236}">
                <a16:creationId xmlns:a16="http://schemas.microsoft.com/office/drawing/2014/main" id="{67647FDC-4C42-4481-9FE6-05DF8CFF7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5672" y="628650"/>
            <a:ext cx="2720340" cy="2266950"/>
          </a:xfrm>
          <a:prstGeom prst="rect">
            <a:avLst/>
          </a:prstGeom>
        </p:spPr>
      </p:pic>
      <p:sp>
        <p:nvSpPr>
          <p:cNvPr id="7" name="Rectangle 2">
            <a:extLst>
              <a:ext uri="{FF2B5EF4-FFF2-40B4-BE49-F238E27FC236}">
                <a16:creationId xmlns:a16="http://schemas.microsoft.com/office/drawing/2014/main" id="{014F48D6-C737-CDD2-D828-6A874A2F4D1E}"/>
              </a:ext>
            </a:extLst>
          </p:cNvPr>
          <p:cNvSpPr>
            <a:spLocks noGrp="1" noChangeArrowheads="1"/>
          </p:cNvSpPr>
          <p:nvPr>
            <p:ph idx="1"/>
          </p:nvPr>
        </p:nvSpPr>
        <p:spPr bwMode="auto">
          <a:xfrm>
            <a:off x="1303295" y="1762125"/>
            <a:ext cx="32175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Introduction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Objectives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Tools &amp; Technologies</a:t>
            </a:r>
          </a:p>
          <a:p>
            <a:pPr marL="0" indent="0" eaLnBrk="0" fontAlgn="base" hangingPunct="0">
              <a:lnSpc>
                <a:spcPct val="100000"/>
              </a:lnSpc>
              <a:spcBef>
                <a:spcPct val="0"/>
              </a:spcBef>
              <a:spcAft>
                <a:spcPct val="0"/>
              </a:spcAft>
              <a:buClrTx/>
              <a:buFontTx/>
              <a:buChar char="•"/>
            </a:pPr>
            <a:r>
              <a:rPr lang="en-US" altLang="en-US" sz="2400" dirty="0">
                <a:latin typeface="Arial" panose="020B0604020202020204" pitchFamily="34" charset="0"/>
              </a:rPr>
              <a:t>Features</a:t>
            </a:r>
          </a:p>
          <a:p>
            <a:pPr marL="0" indent="0" eaLnBrk="0" fontAlgn="base" hangingPunct="0">
              <a:lnSpc>
                <a:spcPct val="100000"/>
              </a:lnSpc>
              <a:spcBef>
                <a:spcPct val="0"/>
              </a:spcBef>
              <a:spcAft>
                <a:spcPct val="0"/>
              </a:spcAft>
              <a:buClrTx/>
              <a:buFontTx/>
              <a:buChar char="•"/>
            </a:pPr>
            <a:r>
              <a:rPr kumimoji="0" lang="en-US" altLang="en-US" sz="2400" b="0" i="0" u="none" strike="noStrike" cap="none" normalizeH="0" baseline="0" dirty="0">
                <a:ln>
                  <a:noFill/>
                </a:ln>
                <a:solidFill>
                  <a:schemeClr val="tx1"/>
                </a:solidFill>
                <a:effectLst/>
                <a:latin typeface="Arial" panose="020B0604020202020204" pitchFamily="34" charset="0"/>
              </a:rPr>
              <a:t>System Architecture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Screenshots (Output)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Advantages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Future Scope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Conclusion</a:t>
            </a:r>
          </a:p>
        </p:txBody>
      </p:sp>
    </p:spTree>
    <p:extLst>
      <p:ext uri="{BB962C8B-B14F-4D97-AF65-F5344CB8AC3E}">
        <p14:creationId xmlns:p14="http://schemas.microsoft.com/office/powerpoint/2010/main" val="108361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101282-86DD-95F2-E3F9-B09391D95287}"/>
              </a:ext>
            </a:extLst>
          </p:cNvPr>
          <p:cNvSpPr txBox="1"/>
          <p:nvPr/>
        </p:nvSpPr>
        <p:spPr>
          <a:xfrm>
            <a:off x="3823064" y="818488"/>
            <a:ext cx="3468870" cy="27154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nSpc>
                <a:spcPts val="900"/>
              </a:lnSpc>
            </a:pPr>
            <a:r>
              <a:rPr lang="en-US" sz="3200" b="1" dirty="0">
                <a:latin typeface="Arial"/>
                <a:cs typeface="Arial"/>
              </a:rPr>
              <a:t>INTRODUCTION​</a:t>
            </a:r>
            <a:endParaRPr lang="en-US" sz="2800" b="1" dirty="0"/>
          </a:p>
        </p:txBody>
      </p:sp>
      <p:sp>
        <p:nvSpPr>
          <p:cNvPr id="3" name="TextBox 2">
            <a:extLst>
              <a:ext uri="{FF2B5EF4-FFF2-40B4-BE49-F238E27FC236}">
                <a16:creationId xmlns:a16="http://schemas.microsoft.com/office/drawing/2014/main" id="{87B965AD-046E-3BAB-8E0F-E13CA0A06C10}"/>
              </a:ext>
            </a:extLst>
          </p:cNvPr>
          <p:cNvSpPr txBox="1"/>
          <p:nvPr/>
        </p:nvSpPr>
        <p:spPr>
          <a:xfrm>
            <a:off x="750579" y="1495439"/>
            <a:ext cx="10687665" cy="3385542"/>
          </a:xfrm>
          <a:prstGeom prst="rect">
            <a:avLst/>
          </a:prstGeom>
          <a:noFill/>
          <a:ln>
            <a:noFill/>
          </a:ln>
        </p:spPr>
        <p:txBody>
          <a:bodyPr wrap="square" rtlCol="0" anchor="ctr" anchorCtr="1">
            <a:spAutoFit/>
          </a:bodyPr>
          <a:lstStyle/>
          <a:p>
            <a:r>
              <a:rPr lang="en-US" sz="2800" dirty="0">
                <a:latin typeface="Times New Roman" panose="02020603050405020304" pitchFamily="18" charset="0"/>
                <a:cs typeface="Times New Roman" panose="02020603050405020304" pitchFamily="18" charset="0"/>
              </a:rPr>
              <a:t>Weather plays an important role in our daily life. We need to know about temperature, rain, wind, and other weather conditions to plan our day. To make this easy, I have created a simple Weather Web Application. This application shows the live weather of any city in a clear and simple way. The user can search for a city and quickly get details like temperature, humidity, wind speed, and sky condition. It is designed to be easy to use and helpful for everyone</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06394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D6765C-89F5-1EE7-1AB4-1F8B752F2311}"/>
              </a:ext>
            </a:extLst>
          </p:cNvPr>
          <p:cNvSpPr txBox="1"/>
          <p:nvPr/>
        </p:nvSpPr>
        <p:spPr>
          <a:xfrm>
            <a:off x="3302725" y="412751"/>
            <a:ext cx="6117770" cy="584775"/>
          </a:xfrm>
          <a:prstGeom prst="rect">
            <a:avLst/>
          </a:prstGeom>
          <a:noFill/>
          <a:ln>
            <a:noFill/>
          </a:ln>
        </p:spPr>
        <p:txBody>
          <a:bodyPr wrap="square">
            <a:spAutoFit/>
          </a:bodyPr>
          <a:lstStyle/>
          <a:p>
            <a:pPr lvl="0" eaLnBrk="0" fontAlgn="base" hangingPunct="0">
              <a:spcBef>
                <a:spcPct val="0"/>
              </a:spcBef>
              <a:spcAft>
                <a:spcPct val="0"/>
              </a:spcAft>
            </a:pPr>
            <a:r>
              <a:rPr lang="en-US" altLang="en-US" sz="3200" dirty="0">
                <a:latin typeface="Arial" panose="020B0604020202020204" pitchFamily="34" charset="0"/>
              </a:rPr>
              <a:t>             Objectives</a:t>
            </a:r>
          </a:p>
        </p:txBody>
      </p:sp>
      <p:sp>
        <p:nvSpPr>
          <p:cNvPr id="6" name="TextBox 5">
            <a:extLst>
              <a:ext uri="{FF2B5EF4-FFF2-40B4-BE49-F238E27FC236}">
                <a16:creationId xmlns:a16="http://schemas.microsoft.com/office/drawing/2014/main" id="{2A51CE41-90A1-70D9-1901-885AF9995DBF}"/>
              </a:ext>
            </a:extLst>
          </p:cNvPr>
          <p:cNvSpPr txBox="1"/>
          <p:nvPr/>
        </p:nvSpPr>
        <p:spPr>
          <a:xfrm>
            <a:off x="2024041" y="1362189"/>
            <a:ext cx="7996753" cy="3539430"/>
          </a:xfrm>
          <a:prstGeom prst="rect">
            <a:avLst/>
          </a:prstGeom>
          <a:noFill/>
          <a:ln>
            <a:noFill/>
          </a:ln>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main objective of this project is to provide people with quick and correct weather information. It is designed to be simple so that anyone can use it without difficulty. The application helps users to know the temperature, humidity, wind speed, and sky condition of any city. Another aim is to make a clean and user-friendly web design that gives the result in just a few seconds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444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0F84E-82E3-7D3F-BB0E-6A18AC5F4E9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EDC850B-7753-5A83-4DE5-F0C1F7B7E3FC}"/>
              </a:ext>
            </a:extLst>
          </p:cNvPr>
          <p:cNvSpPr txBox="1"/>
          <p:nvPr/>
        </p:nvSpPr>
        <p:spPr>
          <a:xfrm>
            <a:off x="2919548" y="412751"/>
            <a:ext cx="6117770" cy="1077218"/>
          </a:xfrm>
          <a:prstGeom prst="rect">
            <a:avLst/>
          </a:prstGeom>
          <a:noFill/>
          <a:ln>
            <a:noFill/>
          </a:ln>
        </p:spPr>
        <p:txBody>
          <a:bodyPr wrap="square">
            <a:spAutoFit/>
          </a:bodyPr>
          <a:lstStyle/>
          <a:p>
            <a:pPr algn="ctr"/>
            <a:r>
              <a:rPr lang="en-US" altLang="en-US" sz="3200" dirty="0">
                <a:latin typeface="Arial" panose="020B0604020202020204" pitchFamily="34" charset="0"/>
              </a:rPr>
              <a:t>Tools &amp; Technologies</a:t>
            </a:r>
          </a:p>
          <a:p>
            <a:pPr algn="ctr"/>
            <a:endParaRPr lang="en-IN" sz="3200" dirty="0">
              <a:latin typeface="Arial" panose="020B0604020202020204" pitchFamily="34" charset="0"/>
              <a:cs typeface="Arial" panose="020B0604020202020204" pitchFamily="34" charset="0"/>
            </a:endParaRPr>
          </a:p>
        </p:txBody>
      </p:sp>
      <p:sp>
        <p:nvSpPr>
          <p:cNvPr id="9" name="Rectangle 5">
            <a:extLst>
              <a:ext uri="{FF2B5EF4-FFF2-40B4-BE49-F238E27FC236}">
                <a16:creationId xmlns:a16="http://schemas.microsoft.com/office/drawing/2014/main" id="{B6C164F0-CB4F-8CFD-B352-14BEF5616511}"/>
              </a:ext>
            </a:extLst>
          </p:cNvPr>
          <p:cNvSpPr>
            <a:spLocks noChangeArrowheads="1"/>
          </p:cNvSpPr>
          <p:nvPr/>
        </p:nvSpPr>
        <p:spPr bwMode="auto">
          <a:xfrm rot="10800000" flipV="1">
            <a:off x="829733" y="1583095"/>
            <a:ext cx="889846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 &amp; CSS</a:t>
            </a:r>
            <a:r>
              <a:rPr kumimoji="0" lang="en-US" altLang="en-US" sz="1800" b="0" i="0" u="none" strike="noStrike" cap="none" normalizeH="0" baseline="0" dirty="0">
                <a:ln>
                  <a:noFill/>
                </a:ln>
                <a:solidFill>
                  <a:schemeClr val="tx1"/>
                </a:solidFill>
                <a:effectLst/>
                <a:latin typeface="Arial" panose="020B0604020202020204" pitchFamily="34" charset="0"/>
              </a:rPr>
              <a:t> → For structure and styling of web pages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 For interactivity and API request handling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PHP</a:t>
            </a:r>
            <a:r>
              <a:rPr kumimoji="0" lang="en-US" altLang="en-US" sz="1800" b="0" i="0" u="none" strike="noStrike" cap="none" normalizeH="0" baseline="0" dirty="0">
                <a:ln>
                  <a:noFill/>
                </a:ln>
                <a:solidFill>
                  <a:schemeClr val="tx1"/>
                </a:solidFill>
                <a:effectLst/>
                <a:latin typeface="Arial" panose="020B0604020202020204" pitchFamily="34" charset="0"/>
              </a:rPr>
              <a:t> → For backend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Weather API</a:t>
            </a:r>
            <a:r>
              <a:rPr kumimoji="0" lang="en-US" altLang="en-US" sz="1800" b="0" i="0" u="none" strike="noStrike" cap="none" normalizeH="0" baseline="0" dirty="0">
                <a:ln>
                  <a:noFill/>
                </a:ln>
                <a:solidFill>
                  <a:schemeClr val="tx1"/>
                </a:solidFill>
                <a:effectLst/>
                <a:latin typeface="Arial" panose="020B0604020202020204" pitchFamily="34" charset="0"/>
              </a:rPr>
              <a:t>  → For live weather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XAMPP Server</a:t>
            </a:r>
            <a:r>
              <a:rPr kumimoji="0" lang="en-US" altLang="en-US" sz="1800" b="0" i="0" u="none" strike="noStrike" cap="none" normalizeH="0" baseline="0" dirty="0">
                <a:ln>
                  <a:noFill/>
                </a:ln>
                <a:solidFill>
                  <a:schemeClr val="tx1"/>
                </a:solidFill>
                <a:effectLst/>
                <a:latin typeface="Arial" panose="020B0604020202020204" pitchFamily="34" charset="0"/>
              </a:rPr>
              <a:t> → To run PHP and test locally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For writing and editing code</a:t>
            </a:r>
          </a:p>
        </p:txBody>
      </p:sp>
    </p:spTree>
    <p:extLst>
      <p:ext uri="{BB962C8B-B14F-4D97-AF65-F5344CB8AC3E}">
        <p14:creationId xmlns:p14="http://schemas.microsoft.com/office/powerpoint/2010/main" val="106509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3FDB6-A39F-60E4-1A36-70C78A9EBF5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5F33081-3987-6C48-1C71-DAF405A3CAF2}"/>
              </a:ext>
            </a:extLst>
          </p:cNvPr>
          <p:cNvSpPr txBox="1"/>
          <p:nvPr/>
        </p:nvSpPr>
        <p:spPr>
          <a:xfrm>
            <a:off x="1536374" y="1209575"/>
            <a:ext cx="8884118" cy="4678204"/>
          </a:xfrm>
          <a:prstGeom prst="rect">
            <a:avLst/>
          </a:prstGeom>
          <a:noFill/>
          <a:ln>
            <a:noFill/>
          </a:ln>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Search weather by entering city name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Shows temperature, humidity, wind speed, and sky condition</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Provides real-time data from API</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Responsive design for computer and mobile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Error message for wrong or invalid city</a:t>
            </a:r>
          </a:p>
          <a:p>
            <a:pPr algn="just">
              <a:buNone/>
            </a:pP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92B6886D-F09F-1B8C-1FDA-CE2D70D5BF0F}"/>
              </a:ext>
            </a:extLst>
          </p:cNvPr>
          <p:cNvSpPr txBox="1"/>
          <p:nvPr/>
        </p:nvSpPr>
        <p:spPr>
          <a:xfrm>
            <a:off x="2919548" y="412751"/>
            <a:ext cx="6117770" cy="584775"/>
          </a:xfrm>
          <a:prstGeom prst="rect">
            <a:avLst/>
          </a:prstGeom>
          <a:noFill/>
          <a:ln>
            <a:noFill/>
          </a:ln>
        </p:spPr>
        <p:txBody>
          <a:bodyPr wrap="square">
            <a:spAutoFit/>
          </a:bodyPr>
          <a:lstStyle/>
          <a:p>
            <a:pPr lvl="0" eaLnBrk="0" fontAlgn="base" hangingPunct="0">
              <a:spcBef>
                <a:spcPct val="0"/>
              </a:spcBef>
              <a:spcAft>
                <a:spcPct val="0"/>
              </a:spcAft>
            </a:pPr>
            <a:r>
              <a:rPr lang="en-US" altLang="en-US" sz="3200" dirty="0">
                <a:latin typeface="Arial" panose="020B0604020202020204" pitchFamily="34" charset="0"/>
              </a:rPr>
              <a:t>                 Features</a:t>
            </a:r>
          </a:p>
        </p:txBody>
      </p:sp>
    </p:spTree>
    <p:extLst>
      <p:ext uri="{BB962C8B-B14F-4D97-AF65-F5344CB8AC3E}">
        <p14:creationId xmlns:p14="http://schemas.microsoft.com/office/powerpoint/2010/main" val="195721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0FB1F-207D-02B1-555E-5CB882CC9C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DDAEADC-0602-63DC-6F1B-A20A8F4712FB}"/>
              </a:ext>
            </a:extLst>
          </p:cNvPr>
          <p:cNvSpPr txBox="1"/>
          <p:nvPr/>
        </p:nvSpPr>
        <p:spPr>
          <a:xfrm>
            <a:off x="2042582" y="1674674"/>
            <a:ext cx="7837715" cy="4678204"/>
          </a:xfrm>
          <a:prstGeom prst="rect">
            <a:avLst/>
          </a:prstGeom>
          <a:noFill/>
          <a:ln>
            <a:noFill/>
          </a:ln>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opens the application in a web browser</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Enters the city name in the search box</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application sends a request to the weather API</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API sends back live weather data</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website displays the result to the user in a clear format </a:t>
            </a:r>
          </a:p>
          <a:p>
            <a:pPr algn="just"/>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006F038-4646-4E76-902D-7C14E08AF04C}"/>
              </a:ext>
            </a:extLst>
          </p:cNvPr>
          <p:cNvSpPr txBox="1"/>
          <p:nvPr/>
        </p:nvSpPr>
        <p:spPr>
          <a:xfrm>
            <a:off x="2657081" y="641351"/>
            <a:ext cx="6117770" cy="584775"/>
          </a:xfrm>
          <a:prstGeom prst="rect">
            <a:avLst/>
          </a:prstGeom>
          <a:noFill/>
          <a:ln>
            <a:noFill/>
          </a:ln>
        </p:spPr>
        <p:txBody>
          <a:bodyPr wrap="square">
            <a:spAutoFit/>
          </a:bodyPr>
          <a:lstStyle/>
          <a:p>
            <a:pPr eaLnBrk="0" fontAlgn="base" hangingPunct="0">
              <a:spcBef>
                <a:spcPct val="0"/>
              </a:spcBef>
              <a:spcAft>
                <a:spcPct val="0"/>
              </a:spcAft>
            </a:pPr>
            <a:r>
              <a:rPr lang="en-US" altLang="en-US" sz="3200" dirty="0">
                <a:latin typeface="Arial" panose="020B0604020202020204" pitchFamily="34" charset="0"/>
              </a:rPr>
              <a:t>          System Architecture</a:t>
            </a:r>
          </a:p>
        </p:txBody>
      </p:sp>
    </p:spTree>
    <p:extLst>
      <p:ext uri="{BB962C8B-B14F-4D97-AF65-F5344CB8AC3E}">
        <p14:creationId xmlns:p14="http://schemas.microsoft.com/office/powerpoint/2010/main" val="118358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71008-7196-3ED2-B6FC-50BB3C5BEB5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1F63E77-61B4-B8DE-D41A-C12D0CD0A3F9}"/>
              </a:ext>
            </a:extLst>
          </p:cNvPr>
          <p:cNvSpPr txBox="1"/>
          <p:nvPr/>
        </p:nvSpPr>
        <p:spPr>
          <a:xfrm>
            <a:off x="2723604" y="2759538"/>
            <a:ext cx="6313714" cy="369332"/>
          </a:xfrm>
          <a:prstGeom prst="rect">
            <a:avLst/>
          </a:prstGeom>
          <a:noFill/>
          <a:ln>
            <a:solidFill>
              <a:schemeClr val="bg2"/>
            </a:solidFill>
          </a:ln>
        </p:spPr>
        <p:txBody>
          <a:bodyPr wrap="square">
            <a:spAutoFit/>
          </a:bodyPr>
          <a:lstStyle/>
          <a:p>
            <a:pPr>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FD38F34-CB72-699A-4F79-BE64CF4C3940}"/>
              </a:ext>
            </a:extLst>
          </p:cNvPr>
          <p:cNvSpPr txBox="1"/>
          <p:nvPr/>
        </p:nvSpPr>
        <p:spPr>
          <a:xfrm>
            <a:off x="2919548" y="412751"/>
            <a:ext cx="6117770" cy="1077218"/>
          </a:xfrm>
          <a:prstGeom prst="rect">
            <a:avLst/>
          </a:prstGeom>
          <a:noFill/>
          <a:ln>
            <a:noFill/>
          </a:ln>
        </p:spPr>
        <p:txBody>
          <a:bodyPr wrap="square">
            <a:spAutoFit/>
          </a:bodyPr>
          <a:lstStyle/>
          <a:p>
            <a:pPr algn="ctr"/>
            <a:r>
              <a:rPr lang="en-IN" sz="3200" dirty="0">
                <a:latin typeface="Arial" panose="020B0604020202020204" pitchFamily="34" charset="0"/>
                <a:cs typeface="Arial" panose="020B0604020202020204" pitchFamily="34" charset="0"/>
              </a:rPr>
              <a:t>Snapshots</a:t>
            </a:r>
          </a:p>
          <a:p>
            <a:pPr algn="ctr"/>
            <a:endParaRPr lang="en-IN" sz="3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EBDE66D-2FD4-5D74-B001-9B12C2472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648" y="1225182"/>
            <a:ext cx="4985885" cy="3966917"/>
          </a:xfrm>
          <a:prstGeom prst="rect">
            <a:avLst/>
          </a:prstGeom>
        </p:spPr>
      </p:pic>
      <p:pic>
        <p:nvPicPr>
          <p:cNvPr id="8" name="Picture 7">
            <a:extLst>
              <a:ext uri="{FF2B5EF4-FFF2-40B4-BE49-F238E27FC236}">
                <a16:creationId xmlns:a16="http://schemas.microsoft.com/office/drawing/2014/main" id="{D39FF496-8D9B-DA32-57E2-63BA10C2C6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160" y="1225183"/>
            <a:ext cx="5450524" cy="3966918"/>
          </a:xfrm>
          <a:prstGeom prst="rect">
            <a:avLst/>
          </a:prstGeom>
        </p:spPr>
      </p:pic>
    </p:spTree>
    <p:extLst>
      <p:ext uri="{BB962C8B-B14F-4D97-AF65-F5344CB8AC3E}">
        <p14:creationId xmlns:p14="http://schemas.microsoft.com/office/powerpoint/2010/main" val="556840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F74C8-12CA-D06D-0A55-045195E255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2C6BD7-0DA7-1462-A3EC-FEA7DA2FD5FA}"/>
              </a:ext>
            </a:extLst>
          </p:cNvPr>
          <p:cNvSpPr txBox="1"/>
          <p:nvPr/>
        </p:nvSpPr>
        <p:spPr>
          <a:xfrm>
            <a:off x="1806471" y="1233916"/>
            <a:ext cx="8994264" cy="3970318"/>
          </a:xfrm>
          <a:prstGeom prst="rect">
            <a:avLst/>
          </a:prstGeom>
          <a:noFill/>
          <a:ln>
            <a:noFill/>
          </a:ln>
        </p:spPr>
        <p:txBody>
          <a:bodyPr wrap="square">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Gives live weather updates in real time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Simple and easy to use for everyone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Works on both computer and mobile</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Fast and lightweight application</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Helpful for planning daily activities</a:t>
            </a:r>
          </a:p>
        </p:txBody>
      </p:sp>
      <p:sp>
        <p:nvSpPr>
          <p:cNvPr id="6" name="TextBox 5">
            <a:extLst>
              <a:ext uri="{FF2B5EF4-FFF2-40B4-BE49-F238E27FC236}">
                <a16:creationId xmlns:a16="http://schemas.microsoft.com/office/drawing/2014/main" id="{85FC384E-C83F-FD21-8C84-044536C0C82E}"/>
              </a:ext>
            </a:extLst>
          </p:cNvPr>
          <p:cNvSpPr txBox="1"/>
          <p:nvPr/>
        </p:nvSpPr>
        <p:spPr>
          <a:xfrm>
            <a:off x="2919548" y="412751"/>
            <a:ext cx="6117770" cy="584775"/>
          </a:xfrm>
          <a:prstGeom prst="rect">
            <a:avLst/>
          </a:prstGeom>
          <a:noFill/>
          <a:ln>
            <a:noFill/>
          </a:ln>
        </p:spPr>
        <p:txBody>
          <a:bodyPr wrap="square">
            <a:spAutoFit/>
          </a:bodyPr>
          <a:lstStyle/>
          <a:p>
            <a:pPr algn="ctr">
              <a:buNone/>
            </a:pPr>
            <a:r>
              <a:rPr lang="en-IN" sz="3200" dirty="0">
                <a:latin typeface="Arial" panose="020B0604020202020204" pitchFamily="34" charset="0"/>
                <a:cs typeface="Arial" panose="020B0604020202020204" pitchFamily="34" charset="0"/>
              </a:rPr>
              <a:t>Advantages</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30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Vertical and Horizontal design templat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Vertical and horizontal design slides.potx" id="{7E307492-4344-40EC-954C-E30551E95991}" vid="{493C3130-E1FA-416B-8465-D41FAD56C1B7}"/>
    </a:ext>
  </a:ext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Vertical and horizontal design slides</Template>
  <TotalTime>114</TotalTime>
  <Words>497</Words>
  <Application>Microsoft Office PowerPoint</Application>
  <PresentationFormat>Custom</PresentationFormat>
  <Paragraphs>94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굴림</vt:lpstr>
      <vt:lpstr>Arial</vt:lpstr>
      <vt:lpstr>Calibri</vt:lpstr>
      <vt:lpstr>Century Gothic</vt:lpstr>
      <vt:lpstr>Times New Roman</vt:lpstr>
      <vt:lpstr>Wingdings</vt:lpstr>
      <vt:lpstr>Vertical and Horizontal design template</vt:lpstr>
      <vt:lpstr>WEATHER FORECASTING WT(BCSE0555)</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Exam Duty Allocation</dc:title>
  <dc:creator>Sudhanshu</dc:creator>
  <cp:lastModifiedBy>MURALIDHAR .</cp:lastModifiedBy>
  <cp:revision>17</cp:revision>
  <dcterms:created xsi:type="dcterms:W3CDTF">2017-11-16T17:39:44Z</dcterms:created>
  <dcterms:modified xsi:type="dcterms:W3CDTF">2025-09-14T17:13:32Z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