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Lato Bold" charset="1" panose="020F0502020204030203"/>
      <p:regular r:id="rId17"/>
    </p:embeddedFont>
    <p:embeddedFont>
      <p:font typeface="League Spartan" charset="1" panose="00000800000000000000"/>
      <p:regular r:id="rId18"/>
    </p:embeddedFont>
    <p:embeddedFont>
      <p:font typeface="Poppins" charset="1" panose="00000500000000000000"/>
      <p:regular r:id="rId19"/>
    </p:embeddedFont>
    <p:embeddedFont>
      <p:font typeface="Archivo Black" charset="1" panose="020B0A03020202020B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3086100" cy="10287000"/>
            <a:chOff x="0" y="0"/>
            <a:chExt cx="812800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648322" y="2559344"/>
            <a:ext cx="1219492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DATA WAREHOUSE DESIGN FOR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648322" y="4125765"/>
            <a:ext cx="10991397" cy="2797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CO-2 EMISSION DATASET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3763158" y="387350"/>
            <a:ext cx="4160184" cy="4114800"/>
          </a:xfrm>
          <a:custGeom>
            <a:avLst/>
            <a:gdLst/>
            <a:ahLst/>
            <a:cxnLst/>
            <a:rect r="r" b="b" t="t" l="l"/>
            <a:pathLst>
              <a:path h="4114800" w="4160184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704367" y="7542064"/>
            <a:ext cx="6583633" cy="423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9"/>
              </a:lnSpc>
              <a:spcBef>
                <a:spcPct val="0"/>
              </a:spcBef>
            </a:pPr>
            <a:r>
              <a:rPr lang="en-US" sz="24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By Muralidharan V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20" y="952500"/>
            <a:ext cx="3255770" cy="628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80"/>
              </a:lnSpc>
              <a:spcBef>
                <a:spcPct val="0"/>
              </a:spcBef>
            </a:pPr>
            <a:r>
              <a:rPr lang="en-US" b="true" sz="362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INSIGIGHT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20" y="1494821"/>
            <a:ext cx="6544963" cy="738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FROM DATA</a:t>
            </a:r>
          </a:p>
        </p:txBody>
      </p:sp>
      <p:sp>
        <p:nvSpPr>
          <p:cNvPr name="AutoShape 5" id="5"/>
          <p:cNvSpPr/>
          <p:nvPr/>
        </p:nvSpPr>
        <p:spPr>
          <a:xfrm flipH="true">
            <a:off x="1028720" y="2186817"/>
            <a:ext cx="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029792" y="2252109"/>
            <a:ext cx="26187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2067881" y="0"/>
            <a:ext cx="6220119" cy="10287000"/>
            <a:chOff x="0" y="0"/>
            <a:chExt cx="1638221" cy="27093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38221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38221">
                  <a:moveTo>
                    <a:pt x="0" y="0"/>
                  </a:moveTo>
                  <a:lnTo>
                    <a:pt x="1638221" y="0"/>
                  </a:lnTo>
                  <a:lnTo>
                    <a:pt x="163822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638221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27649" y="3389674"/>
            <a:ext cx="6219929" cy="1215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8"/>
              </a:lnSpc>
              <a:spcBef>
                <a:spcPct val="0"/>
              </a:spcBef>
            </a:pPr>
            <a:r>
              <a:rPr lang="en-US" sz="174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On performing certain aggregations, It is evident that there is huge difference in emission per capita from High income group  even compared to that of upper middle income group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7649" y="5214415"/>
            <a:ext cx="6219929" cy="1518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8"/>
              </a:lnSpc>
              <a:spcBef>
                <a:spcPct val="0"/>
              </a:spcBef>
            </a:pPr>
            <a:r>
              <a:rPr lang="en-US" sz="174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On comparing in terms of regions, Countries in South Saharan region and South asian region produce less than 1 Tonne CO2 per capita, whereas North American countries produce more than 175 tonnes of C02 per capita in certain durations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7649" y="7250182"/>
            <a:ext cx="6219929" cy="912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8"/>
              </a:lnSpc>
              <a:spcBef>
                <a:spcPct val="0"/>
              </a:spcBef>
            </a:pPr>
            <a:r>
              <a:rPr lang="en-US" sz="174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There is a clear decline in CO2 emission per-capita from 2010, indicating improved measures in reducing CO2 emissions.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5143500"/>
            <a:ext cx="18288000" cy="5143500"/>
            <a:chOff x="0" y="0"/>
            <a:chExt cx="4816593" cy="13546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354667"/>
            </a:xfrm>
            <a:custGeom>
              <a:avLst/>
              <a:gdLst/>
              <a:ahLst/>
              <a:cxnLst/>
              <a:rect r="r" b="b" t="t" l="l"/>
              <a:pathLst>
                <a:path h="135466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FFFFF">
                <a:alpha val="9098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402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072171" y="5641711"/>
            <a:ext cx="10143658" cy="1375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72"/>
              </a:lnSpc>
              <a:spcBef>
                <a:spcPct val="0"/>
              </a:spcBef>
            </a:pPr>
            <a:r>
              <a:rPr lang="en-US" sz="8051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sp>
        <p:nvSpPr>
          <p:cNvPr name="AutoShape 6" id="6"/>
          <p:cNvSpPr/>
          <p:nvPr/>
        </p:nvSpPr>
        <p:spPr>
          <a:xfrm>
            <a:off x="5897880" y="6921616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0" y="0"/>
            <a:ext cx="18288000" cy="3374393"/>
            <a:chOff x="0" y="0"/>
            <a:chExt cx="4816593" cy="88872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816592" cy="888729"/>
            </a:xfrm>
            <a:custGeom>
              <a:avLst/>
              <a:gdLst/>
              <a:ahLst/>
              <a:cxnLst/>
              <a:rect r="r" b="b" t="t" l="l"/>
              <a:pathLst>
                <a:path h="88872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88729"/>
                  </a:lnTo>
                  <a:lnTo>
                    <a:pt x="0" y="888729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4816593" cy="9363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4187609" y="2542074"/>
            <a:ext cx="26187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0" y="0"/>
            <a:ext cx="3086100" cy="10287000"/>
            <a:chOff x="0" y="0"/>
            <a:chExt cx="812800" cy="27093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2091412" y="3531348"/>
            <a:ext cx="5464931" cy="3334723"/>
          </a:xfrm>
          <a:custGeom>
            <a:avLst/>
            <a:gdLst/>
            <a:ahLst/>
            <a:cxnLst/>
            <a:rect r="r" b="b" t="t" l="l"/>
            <a:pathLst>
              <a:path h="3334723" w="5464931">
                <a:moveTo>
                  <a:pt x="0" y="0"/>
                </a:moveTo>
                <a:lnTo>
                  <a:pt x="5464931" y="0"/>
                </a:lnTo>
                <a:lnTo>
                  <a:pt x="5464931" y="3334724"/>
                </a:lnTo>
                <a:lnTo>
                  <a:pt x="0" y="33347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186537" y="1784786"/>
            <a:ext cx="4957463" cy="738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DATASET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186537" y="5485728"/>
            <a:ext cx="7904875" cy="297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4752" indent="-227376" lvl="1">
              <a:lnSpc>
                <a:spcPts val="2948"/>
              </a:lnSpc>
              <a:buFont typeface="Arial"/>
              <a:buChar char="•"/>
            </a:pPr>
            <a:r>
              <a:rPr lang="en-US" sz="21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Indicator: CO₂ emissions per capita (metric tons).  </a:t>
            </a:r>
          </a:p>
          <a:p>
            <a:pPr algn="l" marL="454752" indent="-227376" lvl="1">
              <a:lnSpc>
                <a:spcPts val="2948"/>
              </a:lnSpc>
              <a:buFont typeface="Arial"/>
              <a:buChar char="•"/>
            </a:pPr>
            <a:r>
              <a:rPr lang="en-US" sz="21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Time Period: Data spans from 1990 to 2020 (31 years).  </a:t>
            </a:r>
          </a:p>
          <a:p>
            <a:pPr algn="l" marL="454752" indent="-227376" lvl="1">
              <a:lnSpc>
                <a:spcPts val="2948"/>
              </a:lnSpc>
              <a:buFont typeface="Arial"/>
              <a:buChar char="•"/>
            </a:pPr>
            <a:r>
              <a:rPr lang="en-US" sz="21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Geographic Coverage: Includes all countries globally.  </a:t>
            </a:r>
          </a:p>
          <a:p>
            <a:pPr algn="l" marL="454752" indent="-227376" lvl="1">
              <a:lnSpc>
                <a:spcPts val="2948"/>
              </a:lnSpc>
              <a:buFont typeface="Arial"/>
              <a:buChar char="•"/>
            </a:pPr>
            <a:r>
              <a:rPr lang="en-US" sz="21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Categorization:</a:t>
            </a:r>
          </a:p>
          <a:p>
            <a:pPr algn="l" marL="454752" indent="-227376" lvl="1">
              <a:lnSpc>
                <a:spcPts val="2948"/>
              </a:lnSpc>
              <a:buAutoNum type="arabicPeriod" startAt="1"/>
            </a:pPr>
            <a:r>
              <a:rPr lang="en-US" sz="21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Income Groups: High, middle, and low-income categories.  </a:t>
            </a:r>
          </a:p>
          <a:p>
            <a:pPr algn="l" marL="454752" indent="-227376" lvl="1">
              <a:lnSpc>
                <a:spcPts val="2948"/>
              </a:lnSpc>
              <a:buAutoNum type="arabicPeriod" startAt="1"/>
            </a:pPr>
            <a:r>
              <a:rPr lang="en-US" sz="21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Regions: Grouped by regions such as East Asia &amp; Pacific, Europe &amp; Central Asia. 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186537" y="1242465"/>
            <a:ext cx="3255770" cy="628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80"/>
              </a:lnSpc>
              <a:spcBef>
                <a:spcPct val="0"/>
              </a:spcBef>
            </a:pPr>
            <a:r>
              <a:rPr lang="en-US" b="true" sz="362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ABOUT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87609" y="3474198"/>
            <a:ext cx="7198757" cy="109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8"/>
              </a:lnSpc>
              <a:spcBef>
                <a:spcPct val="0"/>
              </a:spcBef>
            </a:pPr>
            <a:r>
              <a:rPr lang="en-US" sz="21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This dataset provides comprehensive insights into global CO₂ emissions per capita, measured in metric tons, spanning from 1990 to 2020.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494821"/>
            <a:ext cx="4957463" cy="738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STRATEGY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1029771" y="2233059"/>
            <a:ext cx="3254698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5201900" y="0"/>
            <a:ext cx="3086100" cy="10287000"/>
            <a:chOff x="0" y="0"/>
            <a:chExt cx="812800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437430" y="2673931"/>
            <a:ext cx="5528940" cy="4946408"/>
          </a:xfrm>
          <a:custGeom>
            <a:avLst/>
            <a:gdLst/>
            <a:ahLst/>
            <a:cxnLst/>
            <a:rect r="r" b="b" t="t" l="l"/>
            <a:pathLst>
              <a:path h="4946408" w="5528940">
                <a:moveTo>
                  <a:pt x="0" y="0"/>
                </a:moveTo>
                <a:lnTo>
                  <a:pt x="5528940" y="0"/>
                </a:lnTo>
                <a:lnTo>
                  <a:pt x="5528940" y="4946409"/>
                </a:lnTo>
                <a:lnTo>
                  <a:pt x="0" y="49464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952500"/>
            <a:ext cx="3255770" cy="605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40"/>
              </a:lnSpc>
              <a:spcBef>
                <a:spcPct val="0"/>
              </a:spcBef>
            </a:pPr>
            <a:r>
              <a:rPr lang="en-US" b="true" sz="352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UPDATE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47827" y="2616781"/>
            <a:ext cx="10302401" cy="3652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8"/>
              </a:lnSpc>
            </a:pPr>
          </a:p>
          <a:p>
            <a:pPr algn="l">
              <a:lnSpc>
                <a:spcPts val="2948"/>
              </a:lnSpc>
            </a:pPr>
            <a:r>
              <a:rPr lang="en-US" sz="21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Dimension Tables</a:t>
            </a:r>
          </a:p>
          <a:p>
            <a:pPr algn="l" marL="454711" indent="-227355" lvl="1">
              <a:lnSpc>
                <a:spcPts val="2948"/>
              </a:lnSpc>
              <a:buFont typeface="Arial"/>
              <a:buChar char="•"/>
            </a:pPr>
            <a:r>
              <a:rPr lang="en-US" sz="21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Tables: DIM_COUNTRY, DIM_INDICATOR.</a:t>
            </a:r>
          </a:p>
          <a:p>
            <a:pPr algn="l" marL="454711" indent="-227355" lvl="1">
              <a:lnSpc>
                <a:spcPts val="2948"/>
              </a:lnSpc>
              <a:buFont typeface="Arial"/>
              <a:buChar char="•"/>
            </a:pPr>
            <a:r>
              <a:rPr lang="en-US" sz="21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Update Strategy:</a:t>
            </a:r>
          </a:p>
          <a:p>
            <a:pPr algn="l" marL="909422" indent="-303141" lvl="2">
              <a:lnSpc>
                <a:spcPts val="2948"/>
              </a:lnSpc>
              <a:buFont typeface="Arial"/>
              <a:buChar char="⚬"/>
            </a:pPr>
            <a:r>
              <a:rPr lang="en-US" sz="21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Slowly Changing Dimension Type 1 (SCD 1) is used for dimensions.</a:t>
            </a:r>
          </a:p>
          <a:p>
            <a:pPr algn="l" marL="909422" indent="-303141" lvl="2">
              <a:lnSpc>
                <a:spcPts val="2948"/>
              </a:lnSpc>
              <a:buFont typeface="Arial"/>
              <a:buChar char="⚬"/>
            </a:pPr>
            <a:r>
              <a:rPr lang="en-US" sz="21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Existing records are updated directly with new values, overwriting historical data.</a:t>
            </a:r>
          </a:p>
          <a:p>
            <a:pPr algn="l" marL="909422" indent="-303141" lvl="2">
              <a:lnSpc>
                <a:spcPts val="2948"/>
              </a:lnSpc>
              <a:buFont typeface="Arial"/>
              <a:buChar char="⚬"/>
            </a:pPr>
            <a:r>
              <a:rPr lang="en-US" sz="21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No historical tracking is maintained, ensuring the dimension tables always reflect the latest information.</a:t>
            </a:r>
          </a:p>
          <a:p>
            <a:pPr algn="l">
              <a:lnSpc>
                <a:spcPts val="2948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747827" y="6612361"/>
            <a:ext cx="10302401" cy="292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8"/>
              </a:lnSpc>
            </a:pPr>
            <a:r>
              <a:rPr lang="en-US" sz="21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Fact Table</a:t>
            </a:r>
          </a:p>
          <a:p>
            <a:pPr algn="l" marL="454711" indent="-227355" lvl="1">
              <a:lnSpc>
                <a:spcPts val="2948"/>
              </a:lnSpc>
              <a:buFont typeface="Arial"/>
              <a:buChar char="•"/>
            </a:pPr>
            <a:r>
              <a:rPr lang="en-US" sz="21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Table: FACT_CO2_EMISSION.</a:t>
            </a:r>
          </a:p>
          <a:p>
            <a:pPr algn="l" marL="454711" indent="-227355" lvl="1">
              <a:lnSpc>
                <a:spcPts val="2948"/>
              </a:lnSpc>
              <a:buFont typeface="Arial"/>
              <a:buChar char="•"/>
            </a:pPr>
            <a:r>
              <a:rPr lang="en-US" sz="21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Update Strategy:</a:t>
            </a:r>
          </a:p>
          <a:p>
            <a:pPr algn="l" marL="909422" indent="-303141" lvl="2">
              <a:lnSpc>
                <a:spcPts val="2948"/>
              </a:lnSpc>
              <a:buFont typeface="Arial"/>
              <a:buChar char="⚬"/>
            </a:pPr>
            <a:r>
              <a:rPr lang="en-US" sz="21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SCD Type 1 is applied for updates in fact data.</a:t>
            </a:r>
          </a:p>
          <a:p>
            <a:pPr algn="l" marL="909422" indent="-303141" lvl="2">
              <a:lnSpc>
                <a:spcPts val="2948"/>
              </a:lnSpc>
              <a:buFont typeface="Arial"/>
              <a:buChar char="⚬"/>
            </a:pPr>
            <a:r>
              <a:rPr lang="en-US" sz="21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New rows are inserted for new records.</a:t>
            </a:r>
          </a:p>
          <a:p>
            <a:pPr algn="l" marL="909422" indent="-303141" lvl="2">
              <a:lnSpc>
                <a:spcPts val="2948"/>
              </a:lnSpc>
              <a:buFont typeface="Arial"/>
              <a:buChar char="⚬"/>
            </a:pPr>
            <a:r>
              <a:rPr lang="en-US" sz="21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Existing records are updated based on primary/foreign key relationships (COUNTRY_ID and INDICATOR_ID, ).</a:t>
            </a:r>
          </a:p>
          <a:p>
            <a:pPr algn="l">
              <a:lnSpc>
                <a:spcPts val="294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1028811" y="1700262"/>
            <a:ext cx="3254698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5201900" y="0"/>
            <a:ext cx="3086100" cy="10287000"/>
            <a:chOff x="0" y="0"/>
            <a:chExt cx="812800" cy="27093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029585" y="3795723"/>
            <a:ext cx="11301259" cy="4972554"/>
          </a:xfrm>
          <a:custGeom>
            <a:avLst/>
            <a:gdLst/>
            <a:ahLst/>
            <a:cxnLst/>
            <a:rect r="r" b="b" t="t" l="l"/>
            <a:pathLst>
              <a:path h="4972554" w="11301259">
                <a:moveTo>
                  <a:pt x="0" y="0"/>
                </a:moveTo>
                <a:lnTo>
                  <a:pt x="11301259" y="0"/>
                </a:lnTo>
                <a:lnTo>
                  <a:pt x="11301259" y="4972554"/>
                </a:lnTo>
                <a:lnTo>
                  <a:pt x="0" y="49725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942975"/>
            <a:ext cx="4957463" cy="738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MAPPINGS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7740" y="2253643"/>
            <a:ext cx="8116260" cy="605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40"/>
              </a:lnSpc>
              <a:spcBef>
                <a:spcPct val="0"/>
              </a:spcBef>
            </a:pPr>
            <a:r>
              <a:rPr lang="en-US" b="true" sz="352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DIMENSION COUNTRY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1028811" y="1700262"/>
            <a:ext cx="3254698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5201900" y="0"/>
            <a:ext cx="3086100" cy="10287000"/>
            <a:chOff x="0" y="0"/>
            <a:chExt cx="812800" cy="27093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988924" y="3811568"/>
            <a:ext cx="11301259" cy="4859541"/>
          </a:xfrm>
          <a:custGeom>
            <a:avLst/>
            <a:gdLst/>
            <a:ahLst/>
            <a:cxnLst/>
            <a:rect r="r" b="b" t="t" l="l"/>
            <a:pathLst>
              <a:path h="4859541" w="11301259">
                <a:moveTo>
                  <a:pt x="0" y="0"/>
                </a:moveTo>
                <a:lnTo>
                  <a:pt x="11301259" y="0"/>
                </a:lnTo>
                <a:lnTo>
                  <a:pt x="11301259" y="4859542"/>
                </a:lnTo>
                <a:lnTo>
                  <a:pt x="0" y="48595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942975"/>
            <a:ext cx="4957463" cy="738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MAPPINGS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7740" y="2253643"/>
            <a:ext cx="8116260" cy="605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40"/>
              </a:lnSpc>
              <a:spcBef>
                <a:spcPct val="0"/>
              </a:spcBef>
            </a:pPr>
            <a:r>
              <a:rPr lang="en-US" b="true" sz="352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DIMENSION INDICATOR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1028811" y="1700262"/>
            <a:ext cx="3254698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5201900" y="0"/>
            <a:ext cx="3086100" cy="10287000"/>
            <a:chOff x="0" y="0"/>
            <a:chExt cx="812800" cy="27093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338353" y="3994465"/>
            <a:ext cx="13139603" cy="3711938"/>
          </a:xfrm>
          <a:custGeom>
            <a:avLst/>
            <a:gdLst/>
            <a:ahLst/>
            <a:cxnLst/>
            <a:rect r="r" b="b" t="t" l="l"/>
            <a:pathLst>
              <a:path h="3711938" w="13139603">
                <a:moveTo>
                  <a:pt x="0" y="0"/>
                </a:moveTo>
                <a:lnTo>
                  <a:pt x="13139603" y="0"/>
                </a:lnTo>
                <a:lnTo>
                  <a:pt x="13139603" y="3711938"/>
                </a:lnTo>
                <a:lnTo>
                  <a:pt x="0" y="37119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942975"/>
            <a:ext cx="4957463" cy="738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MAPPINGS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7740" y="2253643"/>
            <a:ext cx="8116260" cy="605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40"/>
              </a:lnSpc>
              <a:spcBef>
                <a:spcPct val="0"/>
              </a:spcBef>
            </a:pPr>
            <a:r>
              <a:rPr lang="en-US" b="true" sz="352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FACT TABLE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028811" y="1719312"/>
            <a:ext cx="2478620" cy="67851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5201900" y="0"/>
            <a:ext cx="3086100" cy="10287000"/>
            <a:chOff x="0" y="0"/>
            <a:chExt cx="812800" cy="27093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28700" y="3902780"/>
            <a:ext cx="7161478" cy="4251937"/>
          </a:xfrm>
          <a:custGeom>
            <a:avLst/>
            <a:gdLst/>
            <a:ahLst/>
            <a:cxnLst/>
            <a:rect r="r" b="b" t="t" l="l"/>
            <a:pathLst>
              <a:path h="4251937" w="7161478">
                <a:moveTo>
                  <a:pt x="0" y="0"/>
                </a:moveTo>
                <a:lnTo>
                  <a:pt x="7161478" y="0"/>
                </a:lnTo>
                <a:lnTo>
                  <a:pt x="7161478" y="4251938"/>
                </a:lnTo>
                <a:lnTo>
                  <a:pt x="0" y="42519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12" r="0" b="-212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026440" y="3985970"/>
            <a:ext cx="8232860" cy="4085557"/>
          </a:xfrm>
          <a:custGeom>
            <a:avLst/>
            <a:gdLst/>
            <a:ahLst/>
            <a:cxnLst/>
            <a:rect r="r" b="b" t="t" l="l"/>
            <a:pathLst>
              <a:path h="4085557" w="8232860">
                <a:moveTo>
                  <a:pt x="0" y="0"/>
                </a:moveTo>
                <a:lnTo>
                  <a:pt x="8232860" y="0"/>
                </a:lnTo>
                <a:lnTo>
                  <a:pt x="8232860" y="4085557"/>
                </a:lnTo>
                <a:lnTo>
                  <a:pt x="0" y="40855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942975"/>
            <a:ext cx="4957463" cy="738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CHARTS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43123" y="3158977"/>
            <a:ext cx="3926979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593C8F"/>
                </a:solidFill>
                <a:latin typeface="Archivo Black"/>
                <a:ea typeface="Archivo Black"/>
                <a:cs typeface="Archivo Black"/>
                <a:sym typeface="Archivo Black"/>
              </a:rPr>
              <a:t>Grouped by Income group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699386" y="3158977"/>
            <a:ext cx="2886968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593C8F"/>
                </a:solidFill>
                <a:latin typeface="Archivo Black"/>
                <a:ea typeface="Archivo Black"/>
                <a:cs typeface="Archivo Black"/>
                <a:sym typeface="Archivo Black"/>
              </a:rPr>
              <a:t>Grouped by Region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028811" y="1719312"/>
            <a:ext cx="2478620" cy="67851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5201900" y="0"/>
            <a:ext cx="3086100" cy="10287000"/>
            <a:chOff x="0" y="0"/>
            <a:chExt cx="812800" cy="27093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784736" y="3797260"/>
            <a:ext cx="7812651" cy="4462977"/>
          </a:xfrm>
          <a:custGeom>
            <a:avLst/>
            <a:gdLst/>
            <a:ahLst/>
            <a:cxnLst/>
            <a:rect r="r" b="b" t="t" l="l"/>
            <a:pathLst>
              <a:path h="4462977" w="7812651">
                <a:moveTo>
                  <a:pt x="0" y="0"/>
                </a:moveTo>
                <a:lnTo>
                  <a:pt x="7812651" y="0"/>
                </a:lnTo>
                <a:lnTo>
                  <a:pt x="7812651" y="4462977"/>
                </a:lnTo>
                <a:lnTo>
                  <a:pt x="0" y="44629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3860531"/>
            <a:ext cx="7591135" cy="4336436"/>
          </a:xfrm>
          <a:custGeom>
            <a:avLst/>
            <a:gdLst/>
            <a:ahLst/>
            <a:cxnLst/>
            <a:rect r="r" b="b" t="t" l="l"/>
            <a:pathLst>
              <a:path h="4336436" w="7591135">
                <a:moveTo>
                  <a:pt x="0" y="0"/>
                </a:moveTo>
                <a:lnTo>
                  <a:pt x="7591135" y="0"/>
                </a:lnTo>
                <a:lnTo>
                  <a:pt x="7591135" y="4336436"/>
                </a:lnTo>
                <a:lnTo>
                  <a:pt x="0" y="43364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942975"/>
            <a:ext cx="4957463" cy="738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CHARTS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43123" y="3158977"/>
            <a:ext cx="4299347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593C8F"/>
                </a:solidFill>
                <a:latin typeface="Archivo Black"/>
                <a:ea typeface="Archivo Black"/>
                <a:cs typeface="Archivo Black"/>
                <a:sym typeface="Archivo Black"/>
              </a:rPr>
              <a:t>Top 5 in each Income Group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665030" y="3158977"/>
            <a:ext cx="4842371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593C8F"/>
                </a:solidFill>
                <a:latin typeface="Archivo Black"/>
                <a:ea typeface="Archivo Black"/>
                <a:cs typeface="Archivo Black"/>
                <a:sym typeface="Archivo Black"/>
              </a:rPr>
              <a:t>Bottom 5 in each Income Group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028811" y="1719312"/>
            <a:ext cx="2478620" cy="67851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5201900" y="0"/>
            <a:ext cx="3086100" cy="10287000"/>
            <a:chOff x="0" y="0"/>
            <a:chExt cx="812800" cy="27093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715801" y="3608550"/>
            <a:ext cx="8032239" cy="4588416"/>
          </a:xfrm>
          <a:custGeom>
            <a:avLst/>
            <a:gdLst/>
            <a:ahLst/>
            <a:cxnLst/>
            <a:rect r="r" b="b" t="t" l="l"/>
            <a:pathLst>
              <a:path h="4588416" w="8032239">
                <a:moveTo>
                  <a:pt x="0" y="0"/>
                </a:moveTo>
                <a:lnTo>
                  <a:pt x="8032239" y="0"/>
                </a:lnTo>
                <a:lnTo>
                  <a:pt x="8032239" y="4588417"/>
                </a:lnTo>
                <a:lnTo>
                  <a:pt x="0" y="45884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227061" y="3608550"/>
            <a:ext cx="8032239" cy="4588416"/>
          </a:xfrm>
          <a:custGeom>
            <a:avLst/>
            <a:gdLst/>
            <a:ahLst/>
            <a:cxnLst/>
            <a:rect r="r" b="b" t="t" l="l"/>
            <a:pathLst>
              <a:path h="4588416" w="8032239">
                <a:moveTo>
                  <a:pt x="0" y="0"/>
                </a:moveTo>
                <a:lnTo>
                  <a:pt x="8032239" y="0"/>
                </a:lnTo>
                <a:lnTo>
                  <a:pt x="8032239" y="4588417"/>
                </a:lnTo>
                <a:lnTo>
                  <a:pt x="0" y="45884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942975"/>
            <a:ext cx="4957463" cy="738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CHARTS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43123" y="3158977"/>
            <a:ext cx="3213001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593C8F"/>
                </a:solidFill>
                <a:latin typeface="Archivo Black"/>
                <a:ea typeface="Archivo Black"/>
                <a:cs typeface="Archivo Black"/>
                <a:sym typeface="Archivo Black"/>
              </a:rPr>
              <a:t>Top 3 in each Region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665030" y="3158977"/>
            <a:ext cx="3756025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593C8F"/>
                </a:solidFill>
                <a:latin typeface="Archivo Black"/>
                <a:ea typeface="Archivo Black"/>
                <a:cs typeface="Archivo Black"/>
                <a:sym typeface="Archivo Black"/>
              </a:rPr>
              <a:t>Bottom 3 in each Region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DAGYtbuib5I</dc:identifier>
  <dcterms:modified xsi:type="dcterms:W3CDTF">2011-08-01T06:04:30Z</dcterms:modified>
  <cp:revision>1</cp:revision>
  <dc:title>Chubb capstone presentation</dc:title>
</cp:coreProperties>
</file>