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AppData\Local\Temp\Temp1_archive.zip\turnover.csv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AppData\Local\Temp\Temp1_archive.zip\turnover.csv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\AppData\Local\Temp\Temp1_archive.zip\turnover.csv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</c:ser>
        <c:ser>
          <c:idx val="1"/>
          <c:order val="1"/>
          <c:tx>
            <c:strRef>
              <c:f>'SANGEETHA PROJECT'!$C$3:$C$4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</c:ser>
        <c:ser>
          <c:idx val="2"/>
          <c:order val="2"/>
          <c:tx>
            <c:strRef>
              <c:f>'SANGEETHA PROJECT'!$D$3:$D$4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</c:ser>
        <c:ser>
          <c:idx val="3"/>
          <c:order val="3"/>
          <c:tx>
            <c:strRef>
              <c:f>'SANGEETHA PROJECT'!$E$3:$E$4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</c:ser>
        <c:ser>
          <c:idx val="4"/>
          <c:order val="4"/>
          <c:tx>
            <c:strRef>
              <c:f>'SANGEETHA PROJECT'!$F$3:$F$4</c:f>
            </c:strRef>
          </c:tx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</c:ser>
        <c:axId val="176425600"/>
        <c:axId val="176846336"/>
      </c:barChart>
      <c:catAx>
        <c:axId val="176425600"/>
        <c:scaling>
          <c:orientation val="minMax"/>
        </c:scaling>
        <c:axPos val="b"/>
        <c:tickLblPos val="nextTo"/>
        <c:crossAx val="176846336"/>
        <c:crosses val="autoZero"/>
        <c:auto val="1"/>
        <c:lblAlgn val="ctr"/>
        <c:lblOffset val="100"/>
      </c:catAx>
      <c:valAx>
        <c:axId val="176846336"/>
        <c:scaling>
          <c:orientation val="minMax"/>
        </c:scaling>
        <c:axPos val="l"/>
        <c:majorGridlines/>
        <c:numFmt formatCode="General" sourceLinked="1"/>
        <c:tickLblPos val="nextTo"/>
        <c:crossAx val="1764256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1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Count of profession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Count of way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Count of greywage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axId val="157838336"/>
        <c:axId val="158817664"/>
      </c:barChart>
      <c:catAx>
        <c:axId val="157838336"/>
        <c:scaling>
          <c:orientation val="minMax"/>
        </c:scaling>
        <c:axPos val="b"/>
        <c:tickLblPos val="nextTo"/>
        <c:crossAx val="158817664"/>
        <c:crosses val="autoZero"/>
        <c:auto val="1"/>
        <c:lblAlgn val="ctr"/>
        <c:lblOffset val="100"/>
      </c:catAx>
      <c:valAx>
        <c:axId val="158817664"/>
        <c:scaling>
          <c:orientation val="minMax"/>
        </c:scaling>
        <c:axPos val="l"/>
        <c:majorGridlines/>
        <c:numFmt formatCode="General" sourceLinked="1"/>
        <c:tickLblPos val="nextTo"/>
        <c:crossAx val="157838336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1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2">
                  <c:v>8175</c:v>
                </c:pt>
                <c:pt idx="3">
                  <c:v>50856</c:v>
                </c:pt>
                <c:pt idx="4">
                  <c:v>31594</c:v>
                </c:pt>
                <c:pt idx="5">
                  <c:v>75058</c:v>
                </c:pt>
                <c:pt idx="6">
                  <c:v>11312</c:v>
                </c:pt>
                <c:pt idx="7">
                  <c:v>26306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130820</c:v>
                </c:pt>
                <c:pt idx="1">
                  <c:v>20305</c:v>
                </c:pt>
                <c:pt idx="2">
                  <c:v>66233</c:v>
                </c:pt>
                <c:pt idx="3">
                  <c:v>235007</c:v>
                </c:pt>
                <c:pt idx="4">
                  <c:v>137554</c:v>
                </c:pt>
                <c:pt idx="5">
                  <c:v>119167</c:v>
                </c:pt>
                <c:pt idx="6">
                  <c:v>108942</c:v>
                </c:pt>
                <c:pt idx="7">
                  <c:v>217181</c:v>
                </c:pt>
                <c:pt idx="8">
                  <c:v>24013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138667</c:v>
                </c:pt>
                <c:pt idx="1">
                  <c:v>41724</c:v>
                </c:pt>
                <c:pt idx="2">
                  <c:v>114521</c:v>
                </c:pt>
                <c:pt idx="3">
                  <c:v>350234</c:v>
                </c:pt>
                <c:pt idx="4">
                  <c:v>216163</c:v>
                </c:pt>
                <c:pt idx="5">
                  <c:v>190075</c:v>
                </c:pt>
                <c:pt idx="6">
                  <c:v>152041</c:v>
                </c:pt>
                <c:pt idx="7">
                  <c:v>354627</c:v>
                </c:pt>
                <c:pt idx="8">
                  <c:v>42459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48662</c:v>
                </c:pt>
                <c:pt idx="1">
                  <c:v>7680</c:v>
                </c:pt>
                <c:pt idx="2">
                  <c:v>61487</c:v>
                </c:pt>
                <c:pt idx="3">
                  <c:v>107539</c:v>
                </c:pt>
                <c:pt idx="4">
                  <c:v>117473</c:v>
                </c:pt>
                <c:pt idx="5">
                  <c:v>83538</c:v>
                </c:pt>
                <c:pt idx="6">
                  <c:v>70635</c:v>
                </c:pt>
                <c:pt idx="7">
                  <c:v>206115</c:v>
                </c:pt>
                <c:pt idx="8">
                  <c:v>18652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60975</c:v>
                </c:pt>
                <c:pt idx="1">
                  <c:v>2942</c:v>
                </c:pt>
                <c:pt idx="2">
                  <c:v>25571</c:v>
                </c:pt>
                <c:pt idx="3">
                  <c:v>51382</c:v>
                </c:pt>
                <c:pt idx="4">
                  <c:v>30676</c:v>
                </c:pt>
                <c:pt idx="5">
                  <c:v>31930</c:v>
                </c:pt>
                <c:pt idx="6">
                  <c:v>38340</c:v>
                </c:pt>
                <c:pt idx="7">
                  <c:v>88660</c:v>
                </c:pt>
                <c:pt idx="8">
                  <c:v>16410</c:v>
                </c:pt>
              </c:numCache>
            </c:numRef>
          </c:val>
        </c:ser>
        <c:axId val="112991616"/>
        <c:axId val="112997504"/>
      </c:barChart>
      <c:catAx>
        <c:axId val="112991616"/>
        <c:scaling>
          <c:orientation val="minMax"/>
        </c:scaling>
        <c:axPos val="b"/>
        <c:tickLblPos val="nextTo"/>
        <c:crossAx val="112997504"/>
        <c:crosses val="autoZero"/>
        <c:auto val="1"/>
        <c:lblAlgn val="ctr"/>
        <c:lblOffset val="100"/>
      </c:catAx>
      <c:valAx>
        <c:axId val="112997504"/>
        <c:scaling>
          <c:orientation val="minMax"/>
        </c:scaling>
        <c:axPos val="l"/>
        <c:majorGridlines/>
        <c:numFmt formatCode="General" sourceLinked="1"/>
        <c:tickLblPos val="nextTo"/>
        <c:crossAx val="11299161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1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Count of profession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Count of way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Count of greywage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axId val="170113664"/>
        <c:axId val="170123648"/>
      </c:barChart>
      <c:catAx>
        <c:axId val="170113664"/>
        <c:scaling>
          <c:orientation val="minMax"/>
        </c:scaling>
        <c:axPos val="b"/>
        <c:tickLblPos val="nextTo"/>
        <c:crossAx val="170123648"/>
        <c:crosses val="autoZero"/>
        <c:auto val="1"/>
        <c:lblAlgn val="ctr"/>
        <c:lblOffset val="100"/>
      </c:catAx>
      <c:valAx>
        <c:axId val="170123648"/>
        <c:scaling>
          <c:orientation val="minMax"/>
        </c:scaling>
        <c:axPos val="l"/>
        <c:majorGridlines/>
        <c:numFmt formatCode="General" sourceLinked="1"/>
        <c:tickLblPos val="nextTo"/>
        <c:crossAx val="170113664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0">
                  <c:v>22509</c:v>
                </c:pt>
                <c:pt idx="1">
                  <c:v>14971</c:v>
                </c:pt>
                <c:pt idx="2">
                  <c:v>14283</c:v>
                </c:pt>
                <c:pt idx="3">
                  <c:v>34788</c:v>
                </c:pt>
                <c:pt idx="4">
                  <c:v>5377</c:v>
                </c:pt>
                <c:pt idx="5">
                  <c:v>32711</c:v>
                </c:pt>
                <c:pt idx="6">
                  <c:v>16121</c:v>
                </c:pt>
                <c:pt idx="7">
                  <c:v>53266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183876</c:v>
                </c:pt>
                <c:pt idx="1">
                  <c:v>28366</c:v>
                </c:pt>
                <c:pt idx="2">
                  <c:v>123364</c:v>
                </c:pt>
                <c:pt idx="3">
                  <c:v>267872</c:v>
                </c:pt>
                <c:pt idx="4">
                  <c:v>132896</c:v>
                </c:pt>
                <c:pt idx="5">
                  <c:v>245401</c:v>
                </c:pt>
                <c:pt idx="6">
                  <c:v>178037</c:v>
                </c:pt>
                <c:pt idx="7">
                  <c:v>477430</c:v>
                </c:pt>
                <c:pt idx="8">
                  <c:v>22832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229836</c:v>
                </c:pt>
                <c:pt idx="1">
                  <c:v>55269</c:v>
                </c:pt>
                <c:pt idx="2">
                  <c:v>221866</c:v>
                </c:pt>
                <c:pt idx="3">
                  <c:v>326867</c:v>
                </c:pt>
                <c:pt idx="4">
                  <c:v>213099</c:v>
                </c:pt>
                <c:pt idx="5">
                  <c:v>304876</c:v>
                </c:pt>
                <c:pt idx="6">
                  <c:v>218625</c:v>
                </c:pt>
                <c:pt idx="7">
                  <c:v>523130</c:v>
                </c:pt>
                <c:pt idx="8">
                  <c:v>33796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100355</c:v>
                </c:pt>
                <c:pt idx="1">
                  <c:v>38061</c:v>
                </c:pt>
                <c:pt idx="2">
                  <c:v>124119</c:v>
                </c:pt>
                <c:pt idx="3">
                  <c:v>226029</c:v>
                </c:pt>
                <c:pt idx="4">
                  <c:v>97681</c:v>
                </c:pt>
                <c:pt idx="5">
                  <c:v>121594</c:v>
                </c:pt>
                <c:pt idx="6">
                  <c:v>82379</c:v>
                </c:pt>
                <c:pt idx="7">
                  <c:v>217496</c:v>
                </c:pt>
                <c:pt idx="8">
                  <c:v>26419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70568</c:v>
                </c:pt>
                <c:pt idx="1">
                  <c:v>10941</c:v>
                </c:pt>
                <c:pt idx="2">
                  <c:v>78808</c:v>
                </c:pt>
                <c:pt idx="3">
                  <c:v>101957</c:v>
                </c:pt>
                <c:pt idx="4">
                  <c:v>75282</c:v>
                </c:pt>
                <c:pt idx="5">
                  <c:v>78334</c:v>
                </c:pt>
                <c:pt idx="6">
                  <c:v>69640</c:v>
                </c:pt>
                <c:pt idx="7">
                  <c:v>93104</c:v>
                </c:pt>
                <c:pt idx="8">
                  <c:v>33377</c:v>
                </c:pt>
              </c:numCache>
            </c:numRef>
          </c:val>
        </c:ser>
        <c:axId val="116286208"/>
        <c:axId val="116287744"/>
      </c:barChart>
      <c:catAx>
        <c:axId val="116286208"/>
        <c:scaling>
          <c:orientation val="minMax"/>
        </c:scaling>
        <c:axPos val="b"/>
        <c:tickLblPos val="nextTo"/>
        <c:crossAx val="116287744"/>
        <c:crosses val="autoZero"/>
        <c:auto val="1"/>
        <c:lblAlgn val="ctr"/>
        <c:lblOffset val="100"/>
      </c:catAx>
      <c:valAx>
        <c:axId val="116287744"/>
        <c:scaling>
          <c:orientation val="minMax"/>
        </c:scaling>
        <c:axPos val="l"/>
        <c:majorGridlines/>
        <c:numFmt formatCode="General" sourceLinked="1"/>
        <c:tickLblPos val="nextTo"/>
        <c:crossAx val="11628620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18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Count of profession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Count of way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Count of greywage</c:v>
                </c:pt>
              </c:strCache>
            </c:strRef>
          </c:tx>
          <c:cat>
            <c:strRef>
              <c:f>Sheet1!$A$5:$A$21</c:f>
              <c:strCache>
                <c:ptCount val="16"/>
                <c:pt idx="0">
                  <c:v> HoReCa</c:v>
                </c:pt>
                <c:pt idx="1">
                  <c:v>Agriculture</c:v>
                </c:pt>
                <c:pt idx="2">
                  <c:v>Banks</c:v>
                </c:pt>
                <c:pt idx="3">
                  <c:v>Building</c:v>
                </c:pt>
                <c:pt idx="4">
                  <c:v>Consult</c:v>
                </c:pt>
                <c:pt idx="5">
                  <c:v>etc</c:v>
                </c:pt>
                <c:pt idx="6">
                  <c:v>IT</c:v>
                </c:pt>
                <c:pt idx="7">
                  <c:v>manufacture</c:v>
                </c:pt>
                <c:pt idx="8">
                  <c:v>Mining</c:v>
                </c:pt>
                <c:pt idx="9">
                  <c:v>Pharma</c:v>
                </c:pt>
                <c:pt idx="10">
                  <c:v>PowerGeneration</c:v>
                </c:pt>
                <c:pt idx="11">
                  <c:v>RealEstate</c:v>
                </c:pt>
                <c:pt idx="12">
                  <c:v>Retail</c:v>
                </c:pt>
                <c:pt idx="13">
                  <c:v>State</c:v>
                </c:pt>
                <c:pt idx="14">
                  <c:v>Telecom</c:v>
                </c:pt>
                <c:pt idx="15">
                  <c:v>transport</c:v>
                </c:pt>
              </c:strCache>
            </c:strRef>
          </c:cat>
          <c:val>
            <c:numRef>
              <c:f>Sheet1!$D$5:$D$21</c:f>
              <c:numCache>
                <c:formatCode>General</c:formatCode>
                <c:ptCount val="16"/>
                <c:pt idx="0">
                  <c:v>1</c:v>
                </c:pt>
                <c:pt idx="1">
                  <c:v>4</c:v>
                </c:pt>
                <c:pt idx="2">
                  <c:v>22</c:v>
                </c:pt>
                <c:pt idx="3">
                  <c:v>8</c:v>
                </c:pt>
                <c:pt idx="4">
                  <c:v>16</c:v>
                </c:pt>
                <c:pt idx="5">
                  <c:v>21</c:v>
                </c:pt>
                <c:pt idx="6">
                  <c:v>51</c:v>
                </c:pt>
                <c:pt idx="7">
                  <c:v>40</c:v>
                </c:pt>
                <c:pt idx="8">
                  <c:v>10</c:v>
                </c:pt>
                <c:pt idx="9">
                  <c:v>1</c:v>
                </c:pt>
                <c:pt idx="10">
                  <c:v>9</c:v>
                </c:pt>
                <c:pt idx="11">
                  <c:v>1</c:v>
                </c:pt>
                <c:pt idx="12">
                  <c:v>67</c:v>
                </c:pt>
                <c:pt idx="13">
                  <c:v>12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</c:ser>
        <c:axId val="169447808"/>
        <c:axId val="169471360"/>
      </c:barChart>
      <c:catAx>
        <c:axId val="169447808"/>
        <c:scaling>
          <c:orientation val="minMax"/>
        </c:scaling>
        <c:axPos val="b"/>
        <c:tickLblPos val="nextTo"/>
        <c:crossAx val="169471360"/>
        <c:crosses val="autoZero"/>
        <c:auto val="1"/>
        <c:lblAlgn val="ctr"/>
        <c:lblOffset val="100"/>
      </c:catAx>
      <c:valAx>
        <c:axId val="169471360"/>
        <c:scaling>
          <c:orientation val="minMax"/>
        </c:scaling>
        <c:axPos val="l"/>
        <c:majorGridlines/>
        <c:numFmt formatCode="General" sourceLinked="1"/>
        <c:tickLblPos val="nextTo"/>
        <c:crossAx val="16944780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8/27/2024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429000"/>
            <a:ext cx="7572428" cy="2643206"/>
          </a:xfrm>
        </p:spPr>
        <p:txBody>
          <a:bodyPr>
            <a:normAutofit fontScale="40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: </a:t>
            </a:r>
            <a:r>
              <a:rPr lang="en-US" sz="5400" dirty="0" smtClean="0"/>
              <a:t>GIRI DHARAN M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: </a:t>
            </a:r>
            <a:r>
              <a:rPr lang="en-US" sz="5400" dirty="0" smtClean="0"/>
              <a:t>122CMB11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 MUDHALVAN ID : </a:t>
            </a:r>
            <a:r>
              <a:rPr lang="en-US" sz="4800" dirty="0" smtClean="0"/>
              <a:t>FCE5B7AD7A4F816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     </a:t>
            </a:r>
            <a:r>
              <a:rPr lang="en-US" sz="5400" dirty="0" smtClean="0"/>
              <a:t>9A7847C5F2802B5BE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	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US" sz="5400" dirty="0" smtClean="0"/>
              <a:t> </a:t>
            </a:r>
            <a:r>
              <a:rPr lang="en-US" sz="5400" dirty="0" smtClean="0"/>
              <a:t>B.COM (COMMERCE)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   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</a:t>
            </a:r>
            <a:r>
              <a:rPr lang="en-US" sz="5400" dirty="0" smtClean="0"/>
              <a:t> </a:t>
            </a:r>
            <a:r>
              <a:rPr lang="en-US" sz="5400" dirty="0" smtClean="0"/>
              <a:t>ST. THOMAS COLLEGE OF ARTS </a:t>
            </a:r>
            <a:r>
              <a:rPr lang="en-US" sz="5400" dirty="0" smtClean="0"/>
              <a:t> 			                AND </a:t>
            </a:r>
            <a:r>
              <a:rPr lang="en-US" sz="5400" dirty="0" smtClean="0"/>
              <a:t>SCIENCE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</a:t>
            </a:r>
            <a:r>
              <a:rPr lang="en-GB" sz="6700" dirty="0" smtClean="0">
                <a:sym typeface="Wingdings"/>
              </a:rPr>
              <a:t>annual</a:t>
            </a:r>
            <a:r>
              <a:rPr lang="en-GB" sz="6700" dirty="0" smtClean="0">
                <a:sym typeface="Wingdings"/>
              </a:rPr>
              <a:t> turnover</a:t>
            </a:r>
            <a:r>
              <a:rPr lang="en-GB" sz="6700" dirty="0" smtClean="0">
                <a:sym typeface="Wingdings"/>
              </a:rPr>
              <a:t>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</a:t>
            </a:r>
            <a:r>
              <a:rPr lang="en-GB" sz="3200" dirty="0" smtClean="0">
                <a:sym typeface="Wingdings"/>
              </a:rPr>
              <a:t>annual</a:t>
            </a:r>
            <a:r>
              <a:rPr lang="en-GB" sz="3200" dirty="0" smtClean="0">
                <a:sym typeface="Wingdings"/>
              </a:rPr>
              <a:t> </a:t>
            </a:r>
            <a:r>
              <a:rPr lang="en-GB" sz="3200" dirty="0" smtClean="0">
                <a:sym typeface="Wingdings"/>
              </a:rPr>
              <a:t>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</a:t>
            </a:r>
            <a:r>
              <a:rPr lang="en-GB" sz="3200" dirty="0" smtClean="0">
                <a:sym typeface="Wingdings"/>
              </a:rPr>
              <a:t>annual </a:t>
            </a:r>
            <a:r>
              <a:rPr lang="en-GB" sz="3200" dirty="0" smtClean="0">
                <a:sym typeface="Wingdings"/>
              </a:rPr>
              <a:t>income based on their </a:t>
            </a:r>
            <a:r>
              <a:rPr lang="en-GB" sz="3200" dirty="0" smtClean="0">
                <a:sym typeface="Wingdings"/>
              </a:rPr>
              <a:t>way</a:t>
            </a:r>
            <a:r>
              <a:rPr lang="en-GB" sz="3200" dirty="0" smtClean="0">
                <a:sym typeface="Wingdings"/>
              </a:rPr>
              <a:t>, Grey wage,  </a:t>
            </a:r>
            <a:r>
              <a:rPr lang="en-GB" sz="3200" dirty="0" smtClean="0">
                <a:sym typeface="Wingdings"/>
              </a:rPr>
              <a:t>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71670" y="1714488"/>
          <a:ext cx="4929220" cy="4710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305"/>
                <a:gridCol w="1232305"/>
                <a:gridCol w="1232305"/>
                <a:gridCol w="1232305"/>
              </a:tblGrid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(All)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profession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way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greywage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HoReCa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Agriculture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Banks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Building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Consult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etc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122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Mining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Pharma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PowerGeneration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RealEstate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Retail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283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Telecom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transport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(blank)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409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1116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(ALL GENDER)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411481" y="6231988"/>
          <a:ext cx="45719" cy="92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 descr="images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857232"/>
            <a:ext cx="2214578" cy="1190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hart 5"/>
          <p:cNvGraphicFramePr/>
          <p:nvPr/>
        </p:nvGraphicFramePr>
        <p:xfrm>
          <a:off x="428596" y="2057400"/>
          <a:ext cx="7500990" cy="394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 flipV="1">
          <a:off x="411481" y="6324600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images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785794"/>
            <a:ext cx="2267417" cy="1285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642910" y="2057400"/>
          <a:ext cx="7429552" cy="415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 flipH="1">
          <a:off x="411481" y="6278881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642918"/>
            <a:ext cx="2886075" cy="1581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8" name="Chart 7"/>
          <p:cNvGraphicFramePr/>
          <p:nvPr/>
        </p:nvGraphicFramePr>
        <p:xfrm>
          <a:off x="714348" y="2057400"/>
          <a:ext cx="7286676" cy="394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 advClick="0" advTm="3000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</a:t>
            </a:r>
            <a:r>
              <a:rPr lang="en-GB" sz="3200" dirty="0" smtClean="0">
                <a:sym typeface="Wingdings"/>
              </a:rPr>
              <a:t>annual </a:t>
            </a:r>
            <a:r>
              <a:rPr lang="en-GB" sz="3200" dirty="0" err="1" smtClean="0">
                <a:sym typeface="Wingdings"/>
              </a:rPr>
              <a:t>tyrnover</a:t>
            </a:r>
            <a:r>
              <a:rPr lang="en-GB" sz="3200" dirty="0" smtClean="0">
                <a:sym typeface="Wingdings"/>
              </a:rPr>
              <a:t> </a:t>
            </a:r>
            <a:r>
              <a:rPr lang="en-GB" sz="3200" dirty="0" smtClean="0">
                <a:sym typeface="Wingdings"/>
              </a:rPr>
              <a:t>from different </a:t>
            </a:r>
            <a:r>
              <a:rPr lang="en-GB" sz="3200" dirty="0" smtClean="0">
                <a:sym typeface="Wingdings"/>
              </a:rPr>
              <a:t>industries</a:t>
            </a:r>
            <a:r>
              <a:rPr lang="en-GB" sz="3200" dirty="0" smtClean="0">
                <a:sym typeface="Wingdings"/>
              </a:rPr>
              <a:t> </a:t>
            </a:r>
            <a:r>
              <a:rPr lang="en-GB" sz="3200" dirty="0" smtClean="0">
                <a:sym typeface="Wingdings"/>
              </a:rPr>
              <a:t>like </a:t>
            </a:r>
            <a:r>
              <a:rPr lang="en-GB" sz="3200" dirty="0" smtClean="0">
                <a:sym typeface="Wingdings"/>
              </a:rPr>
              <a:t>way, </a:t>
            </a:r>
            <a:r>
              <a:rPr lang="en-GB" sz="3200" smtClean="0">
                <a:sym typeface="Wingdings"/>
              </a:rPr>
              <a:t>greywages, </a:t>
            </a:r>
            <a:r>
              <a:rPr lang="en-GB" sz="3200" dirty="0" smtClean="0">
                <a:sym typeface="Wingdings"/>
              </a:rPr>
              <a:t>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turnover from various industries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US" sz="36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 the employee’s  annual turnover from different industries analysis with using of Excel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r>
              <a:rPr lang="en-GB" dirty="0" smtClean="0"/>
              <a:t>			</a:t>
            </a:r>
            <a:r>
              <a:rPr lang="en-US" sz="4800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annual income from 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</a:t>
            </a:r>
            <a:r>
              <a:rPr lang="en-GB" sz="2800" dirty="0" smtClean="0"/>
              <a:t>annual income </a:t>
            </a:r>
            <a:r>
              <a:rPr lang="en-GB" sz="2800" dirty="0" smtClean="0"/>
              <a:t>from different </a:t>
            </a:r>
            <a:r>
              <a:rPr lang="en-GB" sz="2800" dirty="0" smtClean="0"/>
              <a:t>industries with </a:t>
            </a:r>
            <a:r>
              <a:rPr lang="en-GB" sz="2800" dirty="0" smtClean="0"/>
              <a:t>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</a:t>
            </a:r>
            <a:r>
              <a:rPr lang="en-GB" sz="2800" dirty="0" smtClean="0"/>
              <a:t>Managers</a:t>
            </a:r>
            <a:r>
              <a:rPr lang="en-GB" sz="2800" dirty="0" smtClean="0"/>
              <a:t>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Groups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4</a:t>
            </a:r>
            <a:r>
              <a:rPr lang="en-GB" dirty="0" smtClean="0"/>
              <a:t>6 </a:t>
            </a:r>
            <a:r>
              <a:rPr lang="en-GB" dirty="0" smtClean="0"/>
              <a:t>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Profession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Industries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Way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 smtClean="0"/>
              <a:t>Grey wages</a:t>
            </a:r>
            <a:endParaRPr lang="en-GB" dirty="0" smtClean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Annual income</a:t>
            </a:r>
            <a:r>
              <a:rPr lang="en-GB" dirty="0" smtClean="0"/>
              <a:t> </a:t>
            </a:r>
            <a:r>
              <a:rPr lang="en-GB" dirty="0" smtClean="0"/>
              <a:t>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</a:t>
            </a:r>
            <a:r>
              <a:rPr lang="en-GB" sz="4400" dirty="0" smtClean="0"/>
              <a:t>Annual</a:t>
            </a:r>
            <a:r>
              <a:rPr lang="en-GB" sz="4400" dirty="0" smtClean="0"/>
              <a:t> turnover </a:t>
            </a:r>
            <a:r>
              <a:rPr lang="en-GB" sz="4400" dirty="0" smtClean="0"/>
              <a:t>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372</TotalTime>
  <Words>397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EMPLOYEE DATASET USING EXCEL</vt:lpstr>
      <vt:lpstr>Employee’s turnover from various industries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RESULT:</vt:lpstr>
      <vt:lpstr>RESULT: (ALL GENDER)</vt:lpstr>
      <vt:lpstr>RESULT: (FEMALE)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Admin</cp:lastModifiedBy>
  <cp:revision>97</cp:revision>
  <dcterms:created xsi:type="dcterms:W3CDTF">2024-08-21T10:11:20Z</dcterms:created>
  <dcterms:modified xsi:type="dcterms:W3CDTF">2024-08-27T11:43:13Z</dcterms:modified>
</cp:coreProperties>
</file>