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2" r:id="rId3"/>
    <p:sldId id="268" r:id="rId4"/>
    <p:sldId id="263" r:id="rId5"/>
    <p:sldId id="269" r:id="rId6"/>
    <p:sldId id="266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4660"/>
  </p:normalViewPr>
  <p:slideViewPr>
    <p:cSldViewPr>
      <p:cViewPr varScale="1">
        <p:scale>
          <a:sx n="82" d="100"/>
          <a:sy n="82" d="100"/>
        </p:scale>
        <p:origin x="107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COMPARISON b/w OLD and PROPOSED</a:t>
            </a:r>
            <a:r>
              <a:rPr lang="en-US" baseline="0" dirty="0"/>
              <a:t> FRAMEWORK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Minutes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8-4AAE-AA52-7B882B8CF60D}"/>
              </c:ext>
            </c:extLst>
          </c:dPt>
          <c:dLbls>
            <c:dLbl>
              <c:idx val="0"/>
              <c:layout>
                <c:manualLayout>
                  <c:x val="-8.333333333333344E-2"/>
                  <c:y val="4.6296296296295444E-3"/>
                </c:manualLayout>
              </c:layout>
              <c:tx>
                <c:rich>
                  <a:bodyPr/>
                  <a:lstStyle/>
                  <a:p>
                    <a:fld id="{D0799E3E-CF8A-4488-8063-F65B28BFAFE4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mins with 1 thread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EB8-4AAE-AA52-7B882B8CF60D}"/>
                </c:ext>
              </c:extLst>
            </c:dLbl>
            <c:dLbl>
              <c:idx val="1"/>
              <c:layout>
                <c:manualLayout>
                  <c:x val="-0.18611100174978132"/>
                  <c:y val="-4.629629629629629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1E08E9-A7C9-41A8-9CA0-819358278B0B}" type="VALUE">
                      <a:rPr lang="en-US" smtClean="0"/>
                      <a:pPr>
                        <a:defRPr/>
                      </a:pPr>
                      <a:t>[VALUE]</a:t>
                    </a:fld>
                    <a:r>
                      <a:rPr lang="en-US" dirty="0"/>
                      <a:t> min with 2 threads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80555555555552"/>
                      <c:h val="0.177523330417031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EB8-4AAE-AA52-7B882B8CF6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Sheet1!$F$1:$G$1</c:f>
              <c:strCache>
                <c:ptCount val="2"/>
                <c:pt idx="0">
                  <c:v>Existing Framework</c:v>
                </c:pt>
                <c:pt idx="1">
                  <c:v>New Frame Work</c:v>
                </c:pt>
              </c:strCache>
            </c:strRef>
          </c:cat>
          <c:val>
            <c:numRef>
              <c:f>Sheet1!$F$2:$G$2</c:f>
              <c:numCache>
                <c:formatCode>General</c:formatCode>
                <c:ptCount val="2"/>
                <c:pt idx="0">
                  <c:v>33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B8-4AAE-AA52-7B882B8CF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83080544"/>
        <c:axId val="1973399216"/>
      </c:barChart>
      <c:catAx>
        <c:axId val="1983080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399216"/>
        <c:crosses val="autoZero"/>
        <c:auto val="1"/>
        <c:lblAlgn val="ctr"/>
        <c:lblOffset val="100"/>
        <c:noMultiLvlLbl val="0"/>
      </c:catAx>
      <c:valAx>
        <c:axId val="197339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2CDD6-97F9-47B9-93F3-2A4A48113F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938D2-FDDA-4B16-B6D1-9A7DE30CC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38D2-FDDA-4B16-B6D1-9A7DE30CC9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8600" y="15240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696200" y="6553200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65532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black">
          <a:xfrm>
            <a:off x="76200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/>
            <a:r>
              <a:rPr lang="en-US" sz="800" dirty="0">
                <a:solidFill>
                  <a:srgbClr val="000000"/>
                </a:solidFill>
              </a:rPr>
              <a:t>© 2013 IBM Corporation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53" b="32227"/>
          <a:stretch>
            <a:fillRect/>
          </a:stretch>
        </p:blipFill>
        <p:spPr bwMode="auto">
          <a:xfrm>
            <a:off x="5648325" y="3159125"/>
            <a:ext cx="3495675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623888"/>
            <a:ext cx="29019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F7D93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" y="2743200"/>
            <a:ext cx="4724400" cy="15240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734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533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98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42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Intelligent_Security_ppt_102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r="13620" b="35124"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© 2012 IBM Corporation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73038" y="6538913"/>
            <a:ext cx="2317750" cy="1825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64A668A3-68B4-4B09-8726-B2CE0239B006}" type="slidenum">
              <a:rPr lang="en-US" sz="8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396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64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  <a:cs typeface="MS PGothic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/>
            <a:r>
              <a:rPr lang="en-US" sz="800" dirty="0">
                <a:solidFill>
                  <a:srgbClr val="000000"/>
                </a:solidFill>
              </a:rPr>
              <a:t>© 2013 IBM Corporation</a:t>
            </a:r>
          </a:p>
        </p:txBody>
      </p:sp>
      <p:sp>
        <p:nvSpPr>
          <p:cNvPr id="1030" name="Text Box 46"/>
          <p:cNvSpPr txBox="1">
            <a:spLocks noChangeArrowheads="1"/>
          </p:cNvSpPr>
          <p:nvPr/>
        </p:nvSpPr>
        <p:spPr bwMode="auto">
          <a:xfrm>
            <a:off x="503238" y="136525"/>
            <a:ext cx="4297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900"/>
              </a:spcAft>
              <a:defRPr/>
            </a:pPr>
            <a:r>
              <a:rPr lang="en-US" sz="1000" dirty="0">
                <a:solidFill>
                  <a:srgbClr val="000000"/>
                </a:solidFill>
                <a:cs typeface="Arial" pitchFamily="34" charset="0"/>
              </a:rPr>
              <a:t>IBM Security Systems</a:t>
            </a:r>
            <a:endParaRPr lang="en-US" sz="18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73038" y="6538913"/>
            <a:ext cx="2317750" cy="1825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7208F67-7E1C-41BC-BC59-63060C3D0807}" type="slidenum">
              <a:rPr lang="en-US" sz="80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7650" y="201613"/>
            <a:ext cx="30480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7A5C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217488"/>
            <a:ext cx="5857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7" r:id="rId2"/>
    <p:sldLayoutId id="2147483678" r:id="rId3"/>
    <p:sldLayoutId id="2147483679" r:id="rId4"/>
    <p:sldLayoutId id="2147483683" r:id="rId5"/>
    <p:sldLayoutId id="2147483680" r:id="rId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+mj-lt"/>
          <a:ea typeface="ＭＳ Ｐゴシック" pitchFamily="34" charset="-128"/>
          <a:cs typeface="MS PGothic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" charset="0"/>
          <a:ea typeface="ＭＳ Ｐゴシック" pitchFamily="34" charset="-128"/>
          <a:cs typeface="MS PGothic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" charset="0"/>
          <a:ea typeface="ＭＳ Ｐゴシック" pitchFamily="34" charset="-128"/>
          <a:cs typeface="MS PGothic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" charset="0"/>
          <a:ea typeface="ＭＳ Ｐゴシック" pitchFamily="34" charset="-128"/>
          <a:cs typeface="MS PGothic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" charset="0"/>
          <a:ea typeface="ＭＳ Ｐゴシック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1pPr>
      <a:lvl2pPr marL="509588" indent="-1635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855663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ea typeface="ＭＳ Ｐゴシック" pitchFamily="34" charset="-128"/>
          <a:cs typeface="MS PGothic" charset="0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pitchFamily="34" charset="-128"/>
          <a:cs typeface="MS PGothic" charset="0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2743200"/>
            <a:ext cx="5886450" cy="1524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Hybrid Framework Prototype For Automated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Proposed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47800" y="2971800"/>
            <a:ext cx="914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55618" y="2615681"/>
            <a:ext cx="1143000" cy="14478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Login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46429" y="2590800"/>
            <a:ext cx="1143000" cy="14478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Devices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2590800"/>
            <a:ext cx="1143000" cy="14478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   App   Catalog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3028" y="2590800"/>
            <a:ext cx="1143000" cy="14478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rPr>
              <a:t>Users</a:t>
            </a:r>
          </a:p>
        </p:txBody>
      </p:sp>
      <p:cxnSp>
        <p:nvCxnSpPr>
          <p:cNvPr id="12" name="Connector: Curved 11"/>
          <p:cNvCxnSpPr>
            <a:stCxn id="5" idx="0"/>
          </p:cNvCxnSpPr>
          <p:nvPr/>
        </p:nvCxnSpPr>
        <p:spPr bwMode="auto">
          <a:xfrm rot="16200000" flipH="1">
            <a:off x="3560164" y="2582635"/>
            <a:ext cx="1219200" cy="1285292"/>
          </a:xfrm>
          <a:prstGeom prst="curvedConnector4">
            <a:avLst>
              <a:gd name="adj1" fmla="val -18750"/>
              <a:gd name="adj2" fmla="val 72232"/>
            </a:avLst>
          </a:prstGeom>
          <a:noFill/>
          <a:ln>
            <a:noFill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>
            <a:off x="6231748" y="4572000"/>
            <a:ext cx="914400" cy="914400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2" name="Connector: Elbow 41"/>
          <p:cNvCxnSpPr>
            <a:endCxn id="8" idx="2"/>
          </p:cNvCxnSpPr>
          <p:nvPr/>
        </p:nvCxnSpPr>
        <p:spPr bwMode="auto">
          <a:xfrm>
            <a:off x="4098617" y="2971800"/>
            <a:ext cx="1155911" cy="1066800"/>
          </a:xfrm>
          <a:prstGeom prst="bentConnector4">
            <a:avLst>
              <a:gd name="adj1" fmla="val 25279"/>
              <a:gd name="adj2" fmla="val 121429"/>
            </a:avLst>
          </a:prstGeom>
          <a:ln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8" idx="0"/>
            <a:endCxn id="6" idx="0"/>
          </p:cNvCxnSpPr>
          <p:nvPr/>
        </p:nvCxnSpPr>
        <p:spPr bwMode="auto">
          <a:xfrm rot="5400000" flipH="1" flipV="1">
            <a:off x="6836228" y="1009100"/>
            <a:ext cx="12700" cy="3163401"/>
          </a:xfrm>
          <a:prstGeom prst="bentConnector3">
            <a:avLst>
              <a:gd name="adj1" fmla="val 1800000"/>
            </a:avLst>
          </a:prstGeom>
          <a:ln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5" idx="2"/>
            <a:endCxn id="7" idx="2"/>
          </p:cNvCxnSpPr>
          <p:nvPr/>
        </p:nvCxnSpPr>
        <p:spPr bwMode="auto">
          <a:xfrm rot="5400000" flipH="1" flipV="1">
            <a:off x="5161068" y="2404650"/>
            <a:ext cx="24881" cy="3292782"/>
          </a:xfrm>
          <a:prstGeom prst="bentConnector3">
            <a:avLst>
              <a:gd name="adj1" fmla="val -1781303"/>
            </a:avLst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7" idx="0"/>
          </p:cNvCxnSpPr>
          <p:nvPr/>
        </p:nvCxnSpPr>
        <p:spPr bwMode="auto">
          <a:xfrm rot="16200000" flipH="1">
            <a:off x="7033320" y="2377379"/>
            <a:ext cx="606037" cy="1032879"/>
          </a:xfrm>
          <a:prstGeom prst="bentConnector4">
            <a:avLst>
              <a:gd name="adj1" fmla="val -25403"/>
              <a:gd name="adj2" fmla="val 77665"/>
            </a:avLst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or: Elbow 62"/>
          <p:cNvCxnSpPr/>
          <p:nvPr/>
        </p:nvCxnSpPr>
        <p:spPr bwMode="auto">
          <a:xfrm rot="5400000">
            <a:off x="6985550" y="2475431"/>
            <a:ext cx="12700" cy="3163401"/>
          </a:xfrm>
          <a:prstGeom prst="bentConnector3">
            <a:avLst>
              <a:gd name="adj1" fmla="val 1799984"/>
            </a:avLst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4" y="1752600"/>
            <a:ext cx="1333500" cy="13335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947446" y="909935"/>
            <a:ext cx="111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2">
                  <a:lumMod val="75000"/>
                </a:schemeClr>
              </a:solidFill>
              <a:latin typeface="Bradley Hand ITC" panose="03070402050302030203" pitchFamily="66" charset="0"/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radley Hand ITC" panose="03070402050302030203" pitchFamily="66" charset="0"/>
              </a:rPr>
              <a:t>Executor Engine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4" y="3848100"/>
            <a:ext cx="1524000" cy="152399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04004" y="5350919"/>
            <a:ext cx="195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Test Scenario Manager</a:t>
            </a:r>
          </a:p>
        </p:txBody>
      </p:sp>
      <p:cxnSp>
        <p:nvCxnSpPr>
          <p:cNvPr id="84" name="Connector: Elbow 83"/>
          <p:cNvCxnSpPr>
            <a:endCxn id="80" idx="0"/>
          </p:cNvCxnSpPr>
          <p:nvPr/>
        </p:nvCxnSpPr>
        <p:spPr bwMode="auto">
          <a:xfrm rot="5400000">
            <a:off x="1018822" y="3472316"/>
            <a:ext cx="751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>
            <a:off x="1594473" y="3096533"/>
            <a:ext cx="5728" cy="751567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Connector: Elbow 99"/>
          <p:cNvCxnSpPr/>
          <p:nvPr/>
        </p:nvCxnSpPr>
        <p:spPr bwMode="auto">
          <a:xfrm flipV="1">
            <a:off x="2092635" y="3848100"/>
            <a:ext cx="853975" cy="295082"/>
          </a:xfrm>
          <a:prstGeom prst="bentConnector3">
            <a:avLst>
              <a:gd name="adj1" fmla="val 50000"/>
            </a:avLst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 bwMode="auto">
          <a:xfrm flipV="1">
            <a:off x="2154346" y="4050781"/>
            <a:ext cx="783915" cy="538685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4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75425"/>
              </p:ext>
            </p:extLst>
          </p:nvPr>
        </p:nvGraphicFramePr>
        <p:xfrm>
          <a:off x="1828800" y="1600200"/>
          <a:ext cx="5257800" cy="1117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17753">
                  <a:extLst>
                    <a:ext uri="{9D8B030D-6E8A-4147-A177-3AD203B41FA5}">
                      <a16:colId xmlns:a16="http://schemas.microsoft.com/office/drawing/2014/main" val="2618006336"/>
                    </a:ext>
                  </a:extLst>
                </a:gridCol>
                <a:gridCol w="1680932">
                  <a:extLst>
                    <a:ext uri="{9D8B030D-6E8A-4147-A177-3AD203B41FA5}">
                      <a16:colId xmlns:a16="http://schemas.microsoft.com/office/drawing/2014/main" val="3669848103"/>
                    </a:ext>
                  </a:extLst>
                </a:gridCol>
                <a:gridCol w="1759115">
                  <a:extLst>
                    <a:ext uri="{9D8B030D-6E8A-4147-A177-3AD203B41FA5}">
                      <a16:colId xmlns:a16="http://schemas.microsoft.com/office/drawing/2014/main" val="367679552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Min/Threads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Existing Framework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 Frame Work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781499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331656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Threads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52767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cases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678224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0AE41A-CD55-4DE8-A26E-F4F776423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057073"/>
              </p:ext>
            </p:extLst>
          </p:nvPr>
        </p:nvGraphicFramePr>
        <p:xfrm>
          <a:off x="2324100" y="2971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697468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cs typeface="MS PGothic" charset="0"/>
              </a:rPr>
              <a:t>Execution Time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5867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the Number of threads increase, time taken for execution decrease</a:t>
            </a:r>
          </a:p>
        </p:txBody>
      </p:sp>
    </p:spTree>
    <p:extLst>
      <p:ext uri="{BB962C8B-B14F-4D97-AF65-F5344CB8AC3E}">
        <p14:creationId xmlns:p14="http://schemas.microsoft.com/office/powerpoint/2010/main" val="130276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13360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Approach Proposed</a:t>
            </a:r>
          </a:p>
        </p:txBody>
      </p:sp>
    </p:spTree>
    <p:extLst>
      <p:ext uri="{BB962C8B-B14F-4D97-AF65-F5344CB8AC3E}">
        <p14:creationId xmlns:p14="http://schemas.microsoft.com/office/powerpoint/2010/main" val="23412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75252" y="5820500"/>
            <a:ext cx="1524000" cy="9144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MS PGothic" pitchFamily="34" charset="-128"/>
              </a:rPr>
              <a:t>Generic code for Special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874839"/>
            <a:ext cx="8686800" cy="1173162"/>
          </a:xfrm>
        </p:spPr>
        <p:txBody>
          <a:bodyPr/>
          <a:lstStyle/>
          <a:p>
            <a:r>
              <a:rPr lang="en-US" dirty="0"/>
              <a:t>Created a generic actions file to handle some unique actions</a:t>
            </a:r>
          </a:p>
          <a:p>
            <a:r>
              <a:rPr lang="en-US" dirty="0"/>
              <a:t>Driven by test data. Just specify the kind of Web element, Element location and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0895"/>
            <a:ext cx="9144000" cy="1261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62000" y="4876800"/>
            <a:ext cx="1905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876800"/>
            <a:ext cx="129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4572000"/>
            <a:ext cx="1524000" cy="9144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53481" y="4572000"/>
            <a:ext cx="1524000" cy="9144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22853" y="4572000"/>
            <a:ext cx="1524000" cy="9144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518" y="4724400"/>
            <a:ext cx="111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   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62" y="4706034"/>
            <a:ext cx="111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6615" y="4724400"/>
            <a:ext cx="111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   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1023" y="6096000"/>
            <a:ext cx="356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1905000" y="5334000"/>
            <a:ext cx="570252" cy="76200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  <a:endCxn id="8" idx="2"/>
          </p:cNvCxnSpPr>
          <p:nvPr/>
        </p:nvCxnSpPr>
        <p:spPr bwMode="auto">
          <a:xfrm flipH="1" flipV="1">
            <a:off x="3215481" y="5486400"/>
            <a:ext cx="21771" cy="33410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3999252" y="5495111"/>
            <a:ext cx="523601" cy="71371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Parallel execution in both agent and platform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Codes improve day by day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Easy Maintenance of project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Speed of building the test case will increase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Easy to Debug and Understand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Coding is simple- Even a Java Beginner can code in two day training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Reduction of Test case Automation time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No restrictions at anytime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Test </a:t>
            </a:r>
            <a:r>
              <a:rPr lang="en-US" sz="1400"/>
              <a:t>dependency management</a:t>
            </a: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38600"/>
            <a:ext cx="3035300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9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24000"/>
            <a:ext cx="8686800" cy="4830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Improved Logging –Streaming status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Each class will have a separate object repository – Will be maintained via UI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Test data management – Will be a data base and a UI to maintain them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Intelligent object repository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Wait managements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5600" y="2605881"/>
            <a:ext cx="1466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6428015"/>
      </p:ext>
    </p:extLst>
  </p:cSld>
  <p:clrMapOvr>
    <a:masterClrMapping/>
  </p:clrMapOvr>
</p:sld>
</file>

<file path=ppt/theme/theme1.xml><?xml version="1.0" encoding="utf-8"?>
<a:theme xmlns:a="http://schemas.openxmlformats.org/drawingml/2006/main" name="IBM_Security_Template_Jan2012">
  <a:themeElements>
    <a:clrScheme name="Security">
      <a:dk1>
        <a:srgbClr val="000000"/>
      </a:dk1>
      <a:lt1>
        <a:srgbClr val="FFFFFF"/>
      </a:lt1>
      <a:dk2>
        <a:srgbClr val="00B2EF"/>
      </a:dk2>
      <a:lt2>
        <a:srgbClr val="008ABF"/>
      </a:lt2>
      <a:accent1>
        <a:srgbClr val="83D1F5"/>
      </a:accent1>
      <a:accent2>
        <a:srgbClr val="D9182D"/>
      </a:accent2>
      <a:accent3>
        <a:srgbClr val="F19027"/>
      </a:accent3>
      <a:accent4>
        <a:srgbClr val="00A6A0"/>
      </a:accent4>
      <a:accent5>
        <a:srgbClr val="7F1C7D"/>
      </a:accent5>
      <a:accent6>
        <a:srgbClr val="8CC63F"/>
      </a:accent6>
      <a:hlink>
        <a:srgbClr val="008ABF"/>
      </a:hlink>
      <a:folHlink>
        <a:srgbClr val="7F1C7D"/>
      </a:folHlink>
    </a:clrScheme>
    <a:fontScheme name="IBM Security Strategy 2011 v2.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IBM Security Strategy 2011 v2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6127</TotalTime>
  <Words>214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MS PGothic</vt:lpstr>
      <vt:lpstr>Arial</vt:lpstr>
      <vt:lpstr>Bradley Hand ITC</vt:lpstr>
      <vt:lpstr>Calibri</vt:lpstr>
      <vt:lpstr>Wingdings</vt:lpstr>
      <vt:lpstr>IBM_Security_Template_Jan2012</vt:lpstr>
      <vt:lpstr>PowerPoint Presentation</vt:lpstr>
      <vt:lpstr>Proposed Architecture</vt:lpstr>
      <vt:lpstr>PowerPoint Presentation</vt:lpstr>
      <vt:lpstr>PowerPoint Presentation</vt:lpstr>
      <vt:lpstr>Generic code for Special Scenario</vt:lpstr>
      <vt:lpstr>Advantages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rjw</dc:creator>
  <cp:lastModifiedBy>Muraligowtham Balaji</cp:lastModifiedBy>
  <cp:revision>98</cp:revision>
  <dcterms:created xsi:type="dcterms:W3CDTF">2013-03-14T14:40:23Z</dcterms:created>
  <dcterms:modified xsi:type="dcterms:W3CDTF">2017-08-09T23:27:28Z</dcterms:modified>
</cp:coreProperties>
</file>