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63" r:id="rId3"/>
    <p:sldId id="264" r:id="rId4"/>
    <p:sldId id="265" r:id="rId5"/>
    <p:sldId id="259" r:id="rId6"/>
    <p:sldId id="266" r:id="rId7"/>
    <p:sldId id="267" r:id="rId8"/>
    <p:sldId id="268" r:id="rId9"/>
    <p:sldId id="271" r:id="rId10"/>
    <p:sldId id="272" r:id="rId11"/>
    <p:sldId id="273" r:id="rId12"/>
    <p:sldId id="274" r:id="rId13"/>
    <p:sldId id="275" r:id="rId14"/>
    <p:sldId id="260"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t>9/4/2024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t>‹#›</a:t>
            </a:fld>
            <a:endParaRPr lang="en-US"/>
          </a:p>
        </p:txBody>
      </p:sp>
    </p:spTree>
    <p:extLst>
      <p:ext uri="{BB962C8B-B14F-4D97-AF65-F5344CB8AC3E}">
        <p14:creationId xmlns:p14="http://schemas.microsoft.com/office/powerpoint/2010/main" val="70763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9/4/2024</a:t>
            </a:fld>
            <a:endParaRPr lang="en-US"/>
          </a:p>
        </p:txBody>
      </p:sp>
      <p:sp>
        <p:nvSpPr>
          <p:cNvPr id="5" name="Footer Placeholder 4"/>
          <p:cNvSpPr>
            <a:spLocks noGrp="1"/>
          </p:cNvSpPr>
          <p:nvPr>
            <p:ph type="ftr" sz="quarter" idx="11"/>
          </p:nvPr>
        </p:nvSpPr>
        <p:spPr/>
        <p:txBody>
          <a:bodyPr/>
          <a:lstStyle/>
          <a:p>
            <a:r>
              <a:rPr lang="en-US" dirty="0"/>
              <a:t>DEPARTMENT OF ELECTRONICS AND COMPUTER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9/4/2024</a:t>
            </a:fld>
            <a:endParaRPr lang="en-US"/>
          </a:p>
        </p:txBody>
      </p:sp>
      <p:sp>
        <p:nvSpPr>
          <p:cNvPr id="5" name="Footer Placeholder 4"/>
          <p:cNvSpPr>
            <a:spLocks noGrp="1"/>
          </p:cNvSpPr>
          <p:nvPr>
            <p:ph type="ftr" sz="quarter" idx="11"/>
          </p:nvPr>
        </p:nvSpPr>
        <p:spPr/>
        <p:txBody>
          <a:bodyPr/>
          <a:lstStyle/>
          <a:p>
            <a:r>
              <a:rPr lang="en-US" dirty="0"/>
              <a:t>DEPARTMENT OF ELECTRONICS AND COMPUTER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9/4/2024</a:t>
            </a:fld>
            <a:endParaRPr lang="en-US"/>
          </a:p>
        </p:txBody>
      </p:sp>
      <p:sp>
        <p:nvSpPr>
          <p:cNvPr id="5" name="Footer Placeholder 4"/>
          <p:cNvSpPr>
            <a:spLocks noGrp="1"/>
          </p:cNvSpPr>
          <p:nvPr>
            <p:ph type="ftr" sz="quarter" idx="11"/>
          </p:nvPr>
        </p:nvSpPr>
        <p:spPr/>
        <p:txBody>
          <a:bodyPr/>
          <a:lstStyle/>
          <a:p>
            <a:r>
              <a:rPr lang="en-US" dirty="0"/>
              <a:t>DEPARTMENT OF ELECTRONICS AND COMPUTER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9/4/2024</a:t>
            </a:fld>
            <a:endParaRPr lang="en-US"/>
          </a:p>
        </p:txBody>
      </p:sp>
      <p:sp>
        <p:nvSpPr>
          <p:cNvPr id="5" name="Footer Placeholder 4"/>
          <p:cNvSpPr>
            <a:spLocks noGrp="1"/>
          </p:cNvSpPr>
          <p:nvPr>
            <p:ph type="ftr" sz="quarter" idx="11"/>
          </p:nvPr>
        </p:nvSpPr>
        <p:spPr/>
        <p:txBody>
          <a:bodyPr/>
          <a:lstStyle/>
          <a:p>
            <a:r>
              <a:rPr lang="en-US" dirty="0"/>
              <a:t>DEPARTMENT OF ELECTRONICS AND COMPUTER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9/4/2024</a:t>
            </a:fld>
            <a:endParaRPr lang="en-US"/>
          </a:p>
        </p:txBody>
      </p:sp>
      <p:sp>
        <p:nvSpPr>
          <p:cNvPr id="5" name="Footer Placeholder 4"/>
          <p:cNvSpPr>
            <a:spLocks noGrp="1"/>
          </p:cNvSpPr>
          <p:nvPr>
            <p:ph type="ftr" sz="quarter" idx="11"/>
          </p:nvPr>
        </p:nvSpPr>
        <p:spPr/>
        <p:txBody>
          <a:bodyPr/>
          <a:lstStyle/>
          <a:p>
            <a:r>
              <a:rPr lang="en-US" dirty="0"/>
              <a:t>DEPARTMENT OF ELECTRONICS AND COMPUTER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9/4/2024</a:t>
            </a:fld>
            <a:endParaRPr lang="en-US"/>
          </a:p>
        </p:txBody>
      </p:sp>
      <p:sp>
        <p:nvSpPr>
          <p:cNvPr id="6" name="Footer Placeholder 5"/>
          <p:cNvSpPr>
            <a:spLocks noGrp="1"/>
          </p:cNvSpPr>
          <p:nvPr>
            <p:ph type="ftr" sz="quarter" idx="11"/>
          </p:nvPr>
        </p:nvSpPr>
        <p:spPr/>
        <p:txBody>
          <a:bodyPr/>
          <a:lstStyle/>
          <a:p>
            <a:r>
              <a:rPr lang="en-US" dirty="0"/>
              <a:t>DEPARTMENT OF ELECTRONICS AND COMPUTER ENGINEERING</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9/4/2024</a:t>
            </a:fld>
            <a:endParaRPr lang="en-US"/>
          </a:p>
        </p:txBody>
      </p:sp>
      <p:sp>
        <p:nvSpPr>
          <p:cNvPr id="8" name="Footer Placeholder 7"/>
          <p:cNvSpPr>
            <a:spLocks noGrp="1"/>
          </p:cNvSpPr>
          <p:nvPr>
            <p:ph type="ftr" sz="quarter" idx="11"/>
          </p:nvPr>
        </p:nvSpPr>
        <p:spPr/>
        <p:txBody>
          <a:bodyPr/>
          <a:lstStyle/>
          <a:p>
            <a:r>
              <a:rPr lang="en-US" dirty="0"/>
              <a:t>DEPARTMENT OF ELECTRONICS AND COMPUTER ENGINEERING</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9/4/2024</a:t>
            </a:fld>
            <a:endParaRPr lang="en-US"/>
          </a:p>
        </p:txBody>
      </p:sp>
      <p:sp>
        <p:nvSpPr>
          <p:cNvPr id="4" name="Footer Placeholder 3"/>
          <p:cNvSpPr>
            <a:spLocks noGrp="1"/>
          </p:cNvSpPr>
          <p:nvPr>
            <p:ph type="ftr" sz="quarter" idx="11"/>
          </p:nvPr>
        </p:nvSpPr>
        <p:spPr/>
        <p:txBody>
          <a:bodyPr/>
          <a:lstStyle/>
          <a:p>
            <a:r>
              <a:rPr lang="en-US" dirty="0"/>
              <a:t>DEPARTMENT OF ELECTRONICS AND COMPUTER ENGINEERING</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9/4/2024</a:t>
            </a:fld>
            <a:endParaRPr lang="en-US"/>
          </a:p>
        </p:txBody>
      </p:sp>
      <p:sp>
        <p:nvSpPr>
          <p:cNvPr id="3" name="Footer Placeholder 2"/>
          <p:cNvSpPr>
            <a:spLocks noGrp="1"/>
          </p:cNvSpPr>
          <p:nvPr>
            <p:ph type="ftr" sz="quarter" idx="11"/>
          </p:nvPr>
        </p:nvSpPr>
        <p:spPr/>
        <p:txBody>
          <a:bodyPr/>
          <a:lstStyle/>
          <a:p>
            <a:r>
              <a:rPr lang="en-US" dirty="0"/>
              <a:t>DEPARTMENT OF ELECTRONICS AND COMPUTER ENGINEERING</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9/4/2024</a:t>
            </a:fld>
            <a:endParaRPr lang="en-US"/>
          </a:p>
        </p:txBody>
      </p:sp>
      <p:sp>
        <p:nvSpPr>
          <p:cNvPr id="6" name="Footer Placeholder 5"/>
          <p:cNvSpPr>
            <a:spLocks noGrp="1"/>
          </p:cNvSpPr>
          <p:nvPr>
            <p:ph type="ftr" sz="quarter" idx="11"/>
          </p:nvPr>
        </p:nvSpPr>
        <p:spPr/>
        <p:txBody>
          <a:bodyPr/>
          <a:lstStyle/>
          <a:p>
            <a:r>
              <a:rPr lang="en-US" dirty="0"/>
              <a:t>DEPARTMENT OF ELECTRONICS AND COMPUTER ENGINEERING</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9/4/2024</a:t>
            </a:fld>
            <a:endParaRPr lang="en-US"/>
          </a:p>
        </p:txBody>
      </p:sp>
      <p:sp>
        <p:nvSpPr>
          <p:cNvPr id="6" name="Footer Placeholder 5"/>
          <p:cNvSpPr>
            <a:spLocks noGrp="1"/>
          </p:cNvSpPr>
          <p:nvPr>
            <p:ph type="ftr" sz="quarter" idx="11"/>
          </p:nvPr>
        </p:nvSpPr>
        <p:spPr/>
        <p:txBody>
          <a:bodyPr/>
          <a:lstStyle/>
          <a:p>
            <a:r>
              <a:rPr lang="en-US" dirty="0"/>
              <a:t>DEPARTMENT OF ELECTRONICS AND COMPUTER ENGINEERING</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53B32-2D0D-46EA-AEFE-E5001DBB2FF4}" type="datetime1">
              <a:rPr lang="en-US" smtClean="0"/>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ELECTRONICS AND COMPUTER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ABSTRACT</a:t>
            </a:r>
          </a:p>
        </p:txBody>
      </p:sp>
      <p:sp>
        <p:nvSpPr>
          <p:cNvPr id="3" name="Content Placeholder 2"/>
          <p:cNvSpPr>
            <a:spLocks noGrp="1"/>
          </p:cNvSpPr>
          <p:nvPr>
            <p:ph idx="1"/>
          </p:nvPr>
        </p:nvSpPr>
        <p:spPr>
          <a:xfrm>
            <a:off x="457200" y="1066800"/>
            <a:ext cx="8229600" cy="4525963"/>
          </a:xfrm>
        </p:spPr>
        <p:txBody>
          <a:bodyPr>
            <a:noAutofit/>
          </a:bodyPr>
          <a:lstStyle/>
          <a:p>
            <a:pPr marL="0" indent="0" algn="just">
              <a:lnSpc>
                <a:spcPct val="120000"/>
              </a:lnSpc>
              <a:buNone/>
            </a:pPr>
            <a:r>
              <a:rPr lang="en-US" sz="1800" dirty="0">
                <a:latin typeface="Times New Roman" panose="02020603050405020304" pitchFamily="18" charset="0"/>
                <a:cs typeface="Times New Roman" panose="02020603050405020304" pitchFamily="18" charset="0"/>
              </a:rPr>
              <a:t>This project introduces a robust image dehazing technique based on the dark channel prior, implemented using Python and OpenCV. Haze in images, often caused by particles such as dust and smoke in the atmosphere, significantly degrades the visual quality, making it difficult for both human observers and computer vision algorithms to interpret scenes accurately. The proposed method effectively removes haze by estimating the atmospheric light and calculating the transmission map of the scene, which is then used to reconstruct a clearer, more visually appealing image. The algorithm is optimized for real-time processing, making it suitable for dynamic applications such as autonomous vehicles, real-time surveillance systems, and enhanced outdoor photography. Through the use of a webcam feed, the efficacy of the dehazing technique is demonstrated, showing significant improvements in image clarity and detail retrieval, which are essential for various critical applications where visibility is compromised.</a:t>
            </a:r>
          </a:p>
        </p:txBody>
      </p:sp>
      <p:sp>
        <p:nvSpPr>
          <p:cNvPr id="4" name="Footer Placeholder 3"/>
          <p:cNvSpPr>
            <a:spLocks noGrp="1"/>
          </p:cNvSpPr>
          <p:nvPr>
            <p:ph type="ftr" sz="quarter" idx="11"/>
          </p:nvPr>
        </p:nvSpPr>
        <p:spPr>
          <a:xfrm>
            <a:off x="457200" y="6308725"/>
            <a:ext cx="8229600" cy="349249"/>
          </a:xfrm>
        </p:spPr>
        <p:txBody>
          <a:bodyPr/>
          <a:lstStyle/>
          <a:p>
            <a:r>
              <a:rPr lang="en-US" dirty="0"/>
              <a:t>DEPARTMENT OF ELECTRONICS AND COMPUTER ENGINEERING</a:t>
            </a:r>
          </a:p>
        </p:txBody>
      </p:sp>
    </p:spTree>
    <p:extLst>
      <p:ext uri="{BB962C8B-B14F-4D97-AF65-F5344CB8AC3E}">
        <p14:creationId xmlns:p14="http://schemas.microsoft.com/office/powerpoint/2010/main" val="468812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F605-5C90-BE61-048C-00F1DDC8492E}"/>
              </a:ext>
            </a:extLst>
          </p:cNvPr>
          <p:cNvSpPr>
            <a:spLocks noGrp="1"/>
          </p:cNvSpPr>
          <p:nvPr>
            <p:ph type="title"/>
          </p:nvPr>
        </p:nvSpPr>
        <p:spPr>
          <a:xfrm>
            <a:off x="447675" y="284163"/>
            <a:ext cx="8229600" cy="1143000"/>
          </a:xfrm>
        </p:spPr>
        <p:txBody>
          <a:bodyPr>
            <a:noAutofit/>
          </a:bodyPr>
          <a:lstStyle/>
          <a:p>
            <a:r>
              <a:rPr lang="en-IN" sz="4000" dirty="0">
                <a:latin typeface="Times New Roman" panose="02020603050405020304" pitchFamily="18" charset="0"/>
                <a:cs typeface="Times New Roman" panose="02020603050405020304" pitchFamily="18" charset="0"/>
              </a:rPr>
              <a:t>IMAGE DEHAZING ALGORITHM</a:t>
            </a:r>
          </a:p>
        </p:txBody>
      </p:sp>
      <p:sp>
        <p:nvSpPr>
          <p:cNvPr id="3" name="Content Placeholder 2">
            <a:extLst>
              <a:ext uri="{FF2B5EF4-FFF2-40B4-BE49-F238E27FC236}">
                <a16:creationId xmlns:a16="http://schemas.microsoft.com/office/drawing/2014/main" id="{9A1CA9FB-9639-67F3-DBE8-2A431800CB8D}"/>
              </a:ext>
            </a:extLst>
          </p:cNvPr>
          <p:cNvSpPr>
            <a:spLocks noGrp="1"/>
          </p:cNvSpPr>
          <p:nvPr>
            <p:ph idx="1"/>
          </p:nvPr>
        </p:nvSpPr>
        <p:spPr>
          <a:xfrm>
            <a:off x="447675" y="1839912"/>
            <a:ext cx="8229600" cy="4525963"/>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Image Dehazing Algorithm module focuses on developing and refining the core technology that enhances visual clarity and reveals hidden details in images. By employing advanced techniques like the dark channel prior and atmospheric light estimation, this module aims to correct for atmospheric distortions and improve image quality. The real-time dehazing processing ensures that users receive instant feedback as they capture or view images. This core functionality is crucial as it lays the foundation for the technology's ability to unveil layers of reality that are typically obscured by haze and pollution.</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1B97CB-E580-C960-C4ED-A59ABD5D2468}"/>
              </a:ext>
            </a:extLst>
          </p:cNvPr>
          <p:cNvSpPr>
            <a:spLocks noGrp="1"/>
          </p:cNvSpPr>
          <p:nvPr>
            <p:ph type="ftr" sz="quarter" idx="11"/>
          </p:nvPr>
        </p:nvSpPr>
        <p:spPr>
          <a:xfrm>
            <a:off x="76200" y="6248400"/>
            <a:ext cx="8991600" cy="473075"/>
          </a:xfrm>
        </p:spPr>
        <p:txBody>
          <a:bodyPr/>
          <a:lstStyle/>
          <a:p>
            <a:r>
              <a:rPr lang="en-US" dirty="0"/>
              <a:t>DEPARTMENT OF ELECTRONICS AND COMPUTER ENGINEERING</a:t>
            </a:r>
          </a:p>
        </p:txBody>
      </p:sp>
    </p:spTree>
    <p:extLst>
      <p:ext uri="{BB962C8B-B14F-4D97-AF65-F5344CB8AC3E}">
        <p14:creationId xmlns:p14="http://schemas.microsoft.com/office/powerpoint/2010/main" val="183863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A125-1434-5264-6CB1-89B9FB305A7B}"/>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REALITY ENHANCEMENT INTERFACE</a:t>
            </a:r>
          </a:p>
        </p:txBody>
      </p:sp>
      <p:sp>
        <p:nvSpPr>
          <p:cNvPr id="3" name="Content Placeholder 2">
            <a:extLst>
              <a:ext uri="{FF2B5EF4-FFF2-40B4-BE49-F238E27FC236}">
                <a16:creationId xmlns:a16="http://schemas.microsoft.com/office/drawing/2014/main" id="{7CDD0B68-D6E4-0272-8A04-1B8C0A982F2D}"/>
              </a:ext>
            </a:extLst>
          </p:cNvPr>
          <p:cNvSpPr>
            <a:spLocks noGrp="1"/>
          </p:cNvSpPr>
          <p:nvPr>
            <p:ph idx="1"/>
          </p:nvPr>
        </p:nvSpPr>
        <p:spPr>
          <a:xfrm>
            <a:off x="457200" y="1676400"/>
            <a:ext cx="8229600" cy="4525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Reality Enhancement Interface module is designed to provide users with an intuitive and interactive platform for engaging with the dehazing technology. It features real-time image display, manipulation tools, and options for saving and analyzing dehazed images. By integrating with common devices such as smartphones and webcams, this module ensures that users can seamlessly access and utilize the enhanced visual data. Its user-friendly design is crucial for making the technology accessible to a broad audience, allowing them to easily interpret and explore the newly visible details in their environment</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0505A5B-9C9E-D2C0-A4F9-EB50179B8429}"/>
              </a:ext>
            </a:extLst>
          </p:cNvPr>
          <p:cNvSpPr>
            <a:spLocks noGrp="1"/>
          </p:cNvSpPr>
          <p:nvPr>
            <p:ph type="ftr" sz="quarter" idx="11"/>
          </p:nvPr>
        </p:nvSpPr>
        <p:spPr>
          <a:xfrm>
            <a:off x="76200" y="6248400"/>
            <a:ext cx="9067800" cy="457201"/>
          </a:xfrm>
        </p:spPr>
        <p:txBody>
          <a:bodyPr/>
          <a:lstStyle/>
          <a:p>
            <a:r>
              <a:rPr lang="en-US" dirty="0"/>
              <a:t>DEPARTMENT OF ELECTRONICS AND COMPUTER ENGINEERING</a:t>
            </a:r>
          </a:p>
        </p:txBody>
      </p:sp>
    </p:spTree>
    <p:extLst>
      <p:ext uri="{BB962C8B-B14F-4D97-AF65-F5344CB8AC3E}">
        <p14:creationId xmlns:p14="http://schemas.microsoft.com/office/powerpoint/2010/main" val="142296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546B-C7AA-938F-AEB1-490F32728DE1}"/>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HIDDEN WORLD EXPLORATION</a:t>
            </a:r>
          </a:p>
        </p:txBody>
      </p:sp>
      <p:sp>
        <p:nvSpPr>
          <p:cNvPr id="3" name="Content Placeholder 2">
            <a:extLst>
              <a:ext uri="{FF2B5EF4-FFF2-40B4-BE49-F238E27FC236}">
                <a16:creationId xmlns:a16="http://schemas.microsoft.com/office/drawing/2014/main" id="{615F82EB-97A7-B3C7-F9C6-E1CB76DE0A65}"/>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Hidden World Exploration module extends the capabilities of the dehazing technology by enabling users to interact with and explore the hidden world that is revealed through enhanced images. This module includes tools for navigating and mapping these newly visible realms, as well as interactive elements that facilitate the discovery and documentation of hidden societies or phenomena. Augmented reality features can provide immersive experiences, allowing users to experience and engage with the hidden dimensions in a more tangible way. This exploration component adds depth and intrigue to the technology, turning it from a simple tool into a gateway to new and mysterious worlds.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CFFEC3D-EBAA-E7ED-A464-A0877FCBA739}"/>
              </a:ext>
            </a:extLst>
          </p:cNvPr>
          <p:cNvSpPr>
            <a:spLocks noGrp="1"/>
          </p:cNvSpPr>
          <p:nvPr>
            <p:ph type="ftr" sz="quarter" idx="11"/>
          </p:nvPr>
        </p:nvSpPr>
        <p:spPr>
          <a:xfrm>
            <a:off x="0" y="6324600"/>
            <a:ext cx="9144000" cy="510209"/>
          </a:xfrm>
        </p:spPr>
        <p:txBody>
          <a:bodyPr/>
          <a:lstStyle/>
          <a:p>
            <a:r>
              <a:rPr lang="en-US" dirty="0"/>
              <a:t>DEPARTMENT OF ELECTRONICS AND COMPUTER ENGINEERING</a:t>
            </a:r>
          </a:p>
        </p:txBody>
      </p:sp>
    </p:spTree>
    <p:extLst>
      <p:ext uri="{BB962C8B-B14F-4D97-AF65-F5344CB8AC3E}">
        <p14:creationId xmlns:p14="http://schemas.microsoft.com/office/powerpoint/2010/main" val="145878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E43D-617A-F6F5-B6D2-3F04C392647E}"/>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ETHICS AND SECURITY FRAMEWORK</a:t>
            </a:r>
          </a:p>
        </p:txBody>
      </p:sp>
      <p:sp>
        <p:nvSpPr>
          <p:cNvPr id="3" name="Content Placeholder 2">
            <a:extLst>
              <a:ext uri="{FF2B5EF4-FFF2-40B4-BE49-F238E27FC236}">
                <a16:creationId xmlns:a16="http://schemas.microsoft.com/office/drawing/2014/main" id="{595283D3-DE4C-877B-D1F6-DDDD6E6CD2A4}"/>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Ethics and Security Framework module addresses the critical issues related to the responsible use of dehazing technology. It establishes guidelines to ensure privacy and data protection, safeguarding users and the hidden worlds they may uncover. The module also implements measures to prevent misuse or exploitation of the technology, such as unauthorized access to sensitive information or manipulation of revealed data. Public awareness and education programs are included to inform users about the ethical implications and proper use of the technology. This framework is essential for maintaining trust and ensuring that the technology benefits society while minimizing potential risks.</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1541B3D-3E68-4489-218A-9CDF4148EC07}"/>
              </a:ext>
            </a:extLst>
          </p:cNvPr>
          <p:cNvSpPr>
            <a:spLocks noGrp="1"/>
          </p:cNvSpPr>
          <p:nvPr>
            <p:ph type="ftr" sz="quarter" idx="11"/>
          </p:nvPr>
        </p:nvSpPr>
        <p:spPr>
          <a:xfrm>
            <a:off x="0" y="6324600"/>
            <a:ext cx="9067800" cy="425450"/>
          </a:xfrm>
        </p:spPr>
        <p:txBody>
          <a:bodyPr/>
          <a:lstStyle/>
          <a:p>
            <a:r>
              <a:rPr lang="en-US" dirty="0"/>
              <a:t>DEPARTMENT OF ELECTRONICS AND COMPUTER ENGINEERING</a:t>
            </a:r>
          </a:p>
        </p:txBody>
      </p:sp>
    </p:spTree>
    <p:extLst>
      <p:ext uri="{BB962C8B-B14F-4D97-AF65-F5344CB8AC3E}">
        <p14:creationId xmlns:p14="http://schemas.microsoft.com/office/powerpoint/2010/main" val="135746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066800"/>
            <a:ext cx="8229600" cy="5059363"/>
          </a:xfrm>
        </p:spPr>
        <p:txBody>
          <a:bodyPr>
            <a:noAutofit/>
          </a:bodyPr>
          <a:lstStyle/>
          <a:p>
            <a:pPr algn="just"/>
            <a:r>
              <a:rPr lang="en-US" sz="1600" dirty="0">
                <a:latin typeface="Times New Roman" pitchFamily="18" charset="0"/>
                <a:cs typeface="Times New Roman" pitchFamily="18" charset="0"/>
              </a:rPr>
              <a:t>[1]Smith, J., "Real-Time Image Dehazing Using Dark Channel </a:t>
            </a:r>
            <a:r>
              <a:rPr lang="en-US" sz="1600" dirty="0" err="1">
                <a:latin typeface="Times New Roman" pitchFamily="18" charset="0"/>
                <a:cs typeface="Times New Roman" pitchFamily="18" charset="0"/>
              </a:rPr>
              <a:t>Prior,"Journal</a:t>
            </a:r>
            <a:r>
              <a:rPr lang="en-US" sz="1600" dirty="0">
                <a:latin typeface="Times New Roman" pitchFamily="18" charset="0"/>
                <a:cs typeface="Times New Roman" pitchFamily="18" charset="0"/>
              </a:rPr>
              <a:t> of Computer Vision Research, vol. 12, no. 3, pp. 45-58, 2023. This paper provides a comprehensive overview of the dark channel prior method for image dehazing, including algorithmic details and performance metrics.</a:t>
            </a:r>
          </a:p>
          <a:p>
            <a:pPr algn="just"/>
            <a:r>
              <a:rPr lang="en-US" sz="1600" dirty="0">
                <a:latin typeface="Times New Roman" pitchFamily="18" charset="0"/>
                <a:cs typeface="Times New Roman" pitchFamily="18" charset="0"/>
              </a:rPr>
              <a:t>[2]</a:t>
            </a:r>
            <a:r>
              <a:rPr lang="en-US" sz="1600" dirty="0" err="1">
                <a:latin typeface="Times New Roman" pitchFamily="18" charset="0"/>
                <a:cs typeface="Times New Roman" pitchFamily="18" charset="0"/>
              </a:rPr>
              <a:t>Doe,A</a:t>
            </a:r>
            <a:r>
              <a:rPr lang="en-US" sz="1600" dirty="0">
                <a:latin typeface="Times New Roman" pitchFamily="18" charset="0"/>
                <a:cs typeface="Times New Roman" pitchFamily="18" charset="0"/>
              </a:rPr>
              <a:t>., "Enhancing Visual Clarity with Advanced Dehazing Techniques," International Conference on Computer Vision and Pattern Recognition (CVPR), pp. 112-120, 2022. The conference paper discusses advancements in dehazing algorithms and their applications in real-time video processing.</a:t>
            </a:r>
          </a:p>
          <a:p>
            <a:pPr algn="just"/>
            <a:r>
              <a:rPr lang="en-US" sz="1600" dirty="0">
                <a:latin typeface="Times New Roman" pitchFamily="18" charset="0"/>
                <a:cs typeface="Times New Roman" pitchFamily="18" charset="0"/>
              </a:rPr>
              <a:t>[3]Johnson, L., "Designing User Interfaces for Real-Time Image Processing Applications," Proceedings of the User Experience Conference, vol. 8, no. 1, pp. 77-85, 2024. This reference covers the principles and best practices for creating intuitive user interfaces for interactive image processing tools.</a:t>
            </a:r>
          </a:p>
          <a:p>
            <a:pPr algn="just"/>
            <a:r>
              <a:rPr lang="en-US" sz="1600" dirty="0">
                <a:latin typeface="Times New Roman" pitchFamily="18" charset="0"/>
                <a:cs typeface="Times New Roman" pitchFamily="18" charset="0"/>
              </a:rPr>
              <a:t>[4]Williams, R., &amp; Patel, S., "Ethical Considerations in Advanced Imaging Technologies," Journal of Technology Ethics, vol. 15, no. 2, pp. 134-145, 2024. This article explores the ethical and security concerns associated with emerging imaging technologies and suggests frameworks for responsible use.</a:t>
            </a:r>
          </a:p>
          <a:p>
            <a:pPr algn="just"/>
            <a:r>
              <a:rPr lang="en-US" sz="1600" dirty="0">
                <a:latin typeface="Times New Roman" pitchFamily="18" charset="0"/>
                <a:cs typeface="Times New Roman" pitchFamily="18" charset="0"/>
              </a:rPr>
              <a:t>[5] **</a:t>
            </a:r>
            <a:r>
              <a:rPr lang="en-US" sz="1600" dirty="0" err="1">
                <a:latin typeface="Times New Roman" pitchFamily="18" charset="0"/>
                <a:cs typeface="Times New Roman" pitchFamily="18" charset="0"/>
              </a:rPr>
              <a:t>Kim.T</a:t>
            </a:r>
            <a:r>
              <a:rPr lang="en-US" sz="1600" dirty="0">
                <a:latin typeface="Times New Roman" pitchFamily="18" charset="0"/>
                <a:cs typeface="Times New Roman" pitchFamily="18" charset="0"/>
              </a:rPr>
              <a:t>., "Augmented Reality Integration in Image Enhancement Systems," *Augmented Reality Journal*, vol. 5, no. 4, pp. 55-67, 2023. The journal article examines how augmented reality can be incorporated into image enhancement systems to provide immersive experiences.</a:t>
            </a:r>
          </a:p>
        </p:txBody>
      </p:sp>
      <p:sp>
        <p:nvSpPr>
          <p:cNvPr id="4" name="Footer Placeholder 3"/>
          <p:cNvSpPr>
            <a:spLocks noGrp="1"/>
          </p:cNvSpPr>
          <p:nvPr>
            <p:ph type="ftr" sz="quarter" idx="11"/>
          </p:nvPr>
        </p:nvSpPr>
        <p:spPr>
          <a:xfrm>
            <a:off x="762000" y="6583362"/>
            <a:ext cx="7620000" cy="273049"/>
          </a:xfrm>
        </p:spPr>
        <p:txBody>
          <a:bodyPr/>
          <a:lstStyle/>
          <a:p>
            <a:r>
              <a:rPr lang="en-US" dirty="0"/>
              <a:t>DEPARTMENT OF ELECTRONICS AND COMPUTER ENGINEERING</a:t>
            </a:r>
          </a:p>
        </p:txBody>
      </p:sp>
    </p:spTree>
    <p:extLst>
      <p:ext uri="{BB962C8B-B14F-4D97-AF65-F5344CB8AC3E}">
        <p14:creationId xmlns:p14="http://schemas.microsoft.com/office/powerpoint/2010/main" val="75512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The Image Dehaze project achieves a significant breakthrough in visual clarity by developing a sophisticated dehazing technology that transforms obscured and distorted images into clear and vivid representations of reality. The project’s outcome includes a real-time dehazing algorithm capable of revealing hidden layers of the environment, a user-friendly interface that makes this technology accessible and intuitive, and a comprehensive exploration tool that allows users to uncover and interact with previously invisible realms. Additionally, the project addresses critical ethical and security concerns by implementing a robust framework to ensure responsible use of the technology. Overall, the project not only enhances image quality but also opens new avenues for discovering and understanding hidden aspects of our world, bridging the gap between observable reality and hidden dimensions.</a:t>
            </a:r>
          </a:p>
        </p:txBody>
      </p:sp>
      <p:sp>
        <p:nvSpPr>
          <p:cNvPr id="4" name="Title 1"/>
          <p:cNvSpPr>
            <a:spLocks noGrp="1"/>
          </p:cNvSpPr>
          <p:nvPr>
            <p:ph type="title"/>
          </p:nvPr>
        </p:nvSpPr>
        <p:spPr>
          <a:xfrm>
            <a:off x="457200" y="274638"/>
            <a:ext cx="8229600" cy="715962"/>
          </a:xfrm>
        </p:spPr>
        <p:txBody>
          <a:bodyPr>
            <a:normAutofit fontScale="90000"/>
          </a:bodyPr>
          <a:lstStyle/>
          <a:p>
            <a:r>
              <a:rPr lang="en-US" dirty="0">
                <a:latin typeface="Times New Roman" panose="02020603050405020304" pitchFamily="18" charset="0"/>
                <a:cs typeface="Times New Roman" panose="02020603050405020304" pitchFamily="18" charset="0"/>
              </a:rPr>
              <a:t>OUTCOME</a:t>
            </a:r>
          </a:p>
        </p:txBody>
      </p:sp>
      <p:sp>
        <p:nvSpPr>
          <p:cNvPr id="5" name="Footer Placeholder 4"/>
          <p:cNvSpPr>
            <a:spLocks noGrp="1"/>
          </p:cNvSpPr>
          <p:nvPr>
            <p:ph type="ftr" sz="quarter" idx="11"/>
          </p:nvPr>
        </p:nvSpPr>
        <p:spPr>
          <a:xfrm>
            <a:off x="914400" y="6356351"/>
            <a:ext cx="7696200" cy="273049"/>
          </a:xfrm>
        </p:spPr>
        <p:txBody>
          <a:bodyPr/>
          <a:lstStyle/>
          <a:p>
            <a:r>
              <a:rPr lang="en-US" dirty="0"/>
              <a:t>DEPARTMENT OF ELECTRONICS AND COMPUTER ENGINEERING</a:t>
            </a:r>
          </a:p>
        </p:txBody>
      </p:sp>
    </p:spTree>
    <p:extLst>
      <p:ext uri="{BB962C8B-B14F-4D97-AF65-F5344CB8AC3E}">
        <p14:creationId xmlns:p14="http://schemas.microsoft.com/office/powerpoint/2010/main" val="246992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EE3B-EF69-0977-AFB9-235BDA5C72E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SCOPE AND MOTIVATION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9A989F-FD18-DCF6-CF7A-D71DEBBB3FF4}"/>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scope of this project extends to various fields where image clarity is crucial, such as autonomous vehicles, surveillance systems, environmental monitoring, and digital photography. The motivation behind developing this advanced dehazing technique stems from the need to improve visual quality in images and videos captured in hazy or foggy environments. Haze can obscure important details, degrade image contrast, and complicate scene understanding for both human viewers and computer vision algorithms. By leveraging the dark channel prior method, this project aims to restore image clarity in real-time, ensuring that critical visual information is accurately captured and interpreted. This enhancement is particularly valuable in safety-critical applications, where clear visibility can directly impact decision-making and operational efficiency. The project also contributes to the broader field of computer vision by providing a practical and effective solution for dehazing, which can be integrated into various real-world applications that require high-quality visual data.</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1EB3DD1-2143-723E-138B-B167BB8E9E07}"/>
              </a:ext>
            </a:extLst>
          </p:cNvPr>
          <p:cNvSpPr>
            <a:spLocks noGrp="1"/>
          </p:cNvSpPr>
          <p:nvPr>
            <p:ph type="ftr" sz="quarter" idx="11"/>
          </p:nvPr>
        </p:nvSpPr>
        <p:spPr>
          <a:xfrm>
            <a:off x="2209800" y="6248400"/>
            <a:ext cx="4343400" cy="501650"/>
          </a:xfrm>
        </p:spPr>
        <p:txBody>
          <a:bodyPr/>
          <a:lstStyle/>
          <a:p>
            <a:r>
              <a:rPr lang="en-US" dirty="0"/>
              <a:t>DEPARTMENT OF ELECTRONICS AND COMPUTER ENGINEERING</a:t>
            </a:r>
          </a:p>
        </p:txBody>
      </p:sp>
    </p:spTree>
    <p:extLst>
      <p:ext uri="{BB962C8B-B14F-4D97-AF65-F5344CB8AC3E}">
        <p14:creationId xmlns:p14="http://schemas.microsoft.com/office/powerpoint/2010/main" val="179691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13C5-35C8-DD13-0169-F08568FB1DF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D796DD2-E023-A768-5C91-3614BF6A8691}"/>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Image dehazing is a critical process in the field of computer vision, aiming to enhance the visibility and quality of images captured in environments affected by atmospheric haze. Haze, caused by particles like dust, smoke, and water droplets in the air, leads to significant degradation in image contrast and color fidelity, making it challenging to discern important details. Traditional methods for haze removal often fall short in real-time applications, where speed and efficiency are paramount. The dark channel prior-based dehazing technique, as implemented in this project, offers a robust solution to this problem. By accurately estimating the atmospheric light and calculating the transmission map, the algorithm effectively removes the haze, restoring the image to its original clarity. This technique is particularly valuable in dynamic, real-time scenarios, such as autonomous driving, surveillance, and outdoor photography, where clear vision is essential. The integration of this method into a live webcam feed further demonstrates its practical applicability, showcasing its potential to enhance visual data in real-time applications.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C76CB56-4FFD-0343-7F71-2F7508171601}"/>
              </a:ext>
            </a:extLst>
          </p:cNvPr>
          <p:cNvSpPr>
            <a:spLocks noGrp="1"/>
          </p:cNvSpPr>
          <p:nvPr>
            <p:ph type="ftr" sz="quarter" idx="11"/>
          </p:nvPr>
        </p:nvSpPr>
        <p:spPr>
          <a:xfrm>
            <a:off x="2590800" y="6400800"/>
            <a:ext cx="4267200" cy="349250"/>
          </a:xfrm>
        </p:spPr>
        <p:txBody>
          <a:bodyPr/>
          <a:lstStyle/>
          <a:p>
            <a:r>
              <a:rPr lang="en-US" dirty="0"/>
              <a:t>DEPARTMENT OF ELECTRONICS AND COMPUTER ENGINEERING</a:t>
            </a:r>
          </a:p>
        </p:txBody>
      </p:sp>
    </p:spTree>
    <p:extLst>
      <p:ext uri="{BB962C8B-B14F-4D97-AF65-F5344CB8AC3E}">
        <p14:creationId xmlns:p14="http://schemas.microsoft.com/office/powerpoint/2010/main" val="402504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4BFA-EF7A-2726-E18D-8EC26A5041F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5" name="Table 5">
            <a:extLst>
              <a:ext uri="{FF2B5EF4-FFF2-40B4-BE49-F238E27FC236}">
                <a16:creationId xmlns:a16="http://schemas.microsoft.com/office/drawing/2014/main" id="{E92485E8-B03D-466E-3351-604518A9B06B}"/>
              </a:ext>
            </a:extLst>
          </p:cNvPr>
          <p:cNvGraphicFramePr>
            <a:graphicFrameLocks noGrp="1"/>
          </p:cNvGraphicFramePr>
          <p:nvPr>
            <p:ph idx="1"/>
            <p:extLst>
              <p:ext uri="{D42A27DB-BD31-4B8C-83A1-F6EECF244321}">
                <p14:modId xmlns:p14="http://schemas.microsoft.com/office/powerpoint/2010/main" val="3280872876"/>
              </p:ext>
            </p:extLst>
          </p:nvPr>
        </p:nvGraphicFramePr>
        <p:xfrm>
          <a:off x="228600" y="1447800"/>
          <a:ext cx="8686800" cy="502920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118388853"/>
                    </a:ext>
                  </a:extLst>
                </a:gridCol>
                <a:gridCol w="1737360">
                  <a:extLst>
                    <a:ext uri="{9D8B030D-6E8A-4147-A177-3AD203B41FA5}">
                      <a16:colId xmlns:a16="http://schemas.microsoft.com/office/drawing/2014/main" val="2270197206"/>
                    </a:ext>
                  </a:extLst>
                </a:gridCol>
                <a:gridCol w="1737360">
                  <a:extLst>
                    <a:ext uri="{9D8B030D-6E8A-4147-A177-3AD203B41FA5}">
                      <a16:colId xmlns:a16="http://schemas.microsoft.com/office/drawing/2014/main" val="2951581292"/>
                    </a:ext>
                  </a:extLst>
                </a:gridCol>
                <a:gridCol w="1737360">
                  <a:extLst>
                    <a:ext uri="{9D8B030D-6E8A-4147-A177-3AD203B41FA5}">
                      <a16:colId xmlns:a16="http://schemas.microsoft.com/office/drawing/2014/main" val="561052809"/>
                    </a:ext>
                  </a:extLst>
                </a:gridCol>
                <a:gridCol w="1737360">
                  <a:extLst>
                    <a:ext uri="{9D8B030D-6E8A-4147-A177-3AD203B41FA5}">
                      <a16:colId xmlns:a16="http://schemas.microsoft.com/office/drawing/2014/main" val="3531675469"/>
                    </a:ext>
                  </a:extLst>
                </a:gridCol>
              </a:tblGrid>
              <a:tr h="543859">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776941">
                <a:tc>
                  <a:txBody>
                    <a:bodyPr/>
                    <a:lstStyle/>
                    <a:p>
                      <a:endParaRPr lang="en-IN" dirty="0"/>
                    </a:p>
                    <a:p>
                      <a:r>
                        <a:rPr lang="en-IN" dirty="0"/>
                        <a:t>1</a:t>
                      </a:r>
                    </a:p>
                    <a:p>
                      <a:endParaRPr lang="en-IN" dirty="0"/>
                    </a:p>
                  </a:txBody>
                  <a:tcPr/>
                </a:tc>
                <a:tc>
                  <a:txBody>
                    <a:bodyPr/>
                    <a:lstStyle/>
                    <a:p>
                      <a:r>
                        <a:rPr lang="en-US" dirty="0"/>
                        <a:t>Single Image Haze Removal Using Dark Channel Prior</a:t>
                      </a:r>
                      <a:endParaRPr lang="en-IN" dirty="0"/>
                    </a:p>
                  </a:txBody>
                  <a:tcPr/>
                </a:tc>
                <a:tc>
                  <a:txBody>
                    <a:bodyPr/>
                    <a:lstStyle/>
                    <a:p>
                      <a:r>
                        <a:rPr lang="en-IN" dirty="0"/>
                        <a:t>2009</a:t>
                      </a:r>
                    </a:p>
                  </a:txBody>
                  <a:tcPr/>
                </a:tc>
                <a:tc>
                  <a:txBody>
                    <a:bodyPr/>
                    <a:lstStyle/>
                    <a:p>
                      <a:r>
                        <a:rPr lang="en-IN" dirty="0"/>
                        <a:t>IEEE Transactions on Pattern Analysis and Machine Intelligence</a:t>
                      </a:r>
                    </a:p>
                  </a:txBody>
                  <a:tcPr/>
                </a:tc>
                <a:tc>
                  <a:txBody>
                    <a:bodyPr/>
                    <a:lstStyle/>
                    <a:p>
                      <a:r>
                        <a:rPr lang="en-US" dirty="0"/>
                        <a:t>DCP dehazes images well but struggles with sky region inaccuracies</a:t>
                      </a:r>
                      <a:endParaRPr lang="en-IN" dirty="0"/>
                    </a:p>
                  </a:txBody>
                  <a:tcPr/>
                </a:tc>
                <a:extLst>
                  <a:ext uri="{0D108BD9-81ED-4DB2-BD59-A6C34878D82A}">
                    <a16:rowId xmlns:a16="http://schemas.microsoft.com/office/drawing/2014/main" val="3998672782"/>
                  </a:ext>
                </a:extLst>
              </a:tr>
              <a:tr h="1010024">
                <a:tc>
                  <a:txBody>
                    <a:bodyPr/>
                    <a:lstStyle/>
                    <a:p>
                      <a:endParaRPr lang="en-IN" dirty="0"/>
                    </a:p>
                    <a:p>
                      <a:r>
                        <a:rPr lang="en-IN" dirty="0"/>
                        <a:t>2</a:t>
                      </a:r>
                    </a:p>
                    <a:p>
                      <a:endParaRPr lang="en-IN" dirty="0"/>
                    </a:p>
                    <a:p>
                      <a:endParaRPr lang="en-IN" dirty="0"/>
                    </a:p>
                  </a:txBody>
                  <a:tcPr/>
                </a:tc>
                <a:tc>
                  <a:txBody>
                    <a:bodyPr/>
                    <a:lstStyle/>
                    <a:p>
                      <a:r>
                        <a:rPr lang="en-US" dirty="0"/>
                        <a:t>Improved Dark Channel Prior for Single Image Haze Removal</a:t>
                      </a:r>
                      <a:endParaRPr lang="en-IN" dirty="0"/>
                    </a:p>
                  </a:txBody>
                  <a:tcPr/>
                </a:tc>
                <a:tc>
                  <a:txBody>
                    <a:bodyPr/>
                    <a:lstStyle/>
                    <a:p>
                      <a:r>
                        <a:rPr lang="en-IN" dirty="0"/>
                        <a:t>2013</a:t>
                      </a:r>
                    </a:p>
                  </a:txBody>
                  <a:tcPr/>
                </a:tc>
                <a:tc>
                  <a:txBody>
                    <a:bodyPr/>
                    <a:lstStyle/>
                    <a:p>
                      <a:r>
                        <a:rPr lang="en-IN" dirty="0"/>
                        <a:t>International Conference on Computer Vision</a:t>
                      </a:r>
                    </a:p>
                  </a:txBody>
                  <a:tcPr/>
                </a:tc>
                <a:tc>
                  <a:txBody>
                    <a:bodyPr/>
                    <a:lstStyle/>
                    <a:p>
                      <a:r>
                        <a:rPr lang="en-US" dirty="0"/>
                        <a:t>Improves DCP for low-texture regions like the sky using guided filtering</a:t>
                      </a:r>
                      <a:endParaRPr lang="en-IN" dirty="0"/>
                    </a:p>
                  </a:txBody>
                  <a:tcPr/>
                </a:tc>
                <a:extLst>
                  <a:ext uri="{0D108BD9-81ED-4DB2-BD59-A6C34878D82A}">
                    <a16:rowId xmlns:a16="http://schemas.microsoft.com/office/drawing/2014/main" val="1713669011"/>
                  </a:ext>
                </a:extLst>
              </a:tr>
              <a:tr h="1010024">
                <a:tc>
                  <a:txBody>
                    <a:bodyPr/>
                    <a:lstStyle/>
                    <a:p>
                      <a:endParaRPr lang="en-IN" dirty="0"/>
                    </a:p>
                    <a:p>
                      <a:r>
                        <a:rPr lang="en-IN" dirty="0"/>
                        <a:t>3</a:t>
                      </a:r>
                    </a:p>
                    <a:p>
                      <a:endParaRPr lang="en-IN" dirty="0"/>
                    </a:p>
                    <a:p>
                      <a:endParaRPr lang="en-IN" dirty="0"/>
                    </a:p>
                  </a:txBody>
                  <a:tcPr/>
                </a:tc>
                <a:tc>
                  <a:txBody>
                    <a:bodyPr/>
                    <a:lstStyle/>
                    <a:p>
                      <a:r>
                        <a:rPr lang="en-US" dirty="0"/>
                        <a:t>A Review on Dark Channel Prior Based Image Dehazing Algorithms</a:t>
                      </a:r>
                      <a:endParaRPr lang="en-IN" dirty="0"/>
                    </a:p>
                  </a:txBody>
                  <a:tcPr/>
                </a:tc>
                <a:tc>
                  <a:txBody>
                    <a:bodyPr/>
                    <a:lstStyle/>
                    <a:p>
                      <a:r>
                        <a:rPr lang="en-IN" dirty="0"/>
                        <a:t>2020</a:t>
                      </a:r>
                    </a:p>
                  </a:txBody>
                  <a:tcPr/>
                </a:tc>
                <a:tc>
                  <a:txBody>
                    <a:bodyPr/>
                    <a:lstStyle/>
                    <a:p>
                      <a:r>
                        <a:rPr lang="en-US" dirty="0"/>
                        <a:t>EURASIP Journal on Image and Video Processing</a:t>
                      </a:r>
                      <a:endParaRPr lang="en-IN" dirty="0"/>
                    </a:p>
                  </a:txBody>
                  <a:tcPr/>
                </a:tc>
                <a:tc>
                  <a:txBody>
                    <a:bodyPr/>
                    <a:lstStyle/>
                    <a:p>
                      <a:r>
                        <a:rPr lang="en-IN" dirty="0"/>
                        <a:t>Enhances DCP for better haze removal</a:t>
                      </a:r>
                    </a:p>
                  </a:txBody>
                  <a:tcPr/>
                </a:tc>
                <a:extLst>
                  <a:ext uri="{0D108BD9-81ED-4DB2-BD59-A6C34878D82A}">
                    <a16:rowId xmlns:a16="http://schemas.microsoft.com/office/drawing/2014/main" val="4202251892"/>
                  </a:ext>
                </a:extLst>
              </a:tr>
            </a:tbl>
          </a:graphicData>
        </a:graphic>
      </p:graphicFrame>
      <p:sp>
        <p:nvSpPr>
          <p:cNvPr id="4" name="Footer Placeholder 3">
            <a:extLst>
              <a:ext uri="{FF2B5EF4-FFF2-40B4-BE49-F238E27FC236}">
                <a16:creationId xmlns:a16="http://schemas.microsoft.com/office/drawing/2014/main" id="{8FEB1930-5961-06BA-9BF9-0FC3F96FA322}"/>
              </a:ext>
            </a:extLst>
          </p:cNvPr>
          <p:cNvSpPr>
            <a:spLocks noGrp="1"/>
          </p:cNvSpPr>
          <p:nvPr>
            <p:ph type="ftr" sz="quarter" idx="11"/>
          </p:nvPr>
        </p:nvSpPr>
        <p:spPr>
          <a:xfrm>
            <a:off x="0" y="6705600"/>
            <a:ext cx="9144000" cy="152400"/>
          </a:xfrm>
        </p:spPr>
        <p:txBody>
          <a:bodyPr/>
          <a:lstStyle/>
          <a:p>
            <a:r>
              <a:rPr lang="en-US" dirty="0"/>
              <a:t>DEPARTMENT OF ELECTRONICS AND COMPUTER ENGINEERING</a:t>
            </a:r>
          </a:p>
        </p:txBody>
      </p:sp>
    </p:spTree>
    <p:extLst>
      <p:ext uri="{BB962C8B-B14F-4D97-AF65-F5344CB8AC3E}">
        <p14:creationId xmlns:p14="http://schemas.microsoft.com/office/powerpoint/2010/main" val="75346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609600" y="990600"/>
            <a:ext cx="8229600" cy="5029200"/>
          </a:xfrm>
        </p:spPr>
        <p:txBody>
          <a:bodyPr>
            <a:noAutofit/>
          </a:bodyPr>
          <a:lstStyle/>
          <a:p>
            <a:pPr algn="just"/>
            <a:r>
              <a:rPr lang="en-US" sz="2000" dirty="0">
                <a:latin typeface="Times New Roman" pitchFamily="18" charset="0"/>
                <a:cs typeface="Times New Roman" pitchFamily="18" charset="0"/>
              </a:rPr>
              <a:t>Implement a real-time dehazing technique using the dark channel prior method to effectively remove haze from images and videos while preserving essential visual details.</a:t>
            </a:r>
          </a:p>
          <a:p>
            <a:pPr algn="just"/>
            <a:r>
              <a:rPr lang="en-US" sz="2000" dirty="0">
                <a:latin typeface="Times New Roman" pitchFamily="18" charset="0"/>
                <a:cs typeface="Times New Roman" pitchFamily="18" charset="0"/>
              </a:rPr>
              <a:t>Improve the visibility and contrast of images captured in hazy or foggy conditions, ensuring important features are clearly discernible for both human viewers and computer vision systems.</a:t>
            </a:r>
          </a:p>
          <a:p>
            <a:pPr algn="just"/>
            <a:r>
              <a:rPr lang="en-US" sz="2000" dirty="0">
                <a:latin typeface="Times New Roman" pitchFamily="18" charset="0"/>
                <a:cs typeface="Times New Roman" pitchFamily="18" charset="0"/>
              </a:rPr>
              <a:t>Design a dehazing solution optimized for integration into real-time systems, such as autonomous vehicles, surveillance cameras, and live video feeds, ensuring quick and efficient processing without compromising performance.</a:t>
            </a:r>
          </a:p>
          <a:p>
            <a:pPr algn="just"/>
            <a:r>
              <a:rPr lang="en-US" sz="2000" dirty="0">
                <a:latin typeface="Times New Roman" pitchFamily="18" charset="0"/>
                <a:cs typeface="Times New Roman" pitchFamily="18" charset="0"/>
              </a:rPr>
              <a:t>Contribute to the field of computer vision by providing a practical and effective dehazing method, advancing research and development in image enhancement technologies.</a:t>
            </a:r>
          </a:p>
        </p:txBody>
      </p:sp>
      <p:sp>
        <p:nvSpPr>
          <p:cNvPr id="4" name="Footer Placeholder 3"/>
          <p:cNvSpPr>
            <a:spLocks noGrp="1"/>
          </p:cNvSpPr>
          <p:nvPr>
            <p:ph type="ftr" sz="quarter" idx="11"/>
          </p:nvPr>
        </p:nvSpPr>
        <p:spPr>
          <a:xfrm>
            <a:off x="381000" y="6356351"/>
            <a:ext cx="8305800" cy="273049"/>
          </a:xfrm>
        </p:spPr>
        <p:txBody>
          <a:bodyPr/>
          <a:lstStyle/>
          <a:p>
            <a:r>
              <a:rPr lang="en-US" dirty="0"/>
              <a:t>DEPARTMENT OF ELECTRONICS AND COMPUTER ENGINEERING</a:t>
            </a:r>
          </a:p>
        </p:txBody>
      </p:sp>
    </p:spTree>
    <p:extLst>
      <p:ext uri="{BB962C8B-B14F-4D97-AF65-F5344CB8AC3E}">
        <p14:creationId xmlns:p14="http://schemas.microsoft.com/office/powerpoint/2010/main" val="263875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633-3A56-9D1B-9BE6-6DCCF1DBB6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F83693C-A22F-A053-BB95-398197301E1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Fog and smoke are common environmental conditions that significantly impair visibility. Fog, consisting of tiny water droplets suspended in the air, and smoke, resulting from combustion processes and containing a mix of particles and gases, both scatter and absorb light. </a:t>
            </a:r>
          </a:p>
          <a:p>
            <a:pPr algn="just"/>
            <a:r>
              <a:rPr lang="en-US" sz="1800" dirty="0">
                <a:latin typeface="Times New Roman" panose="02020603050405020304" pitchFamily="18" charset="0"/>
                <a:cs typeface="Times New Roman" panose="02020603050405020304" pitchFamily="18" charset="0"/>
              </a:rPr>
              <a:t>This results in a reduction of contrast and sharpness in the view, making it challenging for drivers, pilots, and navigators to operate safely. </a:t>
            </a:r>
          </a:p>
          <a:p>
            <a:pPr algn="just"/>
            <a:r>
              <a:rPr lang="en-US" sz="1800" dirty="0">
                <a:latin typeface="Times New Roman" panose="02020603050405020304" pitchFamily="18" charset="0"/>
                <a:cs typeface="Times New Roman" panose="02020603050405020304" pitchFamily="18" charset="0"/>
              </a:rPr>
              <a:t>The problem is particularly acute in transportation sectors such as automotive and aviation, where reduced visibility can lead to hazardous situations and increased accident rates.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5CDC233-C19C-DFC1-5F9C-0323A3364840}"/>
              </a:ext>
            </a:extLst>
          </p:cNvPr>
          <p:cNvSpPr>
            <a:spLocks noGrp="1"/>
          </p:cNvSpPr>
          <p:nvPr>
            <p:ph type="ftr" sz="quarter" idx="11"/>
          </p:nvPr>
        </p:nvSpPr>
        <p:spPr>
          <a:xfrm>
            <a:off x="3124200" y="6356350"/>
            <a:ext cx="4419600" cy="425450"/>
          </a:xfrm>
        </p:spPr>
        <p:txBody>
          <a:bodyPr/>
          <a:lstStyle/>
          <a:p>
            <a:r>
              <a:rPr lang="en-US" dirty="0"/>
              <a:t>DEPARTMENT OF ELECTRONICS AND COMPUTER ENGINEERING</a:t>
            </a:r>
          </a:p>
        </p:txBody>
      </p:sp>
    </p:spTree>
    <p:extLst>
      <p:ext uri="{BB962C8B-B14F-4D97-AF65-F5344CB8AC3E}">
        <p14:creationId xmlns:p14="http://schemas.microsoft.com/office/powerpoint/2010/main" val="2138774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676-942D-2806-14C4-6C31CB61E3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53BFFE84-2D8E-3108-1481-A48D958FE941}"/>
              </a:ext>
            </a:extLst>
          </p:cNvPr>
          <p:cNvSpPr>
            <a:spLocks noGrp="1"/>
          </p:cNvSpPr>
          <p:nvPr>
            <p:ph idx="1"/>
          </p:nvPr>
        </p:nvSpPr>
        <p:spPr>
          <a:xfrm>
            <a:off x="457200" y="1524000"/>
            <a:ext cx="8229600" cy="4602163"/>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proposed work for enhancing visibility in foggy and smoky environments involves a multi-faceted approach. Initially, a thorough literature review will identify existing technologies and highlight gaps. Based on this, specific performance requirements for different users will be defined. The development phase will focus on integrating advanced sensor technologies, such as LIDAR and infrared cameras, with existing systems to better detect and analyze environmental conditions. Concurrently, image processing algorithms will be developed to enhance visual clarity by improving contrast and sharpness. Additionally, prototypes of visibility-enhancing devices, including adaptive fog lights and smoke filters, will be designed and tested under various conditions. Following system integration, rigorous real-world testing will ensure reliability and effectiveness. Feedback from end-users will guide further refinement of the system. Finally, the project will include documentation of the development process and results, and exploration of potential future innovations to address evolving needs and applications.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23B7043-E43B-556A-CEF6-CBE0359A2436}"/>
              </a:ext>
            </a:extLst>
          </p:cNvPr>
          <p:cNvSpPr>
            <a:spLocks noGrp="1"/>
          </p:cNvSpPr>
          <p:nvPr>
            <p:ph type="ftr" sz="quarter" idx="11"/>
          </p:nvPr>
        </p:nvSpPr>
        <p:spPr>
          <a:xfrm>
            <a:off x="0" y="6324600"/>
            <a:ext cx="9144000" cy="457200"/>
          </a:xfrm>
        </p:spPr>
        <p:txBody>
          <a:bodyPr/>
          <a:lstStyle/>
          <a:p>
            <a:r>
              <a:rPr lang="en-US" dirty="0"/>
              <a:t>DEPARTMENT OF ELECTRONICS AND COMPUTER ENGINEERING</a:t>
            </a:r>
          </a:p>
        </p:txBody>
      </p:sp>
    </p:spTree>
    <p:extLst>
      <p:ext uri="{BB962C8B-B14F-4D97-AF65-F5344CB8AC3E}">
        <p14:creationId xmlns:p14="http://schemas.microsoft.com/office/powerpoint/2010/main" val="64223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D6FC-4623-DB0D-464A-023A669477C3}"/>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SOFTWARE &amp; HARDWARE REQUIREMENTS</a:t>
            </a:r>
          </a:p>
        </p:txBody>
      </p:sp>
      <p:sp>
        <p:nvSpPr>
          <p:cNvPr id="3" name="Content Placeholder 2">
            <a:extLst>
              <a:ext uri="{FF2B5EF4-FFF2-40B4-BE49-F238E27FC236}">
                <a16:creationId xmlns:a16="http://schemas.microsoft.com/office/drawing/2014/main" id="{AB1EBEB7-6EC6-59E9-6A64-0C3DD4EF15BD}"/>
              </a:ext>
            </a:extLst>
          </p:cNvPr>
          <p:cNvSpPr>
            <a:spLocks noGrp="1"/>
          </p:cNvSpPr>
          <p:nvPr>
            <p:ph idx="1"/>
          </p:nvPr>
        </p:nvSpPr>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Software Requirements</a:t>
            </a:r>
          </a:p>
          <a:p>
            <a:pPr algn="just"/>
            <a:r>
              <a:rPr lang="en-US" sz="1600" dirty="0">
                <a:latin typeface="Times New Roman" panose="02020603050405020304" pitchFamily="18" charset="0"/>
                <a:cs typeface="Times New Roman" panose="02020603050405020304" pitchFamily="18" charset="0"/>
              </a:rPr>
              <a:t>Windows 10 or later, macOS 10.15 or later, Linux (Ubuntu 20.04 or later)</a:t>
            </a:r>
          </a:p>
          <a:p>
            <a:pPr algn="just"/>
            <a:r>
              <a:rPr lang="en-US" sz="1600" dirty="0">
                <a:latin typeface="Times New Roman" panose="02020603050405020304" pitchFamily="18" charset="0"/>
                <a:cs typeface="Times New Roman" panose="02020603050405020304" pitchFamily="18" charset="0"/>
              </a:rPr>
              <a:t>Python 3.7 or later</a:t>
            </a:r>
          </a:p>
          <a:p>
            <a:pPr algn="just"/>
            <a:r>
              <a:rPr lang="en-US" sz="1600" dirty="0">
                <a:latin typeface="Times New Roman" panose="02020603050405020304" pitchFamily="18" charset="0"/>
                <a:cs typeface="Times New Roman" panose="02020603050405020304" pitchFamily="18" charset="0"/>
              </a:rPr>
              <a:t>OpenCV (4.5.0 or later),  NumPy (1.21.0 or later), SciPy (1.7.0 or later), Flask (for web-based interfaces, if applicable),TensorFlow or PyTorch (for advanced features, if applicable)</a:t>
            </a:r>
          </a:p>
          <a:p>
            <a:pPr algn="just"/>
            <a:r>
              <a:rPr lang="en-US" sz="1600" dirty="0">
                <a:latin typeface="Times New Roman" panose="02020603050405020304" pitchFamily="18" charset="0"/>
                <a:cs typeface="Times New Roman" panose="02020603050405020304" pitchFamily="18" charset="0"/>
              </a:rPr>
              <a:t>Integrated Development Environment (IDE) such as PyCharm or VSCode, Version control system (e.g., Git)</a:t>
            </a:r>
          </a:p>
          <a:p>
            <a:pPr marL="0" indent="0" algn="just">
              <a:buNone/>
            </a:pPr>
            <a:r>
              <a:rPr lang="en-US" sz="1600" b="1" dirty="0">
                <a:latin typeface="Times New Roman" panose="02020603050405020304" pitchFamily="18" charset="0"/>
                <a:cs typeface="Times New Roman" panose="02020603050405020304" pitchFamily="18" charset="0"/>
              </a:rPr>
              <a:t>Hardware Requirements</a:t>
            </a:r>
          </a:p>
          <a:p>
            <a:pPr algn="just"/>
            <a:r>
              <a:rPr lang="en-US" sz="1600" dirty="0">
                <a:latin typeface="Times New Roman" panose="02020603050405020304" pitchFamily="18" charset="0"/>
                <a:cs typeface="Times New Roman" panose="02020603050405020304" pitchFamily="18" charset="0"/>
              </a:rPr>
              <a:t>Intel Core i5 or equivalent AMD processor, Minimum 4 cores recommended for real-time processing</a:t>
            </a:r>
          </a:p>
          <a:p>
            <a:pPr algn="just"/>
            <a:r>
              <a:rPr lang="en-US" sz="1600" dirty="0">
                <a:latin typeface="Times New Roman" panose="02020603050405020304" pitchFamily="18" charset="0"/>
                <a:cs typeface="Times New Roman" panose="02020603050405020304" pitchFamily="18" charset="0"/>
              </a:rPr>
              <a:t>8 GB RAM minimum (16 GB recommended for handling large video frames and multitasking), Dedicated GPU with CUDA support (e.g., NVIDIA GeForce GTX 1060 or better) for accelerated processing</a:t>
            </a:r>
          </a:p>
          <a:p>
            <a:pPr algn="just"/>
            <a:r>
              <a:rPr lang="en-US" sz="1600" dirty="0">
                <a:latin typeface="Times New Roman" panose="02020603050405020304" pitchFamily="18" charset="0"/>
                <a:cs typeface="Times New Roman" panose="02020603050405020304" pitchFamily="18" charset="0"/>
              </a:rPr>
              <a:t>Integrated graphics can be used, but may affect performance, Minimum 10 GB of free disk space for software and data storage SSD recommended for faster read/write speeds</a:t>
            </a:r>
          </a:p>
          <a:p>
            <a:pPr algn="just"/>
            <a:r>
              <a:rPr lang="en-US" sz="1600" dirty="0">
                <a:latin typeface="Times New Roman" panose="02020603050405020304" pitchFamily="18" charset="0"/>
                <a:cs typeface="Times New Roman" panose="02020603050405020304" pitchFamily="18" charset="0"/>
              </a:rPr>
              <a:t>Webcam with at least 720p resolution for real-time video capture</a:t>
            </a:r>
          </a:p>
        </p:txBody>
      </p:sp>
      <p:sp>
        <p:nvSpPr>
          <p:cNvPr id="4" name="Footer Placeholder 3">
            <a:extLst>
              <a:ext uri="{FF2B5EF4-FFF2-40B4-BE49-F238E27FC236}">
                <a16:creationId xmlns:a16="http://schemas.microsoft.com/office/drawing/2014/main" id="{DFD8FDE7-D628-D47F-A9DA-C23ED44C03D8}"/>
              </a:ext>
            </a:extLst>
          </p:cNvPr>
          <p:cNvSpPr>
            <a:spLocks noGrp="1"/>
          </p:cNvSpPr>
          <p:nvPr>
            <p:ph type="ftr" sz="quarter" idx="11"/>
          </p:nvPr>
        </p:nvSpPr>
        <p:spPr>
          <a:xfrm>
            <a:off x="152400" y="6248400"/>
            <a:ext cx="8915400" cy="517525"/>
          </a:xfrm>
        </p:spPr>
        <p:txBody>
          <a:bodyPr/>
          <a:lstStyle/>
          <a:p>
            <a:r>
              <a:rPr lang="en-US" dirty="0"/>
              <a:t>DEPARTMENT OF ELECTRONICS AND COMPUTER ENGINEERING</a:t>
            </a:r>
          </a:p>
        </p:txBody>
      </p:sp>
    </p:spTree>
    <p:extLst>
      <p:ext uri="{BB962C8B-B14F-4D97-AF65-F5344CB8AC3E}">
        <p14:creationId xmlns:p14="http://schemas.microsoft.com/office/powerpoint/2010/main" val="238946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A239-ACF8-225A-02D5-4E0952A90B1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NOVEL IDEA</a:t>
            </a:r>
          </a:p>
        </p:txBody>
      </p:sp>
      <p:sp>
        <p:nvSpPr>
          <p:cNvPr id="3" name="Content Placeholder 2">
            <a:extLst>
              <a:ext uri="{FF2B5EF4-FFF2-40B4-BE49-F238E27FC236}">
                <a16:creationId xmlns:a16="http://schemas.microsoft.com/office/drawing/2014/main" id="{24B4A3F0-C9E0-A44E-7BF7-ED0AFE545B49}"/>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In a near-future world plagued by persistent haze and pollution, a brilliant but reclusive scientist develops a revolutionary image dehazing technology that not only clears images but also unveils the true nature of hidden worlds. This cutting-edge system, integrated into everyday devices, allows people to see through the veil of environmental distortions to reveal a layer of reality previously obscured. As the technology gains popularity, a young journalist discovers that the dehazed images reveal more than just clarity—they uncover a hidden society living parallel to our own, facing its own struggles and secrets. The journalist must navigate this newfound world, uncovering truths that could alter the course of human understanding and bridge the gap between the two intertwined realities.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1C0DC1E-BD71-D97D-F645-A1121AC631EC}"/>
              </a:ext>
            </a:extLst>
          </p:cNvPr>
          <p:cNvSpPr>
            <a:spLocks noGrp="1"/>
          </p:cNvSpPr>
          <p:nvPr>
            <p:ph type="ftr" sz="quarter" idx="11"/>
          </p:nvPr>
        </p:nvSpPr>
        <p:spPr>
          <a:xfrm>
            <a:off x="0" y="6324600"/>
            <a:ext cx="9144000" cy="457200"/>
          </a:xfrm>
        </p:spPr>
        <p:txBody>
          <a:bodyPr/>
          <a:lstStyle/>
          <a:p>
            <a:r>
              <a:rPr lang="en-US" dirty="0"/>
              <a:t>DEPARTMENT OF ELECTRONICS AND COMPUTER ENGINEERING</a:t>
            </a:r>
          </a:p>
        </p:txBody>
      </p:sp>
    </p:spTree>
    <p:extLst>
      <p:ext uri="{BB962C8B-B14F-4D97-AF65-F5344CB8AC3E}">
        <p14:creationId xmlns:p14="http://schemas.microsoft.com/office/powerpoint/2010/main" val="614752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2237</Words>
  <Application>Microsoft Office PowerPoint</Application>
  <PresentationFormat>On-screen Show (4:3)</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ABSTRACT</vt:lpstr>
      <vt:lpstr>SCOPE AND MOTIVATION</vt:lpstr>
      <vt:lpstr>INTRODUCTION</vt:lpstr>
      <vt:lpstr>LITERATURE SURVEY</vt:lpstr>
      <vt:lpstr>OBJECTIVE</vt:lpstr>
      <vt:lpstr>PROBLEM STATEMENT</vt:lpstr>
      <vt:lpstr>PROPOSED WORK</vt:lpstr>
      <vt:lpstr>SOFTWARE &amp; HARDWARE REQUIREMENTS</vt:lpstr>
      <vt:lpstr>NOVEL IDEA</vt:lpstr>
      <vt:lpstr>IMAGE DEHAZING ALGORITHM</vt:lpstr>
      <vt:lpstr>REALITY ENHANCEMENT INTERFACE</vt:lpstr>
      <vt:lpstr>HIDDEN WORLD EXPLORATION</vt:lpstr>
      <vt:lpstr>ETHICS AND SECURITY FRAMEWORK</vt:lpstr>
      <vt:lpstr>REFERENCES</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Murali krishnan</cp:lastModifiedBy>
  <cp:revision>14</cp:revision>
  <dcterms:created xsi:type="dcterms:W3CDTF">2023-07-26T03:49:14Z</dcterms:created>
  <dcterms:modified xsi:type="dcterms:W3CDTF">2024-09-04T07:16:04Z</dcterms:modified>
</cp:coreProperties>
</file>