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61" r:id="rId5"/>
    <p:sldId id="260" r:id="rId6"/>
    <p:sldId id="265" r:id="rId7"/>
    <p:sldId id="262" r:id="rId8"/>
    <p:sldId id="263" r:id="rId9"/>
    <p:sldId id="264" r:id="rId10"/>
    <p:sldId id="266" r:id="rId11"/>
    <p:sldId id="267" r:id="rId12"/>
    <p:sldId id="259" r:id="rId13"/>
  </p:sldIdLst>
  <p:sldSz cx="12192000" cy="6858000"/>
  <p:notesSz cx="6858000" cy="9144000"/>
  <p:embeddedFontLst>
    <p:embeddedFont>
      <p:font typeface="Lato Black" panose="020F0502020204030203" pitchFamily="34" charset="0"/>
      <p:bold r:id="rId15"/>
      <p:boldItalic r:id="rId16"/>
    </p:embeddedFont>
    <p:embeddedFont>
      <p:font typeface="Libre Baskerville" panose="02000000000000000000" pitchFamily="2" charset="0"/>
      <p:regular r:id="rId17"/>
      <p:bold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muralikumar10"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Muralikumar007"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5" y="81951"/>
            <a:ext cx="12190815" cy="6694098"/>
          </a:xfrm>
          <a:prstGeom prst="rect">
            <a:avLst/>
          </a:prstGeom>
          <a:noFill/>
          <a:ln>
            <a:noFill/>
          </a:ln>
        </p:spPr>
      </p:pic>
      <p:sp>
        <p:nvSpPr>
          <p:cNvPr id="99" name="Google Shape;99;p1"/>
          <p:cNvSpPr txBox="1"/>
          <p:nvPr/>
        </p:nvSpPr>
        <p:spPr>
          <a:xfrm>
            <a:off x="2679381" y="4111277"/>
            <a:ext cx="7246189"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b="1" dirty="0">
                <a:latin typeface="Calibri" panose="020F0502020204030204" pitchFamily="34" charset="0"/>
                <a:ea typeface="Calibri" panose="020F0502020204030204" pitchFamily="34" charset="0"/>
                <a:cs typeface="Calibri" panose="020F0502020204030204" pitchFamily="34" charset="0"/>
              </a:rPr>
              <a:t>Exploratory Data Analysis (EDA)</a:t>
            </a:r>
            <a:endParaRPr sz="4000" b="1"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C2B6F-272B-9357-088A-9FCACA3151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62C5C6-32B8-F91A-1B87-25C1757AF952}"/>
              </a:ext>
            </a:extLst>
          </p:cNvPr>
          <p:cNvSpPr>
            <a:spLocks noGrp="1"/>
          </p:cNvSpPr>
          <p:nvPr>
            <p:ph type="title"/>
          </p:nvPr>
        </p:nvSpPr>
        <p:spPr>
          <a:xfrm>
            <a:off x="838201" y="797744"/>
            <a:ext cx="4058264" cy="608269"/>
          </a:xfrm>
        </p:spPr>
        <p:txBody>
          <a:bodyPr>
            <a:normAutofit/>
          </a:bodyPr>
          <a:lstStyle/>
          <a:p>
            <a:r>
              <a:rPr lang="en-US" sz="3500" b="1" dirty="0">
                <a:solidFill>
                  <a:srgbClr val="FF0000"/>
                </a:solidFill>
              </a:rPr>
              <a:t>Conclusion</a:t>
            </a:r>
            <a:endParaRPr lang="en-IN" sz="3500" b="1" dirty="0">
              <a:solidFill>
                <a:srgbClr val="FF0000"/>
              </a:solidFill>
            </a:endParaRPr>
          </a:p>
        </p:txBody>
      </p:sp>
      <p:sp>
        <p:nvSpPr>
          <p:cNvPr id="3" name="Text Placeholder 2">
            <a:extLst>
              <a:ext uri="{FF2B5EF4-FFF2-40B4-BE49-F238E27FC236}">
                <a16:creationId xmlns:a16="http://schemas.microsoft.com/office/drawing/2014/main" id="{A66FC86D-6048-E40B-3AB2-8B43FC663ECD}"/>
              </a:ext>
            </a:extLst>
          </p:cNvPr>
          <p:cNvSpPr>
            <a:spLocks noGrp="1"/>
          </p:cNvSpPr>
          <p:nvPr>
            <p:ph type="body" idx="1"/>
          </p:nvPr>
        </p:nvSpPr>
        <p:spPr>
          <a:xfrm>
            <a:off x="1210596" y="1575388"/>
            <a:ext cx="9770807" cy="4156817"/>
          </a:xfrm>
        </p:spPr>
        <p:txBody>
          <a:bodyPr>
            <a:noAutofit/>
          </a:bodyPr>
          <a:lstStyle/>
          <a:p>
            <a:pPr algn="just">
              <a:lnSpc>
                <a:spcPct val="100000"/>
              </a:lnSpc>
            </a:pPr>
            <a:r>
              <a:rPr lang="en-US" sz="2000" dirty="0">
                <a:solidFill>
                  <a:schemeClr val="tx1"/>
                </a:solidFill>
              </a:rPr>
              <a:t>Outliers are present in some numerical columns, which might need further investigation. </a:t>
            </a:r>
          </a:p>
          <a:p>
            <a:pPr algn="just">
              <a:lnSpc>
                <a:spcPct val="100000"/>
              </a:lnSpc>
            </a:pPr>
            <a:r>
              <a:rPr lang="en-US" sz="2000" dirty="0">
                <a:solidFill>
                  <a:schemeClr val="tx1"/>
                </a:solidFill>
              </a:rPr>
              <a:t>The probability and frequency distribution of numerical columns show varying distributions, indicating different data patterns. - The frequency distribution of categorical columns reveals the distribution of different categories within each column. </a:t>
            </a:r>
          </a:p>
          <a:p>
            <a:pPr algn="just">
              <a:lnSpc>
                <a:spcPct val="100000"/>
              </a:lnSpc>
            </a:pPr>
            <a:r>
              <a:rPr lang="en-US" sz="2000" dirty="0">
                <a:solidFill>
                  <a:schemeClr val="tx1"/>
                </a:solidFill>
              </a:rPr>
              <a:t>Pair plots illustrate relationships between numerical columns, suggesting potential correlations or trends. Bar plots show patterns between categorical and numerical columns, providing insights into how categorical variables relate to numerical ones. </a:t>
            </a:r>
          </a:p>
          <a:p>
            <a:pPr algn="just">
              <a:lnSpc>
                <a:spcPct val="100000"/>
              </a:lnSpc>
            </a:pPr>
            <a:r>
              <a:rPr lang="en-US" sz="2000" dirty="0">
                <a:solidFill>
                  <a:schemeClr val="tx1"/>
                </a:solidFill>
              </a:rPr>
              <a:t>Stacked bar plots reveal relationships between different categorical variables, indicating potential dependencies or associations between categories.</a:t>
            </a:r>
          </a:p>
        </p:txBody>
      </p:sp>
    </p:spTree>
    <p:extLst>
      <p:ext uri="{BB962C8B-B14F-4D97-AF65-F5344CB8AC3E}">
        <p14:creationId xmlns:p14="http://schemas.microsoft.com/office/powerpoint/2010/main" val="3094198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E0BAC-FE08-21FB-00F2-60F100D825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30EE10-3583-2B6C-2C87-AE399F62FC81}"/>
              </a:ext>
            </a:extLst>
          </p:cNvPr>
          <p:cNvSpPr>
            <a:spLocks noGrp="1"/>
          </p:cNvSpPr>
          <p:nvPr>
            <p:ph type="title"/>
          </p:nvPr>
        </p:nvSpPr>
        <p:spPr>
          <a:xfrm>
            <a:off x="415414" y="129151"/>
            <a:ext cx="4058264" cy="608269"/>
          </a:xfrm>
        </p:spPr>
        <p:txBody>
          <a:bodyPr>
            <a:noAutofit/>
          </a:bodyPr>
          <a:lstStyle/>
          <a:p>
            <a:pPr lvl="0" algn="l" rtl="0">
              <a:lnSpc>
                <a:spcPct val="90000"/>
              </a:lnSpc>
              <a:spcBef>
                <a:spcPts val="1000"/>
              </a:spcBef>
              <a:spcAft>
                <a:spcPts val="0"/>
              </a:spcAft>
              <a:buClr>
                <a:schemeClr val="dk1"/>
              </a:buClr>
              <a:buSzPct val="100000"/>
            </a:pPr>
            <a:r>
              <a:rPr lang="en-IN" sz="3500" b="1" dirty="0">
                <a:solidFill>
                  <a:srgbClr val="FF0000"/>
                </a:solidFill>
              </a:rPr>
              <a:t>Q&amp;A Slide</a:t>
            </a:r>
            <a:endParaRPr lang="en-IN" sz="3500" dirty="0">
              <a:solidFill>
                <a:srgbClr val="FF0000"/>
              </a:solidFill>
            </a:endParaRPr>
          </a:p>
        </p:txBody>
      </p:sp>
      <p:sp>
        <p:nvSpPr>
          <p:cNvPr id="3" name="Text Placeholder 2">
            <a:extLst>
              <a:ext uri="{FF2B5EF4-FFF2-40B4-BE49-F238E27FC236}">
                <a16:creationId xmlns:a16="http://schemas.microsoft.com/office/drawing/2014/main" id="{33746AA2-A6A2-D9EE-A51C-B120EE5D4E61}"/>
              </a:ext>
            </a:extLst>
          </p:cNvPr>
          <p:cNvSpPr>
            <a:spLocks noGrp="1"/>
          </p:cNvSpPr>
          <p:nvPr>
            <p:ph type="body" idx="1"/>
          </p:nvPr>
        </p:nvSpPr>
        <p:spPr>
          <a:xfrm>
            <a:off x="415414" y="656066"/>
            <a:ext cx="9770807" cy="1563329"/>
          </a:xfrm>
        </p:spPr>
        <p:txBody>
          <a:bodyPr>
            <a:noAutofit/>
          </a:bodyPr>
          <a:lstStyle/>
          <a:p>
            <a:pPr marL="114300" indent="0" algn="just">
              <a:lnSpc>
                <a:spcPct val="100000"/>
              </a:lnSpc>
              <a:buNone/>
            </a:pPr>
            <a:r>
              <a:rPr lang="en-US" sz="1800" dirty="0"/>
              <a:t>Are there any correlations between academic performance (measured by 10th and 12th percentage, GPA, etc.) and salary? Exploring the relationship between academic achievements and salary levels can provide insights into the importance of academic excellence in career success.</a:t>
            </a:r>
            <a:endParaRPr lang="en-US" sz="1800" dirty="0">
              <a:solidFill>
                <a:schemeClr val="tx1"/>
              </a:solidFill>
            </a:endParaRPr>
          </a:p>
          <a:p>
            <a:pPr marL="114300" indent="0" algn="just">
              <a:lnSpc>
                <a:spcPct val="100000"/>
              </a:lnSpc>
              <a:buNone/>
            </a:pPr>
            <a:r>
              <a:rPr lang="en-US" sz="1800" b="1" dirty="0">
                <a:solidFill>
                  <a:schemeClr val="tx1"/>
                </a:solidFill>
              </a:rPr>
              <a:t>Solution : </a:t>
            </a:r>
          </a:p>
        </p:txBody>
      </p:sp>
      <p:pic>
        <p:nvPicPr>
          <p:cNvPr id="5" name="Picture 4">
            <a:extLst>
              <a:ext uri="{FF2B5EF4-FFF2-40B4-BE49-F238E27FC236}">
                <a16:creationId xmlns:a16="http://schemas.microsoft.com/office/drawing/2014/main" id="{D6AADDAA-D4A9-8B17-32CC-B9CDBF0A979F}"/>
              </a:ext>
            </a:extLst>
          </p:cNvPr>
          <p:cNvPicPr>
            <a:picLocks noChangeAspect="1"/>
          </p:cNvPicPr>
          <p:nvPr/>
        </p:nvPicPr>
        <p:blipFill>
          <a:blip r:embed="rId2"/>
          <a:stretch>
            <a:fillRect/>
          </a:stretch>
        </p:blipFill>
        <p:spPr>
          <a:xfrm>
            <a:off x="3264311" y="1931563"/>
            <a:ext cx="4837470" cy="4553223"/>
          </a:xfrm>
          <a:prstGeom prst="rect">
            <a:avLst/>
          </a:prstGeom>
        </p:spPr>
      </p:pic>
    </p:spTree>
    <p:extLst>
      <p:ext uri="{BB962C8B-B14F-4D97-AF65-F5344CB8AC3E}">
        <p14:creationId xmlns:p14="http://schemas.microsoft.com/office/powerpoint/2010/main" val="2983217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91936" y="751364"/>
            <a:ext cx="11001904" cy="5355272"/>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IN" sz="1800" b="1" i="0" u="none" strike="noStrike" cap="none" dirty="0">
                <a:solidFill>
                  <a:schemeClr val="dk1"/>
                </a:solidFill>
                <a:latin typeface="Calibri"/>
                <a:ea typeface="Calibri"/>
                <a:cs typeface="Calibri"/>
                <a:sym typeface="Calibri"/>
              </a:rPr>
              <a:t>Background</a:t>
            </a:r>
            <a:endParaRPr lang="en-IN" sz="1800" b="1"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B</a:t>
            </a:r>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ackground on M.Sc. Data Science.</a:t>
            </a:r>
          </a:p>
          <a:p>
            <a:pPr marR="0" lvl="0" algn="l" rtl="0">
              <a:spcBef>
                <a:spcPts val="0"/>
              </a:spcBef>
              <a:spcAft>
                <a:spcPts val="0"/>
              </a:spcAft>
              <a:buClr>
                <a:schemeClr val="dk1"/>
              </a:buClr>
              <a:buSzPts val="1800"/>
            </a:pPr>
            <a:endPar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endParaRPr>
          </a:p>
          <a:p>
            <a:pPr marR="0" lvl="0" algn="l" rtl="0">
              <a:spcBef>
                <a:spcPts val="0"/>
              </a:spcBef>
              <a:spcAft>
                <a:spcPts val="0"/>
              </a:spcAft>
              <a:buClr>
                <a:schemeClr val="dk1"/>
              </a:buClr>
              <a:buSzPts val="1800"/>
            </a:pPr>
            <a:r>
              <a:rPr lang="en-IN" sz="1800" b="1" i="0" u="none" strike="noStrike" cap="none" dirty="0">
                <a:solidFill>
                  <a:schemeClr val="dk1"/>
                </a:solidFill>
                <a:latin typeface="Calibri"/>
                <a:ea typeface="Calibri"/>
                <a:cs typeface="Calibri"/>
                <a:sym typeface="Calibri"/>
              </a:rPr>
              <a:t>Why you want to learn Data Science</a:t>
            </a:r>
          </a:p>
          <a:p>
            <a:pPr marL="285750" marR="0" lvl="0" indent="-285750" algn="just" rtl="0">
              <a:spcBef>
                <a:spcPts val="0"/>
              </a:spcBef>
              <a:spcAft>
                <a:spcPts val="0"/>
              </a:spcAft>
              <a:buClr>
                <a:schemeClr val="dk1"/>
              </a:buClr>
              <a:buSzPts val="1800"/>
              <a:buFont typeface="Arial" panose="020B0604020202020204" pitchFamily="34" charset="0"/>
              <a:buChar char="•"/>
            </a:pPr>
            <a:r>
              <a:rPr lang="en-US" sz="180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I love to be able to solve problems by processing, analyzing, and better understanding data.</a:t>
            </a:r>
            <a:endParaRPr lang="en-IN"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285750" marR="0" lvl="0" indent="-285750" algn="just" rtl="0">
              <a:spcBef>
                <a:spcPts val="0"/>
              </a:spcBef>
              <a:spcAft>
                <a:spcPts val="0"/>
              </a:spcAft>
              <a:buClr>
                <a:schemeClr val="dk1"/>
              </a:buClr>
              <a:buSzPts val="1800"/>
              <a:buFont typeface="Arial" panose="020B0604020202020204" pitchFamily="34" charset="0"/>
              <a:buChar char="•"/>
            </a:pPr>
            <a:r>
              <a:rPr lang="en-US" sz="1800" i="0" dirty="0">
                <a:effectLst/>
                <a:latin typeface="Calibri" panose="020F0502020204030204" pitchFamily="34" charset="0"/>
                <a:ea typeface="Calibri" panose="020F0502020204030204" pitchFamily="34" charset="0"/>
                <a:cs typeface="Calibri" panose="020F0502020204030204" pitchFamily="34" charset="0"/>
              </a:rPr>
              <a:t>Its Most Demand, Growth, Job Security, Opportunity,</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i="0" dirty="0">
                <a:effectLst/>
                <a:latin typeface="Calibri" panose="020F0502020204030204" pitchFamily="34" charset="0"/>
                <a:ea typeface="Calibri" panose="020F0502020204030204" pitchFamily="34" charset="0"/>
                <a:cs typeface="Calibri" panose="020F0502020204030204" pitchFamily="34" charset="0"/>
              </a:rPr>
              <a:t>Flexibility for current Information </a:t>
            </a:r>
            <a:r>
              <a:rPr lang="en-US" sz="1800" dirty="0">
                <a:latin typeface="Calibri" panose="020F0502020204030204" pitchFamily="34" charset="0"/>
                <a:ea typeface="Calibri" panose="020F0502020204030204" pitchFamily="34" charset="0"/>
                <a:cs typeface="Calibri" panose="020F0502020204030204" pitchFamily="34" charset="0"/>
              </a:rPr>
              <a:t>T</a:t>
            </a:r>
            <a:r>
              <a:rPr lang="en-US" sz="1800" i="0" dirty="0">
                <a:effectLst/>
                <a:latin typeface="Calibri" panose="020F0502020204030204" pitchFamily="34" charset="0"/>
                <a:ea typeface="Calibri" panose="020F0502020204030204" pitchFamily="34" charset="0"/>
                <a:cs typeface="Calibri" panose="020F0502020204030204" pitchFamily="34" charset="0"/>
              </a:rPr>
              <a:t>echnology field.</a:t>
            </a:r>
          </a:p>
          <a:p>
            <a:pPr marR="0" lvl="0" algn="just" rtl="0">
              <a:spcBef>
                <a:spcPts val="0"/>
              </a:spcBef>
              <a:spcAft>
                <a:spcPts val="0"/>
              </a:spcAft>
              <a:buClr>
                <a:schemeClr val="dk1"/>
              </a:buClr>
              <a:buSzPts val="1800"/>
            </a:pPr>
            <a:endParaRPr lang="en-US" sz="1800" i="0" dirty="0">
              <a:effectLst/>
              <a:latin typeface="Calibri" panose="020F0502020204030204" pitchFamily="34" charset="0"/>
              <a:ea typeface="Calibri" panose="020F0502020204030204" pitchFamily="34" charset="0"/>
              <a:cs typeface="Calibri" panose="020F0502020204030204" pitchFamily="34" charset="0"/>
            </a:endParaRPr>
          </a:p>
          <a:p>
            <a:r>
              <a:rPr lang="en-IN" sz="1800" b="1" i="0" u="none" strike="noStrike" cap="none" dirty="0">
                <a:solidFill>
                  <a:schemeClr val="dk1"/>
                </a:solidFill>
                <a:latin typeface="Calibri"/>
                <a:ea typeface="Calibri"/>
                <a:cs typeface="Calibri"/>
                <a:sym typeface="Calibri"/>
              </a:rPr>
              <a:t>Any work experience</a:t>
            </a:r>
          </a:p>
          <a:p>
            <a:r>
              <a:rPr lang="en-IN" sz="180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Company Name : </a:t>
            </a:r>
            <a:r>
              <a:rPr lang="en-IN" sz="1800" dirty="0">
                <a:latin typeface="Calibri" panose="020F0502020204030204" pitchFamily="34" charset="0"/>
                <a:ea typeface="Calibri" panose="020F0502020204030204" pitchFamily="34" charset="0"/>
                <a:cs typeface="Calibri" panose="020F0502020204030204" pitchFamily="34" charset="0"/>
              </a:rPr>
              <a:t>MENMOZHI TECHONOLOGIES, Tiruchirappalli </a:t>
            </a:r>
            <a:r>
              <a:rPr lang="en-IN" sz="1800" b="1" dirty="0">
                <a:latin typeface="Calibri" panose="020F0502020204030204" pitchFamily="34" charset="0"/>
                <a:ea typeface="Calibri" panose="020F0502020204030204" pitchFamily="34" charset="0"/>
                <a:cs typeface="Calibri" panose="020F0502020204030204" pitchFamily="34" charset="0"/>
              </a:rPr>
              <a:t>[Data Science Intern]</a:t>
            </a:r>
          </a:p>
          <a:p>
            <a:r>
              <a:rPr lang="en-IN" sz="18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Proje</a:t>
            </a:r>
            <a:r>
              <a:rPr lang="en-IN"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ct Description:</a:t>
            </a:r>
          </a:p>
          <a:p>
            <a:pPr marL="285750" indent="-285750" algn="just">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Introducing to innovative voice assistant for jewelry shops.</a:t>
            </a:r>
          </a:p>
          <a:p>
            <a:pPr marL="285750" indent="-285750" algn="just">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Our voice assistant for jewelry shops aims to achieve seamless customer interaction by integrating wake word detection, facial recognition, and real-time information delivery.</a:t>
            </a:r>
          </a:p>
          <a:p>
            <a:pPr marL="285750" indent="-285750" algn="just">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Algorithm used for NLP (Natural Language Processing), Wake up Word Detection, Face Detection and Recognition, Audio Processing, Speech Recognition. </a:t>
            </a:r>
          </a:p>
          <a:p>
            <a:pPr marR="0" lvl="0" algn="l" rtl="0">
              <a:spcBef>
                <a:spcPts val="0"/>
              </a:spcBef>
              <a:spcAft>
                <a:spcPts val="0"/>
              </a:spcAft>
              <a:buClr>
                <a:schemeClr val="dk1"/>
              </a:buClr>
              <a:buSzPts val="1800"/>
            </a:pPr>
            <a:endParaRPr lang="en-IN"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R="0" lvl="0" algn="l" rtl="0">
              <a:spcBef>
                <a:spcPts val="0"/>
              </a:spcBef>
              <a:spcAft>
                <a:spcPts val="0"/>
              </a:spcAft>
              <a:buClr>
                <a:schemeClr val="dk1"/>
              </a:buClr>
              <a:buSzPts val="1800"/>
            </a:pPr>
            <a:r>
              <a:rPr lang="en-IN" sz="1800" b="1" dirty="0">
                <a:solidFill>
                  <a:schemeClr val="dk1"/>
                </a:solidFill>
                <a:latin typeface="Calibri"/>
                <a:ea typeface="Calibri"/>
                <a:cs typeface="Calibri"/>
                <a:sym typeface="Calibri"/>
              </a:rPr>
              <a:t>Share your </a:t>
            </a:r>
            <a:r>
              <a:rPr lang="en-IN" sz="1800" b="1" dirty="0" err="1">
                <a:solidFill>
                  <a:schemeClr val="dk1"/>
                </a:solidFill>
                <a:latin typeface="Calibri"/>
                <a:ea typeface="Calibri"/>
                <a:cs typeface="Calibri"/>
                <a:sym typeface="Calibri"/>
              </a:rPr>
              <a:t>linkedin</a:t>
            </a:r>
            <a:r>
              <a:rPr lang="en-IN" sz="1800" b="1" dirty="0">
                <a:solidFill>
                  <a:schemeClr val="dk1"/>
                </a:solidFill>
                <a:latin typeface="Calibri"/>
                <a:ea typeface="Calibri"/>
                <a:cs typeface="Calibri"/>
                <a:sym typeface="Calibri"/>
              </a:rPr>
              <a:t> and </a:t>
            </a:r>
            <a:r>
              <a:rPr lang="en-IN" sz="1800" b="1" dirty="0" err="1">
                <a:solidFill>
                  <a:schemeClr val="dk1"/>
                </a:solidFill>
                <a:latin typeface="Calibri"/>
                <a:ea typeface="Calibri"/>
                <a:cs typeface="Calibri"/>
                <a:sym typeface="Calibri"/>
              </a:rPr>
              <a:t>github</a:t>
            </a:r>
            <a:r>
              <a:rPr lang="en-IN" sz="1800" b="1" dirty="0">
                <a:solidFill>
                  <a:schemeClr val="dk1"/>
                </a:solidFill>
                <a:latin typeface="Calibri"/>
                <a:ea typeface="Calibri"/>
                <a:cs typeface="Calibri"/>
                <a:sym typeface="Calibri"/>
              </a:rPr>
              <a:t> profile </a:t>
            </a:r>
            <a:r>
              <a:rPr lang="en-IN" sz="1800" b="1" dirty="0" err="1">
                <a:solidFill>
                  <a:schemeClr val="dk1"/>
                </a:solidFill>
                <a:latin typeface="Calibri"/>
                <a:ea typeface="Calibri"/>
                <a:cs typeface="Calibri"/>
                <a:sym typeface="Calibri"/>
              </a:rPr>
              <a:t>urls</a:t>
            </a:r>
            <a:endParaRPr lang="en-IN" sz="1800"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IN" sz="1800" b="1" dirty="0" err="1">
                <a:solidFill>
                  <a:schemeClr val="dk1"/>
                </a:solidFill>
                <a:latin typeface="Calibri"/>
                <a:ea typeface="Calibri"/>
                <a:cs typeface="Calibri"/>
                <a:sym typeface="Calibri"/>
              </a:rPr>
              <a:t>Linkedin</a:t>
            </a:r>
            <a:r>
              <a:rPr lang="en-IN" sz="1800" b="1" dirty="0">
                <a:solidFill>
                  <a:schemeClr val="dk1"/>
                </a:solidFill>
                <a:latin typeface="Calibri"/>
                <a:ea typeface="Calibri"/>
                <a:cs typeface="Calibri"/>
                <a:sym typeface="Calibri"/>
              </a:rPr>
              <a:t> :  </a:t>
            </a:r>
            <a:r>
              <a:rPr lang="en-IN" sz="1800" dirty="0">
                <a:solidFill>
                  <a:schemeClr val="tx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http://www.linkedin.com/in/muralikumar10</a:t>
            </a:r>
            <a:endParaRPr lang="en-IN" sz="1800" dirty="0">
              <a:solidFill>
                <a:schemeClr val="tx1"/>
              </a:solidFill>
              <a:latin typeface="Calibri"/>
              <a:ea typeface="Calibri"/>
              <a:cs typeface="Calibri"/>
              <a:sym typeface="Calibri"/>
            </a:endParaRPr>
          </a:p>
          <a:p>
            <a:pPr marR="0" lvl="0" algn="l" rtl="0">
              <a:spcBef>
                <a:spcPts val="0"/>
              </a:spcBef>
              <a:spcAft>
                <a:spcPts val="0"/>
              </a:spcAft>
              <a:buClr>
                <a:schemeClr val="dk1"/>
              </a:buClr>
              <a:buSzPts val="1800"/>
            </a:pPr>
            <a:r>
              <a:rPr lang="en-IN" sz="1800" b="1" dirty="0" err="1">
                <a:solidFill>
                  <a:schemeClr val="dk1"/>
                </a:solidFill>
                <a:latin typeface="Calibri"/>
                <a:ea typeface="Calibri"/>
                <a:cs typeface="Calibri"/>
                <a:sym typeface="Calibri"/>
              </a:rPr>
              <a:t>Github</a:t>
            </a:r>
            <a:r>
              <a:rPr lang="en-IN" sz="1800" b="1" dirty="0">
                <a:solidFill>
                  <a:schemeClr val="dk1"/>
                </a:solidFill>
                <a:latin typeface="Calibri"/>
                <a:ea typeface="Calibri"/>
                <a:cs typeface="Calibri"/>
                <a:sym typeface="Calibri"/>
              </a:rPr>
              <a:t>    :  </a:t>
            </a:r>
            <a:r>
              <a:rPr lang="en-IN" sz="1800" dirty="0">
                <a:solidFill>
                  <a:schemeClr val="tx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https://github.com/Muralikumar007</a:t>
            </a:r>
            <a:endParaRPr lang="en-IN" sz="1800" dirty="0">
              <a:solidFill>
                <a:schemeClr val="tx1"/>
              </a:solidFill>
              <a:latin typeface="Calibri"/>
              <a:ea typeface="Calibri"/>
              <a:cs typeface="Calibri"/>
              <a:sym typeface="Calibri"/>
            </a:endParaRPr>
          </a:p>
        </p:txBody>
      </p:sp>
      <p:sp>
        <p:nvSpPr>
          <p:cNvPr id="105" name="Google Shape;105;p3"/>
          <p:cNvSpPr txBox="1"/>
          <p:nvPr/>
        </p:nvSpPr>
        <p:spPr>
          <a:xfrm>
            <a:off x="398160" y="255459"/>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464110" y="29355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a:t>
            </a:r>
            <a:endParaRPr b="1" dirty="0">
              <a:solidFill>
                <a:srgbClr val="FF0000"/>
              </a:solidFill>
            </a:endParaRPr>
          </a:p>
        </p:txBody>
      </p:sp>
      <p:sp>
        <p:nvSpPr>
          <p:cNvPr id="111" name="Google Shape;111;p4"/>
          <p:cNvSpPr txBox="1">
            <a:spLocks noGrp="1"/>
          </p:cNvSpPr>
          <p:nvPr>
            <p:ph type="body" idx="1"/>
          </p:nvPr>
        </p:nvSpPr>
        <p:spPr>
          <a:xfrm>
            <a:off x="1029009" y="1363483"/>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1000"/>
              </a:spcBef>
              <a:spcAft>
                <a:spcPts val="0"/>
              </a:spcAft>
              <a:buClr>
                <a:schemeClr val="dk1"/>
              </a:buClr>
              <a:buSzPct val="100000"/>
              <a:buChar char="•"/>
            </a:pPr>
            <a:r>
              <a:rPr lang="en-IN" b="1" dirty="0"/>
              <a:t>Objective of the Project</a:t>
            </a:r>
            <a:endParaRPr dirty="0"/>
          </a:p>
          <a:p>
            <a:pPr marL="228600" lvl="0" indent="-228600" algn="l" rtl="0">
              <a:lnSpc>
                <a:spcPct val="90000"/>
              </a:lnSpc>
              <a:spcBef>
                <a:spcPts val="1000"/>
              </a:spcBef>
              <a:spcAft>
                <a:spcPts val="0"/>
              </a:spcAft>
              <a:buClr>
                <a:schemeClr val="dk1"/>
              </a:buClr>
              <a:buSzPct val="100000"/>
              <a:buChar char="•"/>
            </a:pPr>
            <a:r>
              <a:rPr lang="en-IN" b="1" dirty="0"/>
              <a:t>Summary of the Data </a:t>
            </a:r>
            <a:endParaRPr dirty="0"/>
          </a:p>
          <a:p>
            <a:pPr marL="0" lvl="0" indent="0" algn="l" rtl="0">
              <a:lnSpc>
                <a:spcPct val="90000"/>
              </a:lnSpc>
              <a:spcBef>
                <a:spcPts val="1000"/>
              </a:spcBef>
              <a:spcAft>
                <a:spcPts val="0"/>
              </a:spcAft>
              <a:buClr>
                <a:schemeClr val="dk1"/>
              </a:buClr>
              <a:buSzPct val="100000"/>
              <a:buNone/>
            </a:pPr>
            <a:endParaRPr b="1" dirty="0"/>
          </a:p>
          <a:p>
            <a:pPr marL="228600" lvl="0" indent="-228600" algn="l" rtl="0">
              <a:lnSpc>
                <a:spcPct val="90000"/>
              </a:lnSpc>
              <a:spcBef>
                <a:spcPts val="1000"/>
              </a:spcBef>
              <a:spcAft>
                <a:spcPts val="0"/>
              </a:spcAft>
              <a:buClr>
                <a:srgbClr val="FF0000"/>
              </a:buClr>
              <a:buSzPct val="100000"/>
              <a:buChar char="•"/>
            </a:pPr>
            <a:r>
              <a:rPr lang="en-IN" b="1" u="sng" dirty="0">
                <a:solidFill>
                  <a:srgbClr val="FF0000"/>
                </a:solidFill>
              </a:rPr>
              <a:t>Exploratory Data Analysis: </a:t>
            </a:r>
            <a:endParaRPr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t>Data Cleaning Steps  </a:t>
            </a:r>
            <a:endParaRPr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t>Data Manipulation Steps</a:t>
            </a:r>
            <a:endParaRPr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t>Univariate Analysis  Steps</a:t>
            </a:r>
            <a:endParaRPr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t>Bivariate Analysis  Steps </a:t>
            </a:r>
            <a:endParaRPr dirty="0"/>
          </a:p>
          <a:p>
            <a:pPr marL="0" lvl="0" indent="0" algn="just" rtl="0">
              <a:lnSpc>
                <a:spcPct val="90000"/>
              </a:lnSpc>
              <a:spcBef>
                <a:spcPts val="1000"/>
              </a:spcBef>
              <a:spcAft>
                <a:spcPts val="0"/>
              </a:spcAft>
              <a:buClr>
                <a:schemeClr val="dk1"/>
              </a:buClr>
              <a:buSzPct val="100000"/>
              <a:buNone/>
            </a:pPr>
            <a:endParaRPr b="1" dirty="0"/>
          </a:p>
          <a:p>
            <a:pPr marL="228600" lvl="0" indent="-228600" algn="l" rtl="0">
              <a:lnSpc>
                <a:spcPct val="90000"/>
              </a:lnSpc>
              <a:spcBef>
                <a:spcPts val="1000"/>
              </a:spcBef>
              <a:spcAft>
                <a:spcPts val="0"/>
              </a:spcAft>
              <a:buClr>
                <a:schemeClr val="dk1"/>
              </a:buClr>
              <a:buSzPct val="100000"/>
              <a:buChar char="•"/>
            </a:pPr>
            <a:r>
              <a:rPr lang="en-IN" b="1" dirty="0"/>
              <a:t>Conclusion </a:t>
            </a:r>
          </a:p>
          <a:p>
            <a:pPr marL="228600" lvl="0" indent="-228600" algn="l" rtl="0">
              <a:lnSpc>
                <a:spcPct val="90000"/>
              </a:lnSpc>
              <a:spcBef>
                <a:spcPts val="1000"/>
              </a:spcBef>
              <a:spcAft>
                <a:spcPts val="0"/>
              </a:spcAft>
              <a:buClr>
                <a:schemeClr val="dk1"/>
              </a:buClr>
              <a:buSzPct val="100000"/>
              <a:buChar char="•"/>
            </a:pPr>
            <a:r>
              <a:rPr lang="en-IN" b="1" dirty="0"/>
              <a:t>Q&amp;A Slide</a:t>
            </a:r>
            <a:endParaRPr dirty="0"/>
          </a:p>
          <a:p>
            <a:pPr marL="228600" lvl="0" indent="-13081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CB9638-0593-0E94-0605-BD4DFE6D88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D878FE-A3CD-89E9-841E-328E0E15880A}"/>
              </a:ext>
            </a:extLst>
          </p:cNvPr>
          <p:cNvSpPr>
            <a:spLocks noGrp="1"/>
          </p:cNvSpPr>
          <p:nvPr>
            <p:ph type="title"/>
          </p:nvPr>
        </p:nvSpPr>
        <p:spPr>
          <a:xfrm>
            <a:off x="966020" y="955061"/>
            <a:ext cx="5719916" cy="1325563"/>
          </a:xfrm>
        </p:spPr>
        <p:txBody>
          <a:bodyPr>
            <a:normAutofit/>
          </a:bodyPr>
          <a:lstStyle/>
          <a:p>
            <a:r>
              <a:rPr lang="en-US" sz="3500" b="1" dirty="0">
                <a:solidFill>
                  <a:srgbClr val="FF0000"/>
                </a:solidFill>
              </a:rPr>
              <a:t>Objective of the Project </a:t>
            </a:r>
            <a:endParaRPr lang="en-IN" sz="3500" b="1" dirty="0">
              <a:solidFill>
                <a:srgbClr val="FF0000"/>
              </a:solidFill>
            </a:endParaRPr>
          </a:p>
        </p:txBody>
      </p:sp>
      <p:sp>
        <p:nvSpPr>
          <p:cNvPr id="3" name="Text Placeholder 2">
            <a:extLst>
              <a:ext uri="{FF2B5EF4-FFF2-40B4-BE49-F238E27FC236}">
                <a16:creationId xmlns:a16="http://schemas.microsoft.com/office/drawing/2014/main" id="{F5788D41-64BD-857F-BAD7-DDFC6A5219D7}"/>
              </a:ext>
            </a:extLst>
          </p:cNvPr>
          <p:cNvSpPr>
            <a:spLocks noGrp="1"/>
          </p:cNvSpPr>
          <p:nvPr>
            <p:ph type="body" idx="1"/>
          </p:nvPr>
        </p:nvSpPr>
        <p:spPr>
          <a:xfrm>
            <a:off x="1387576" y="2201966"/>
            <a:ext cx="9270591" cy="3009131"/>
          </a:xfrm>
        </p:spPr>
        <p:txBody>
          <a:bodyPr>
            <a:noAutofit/>
          </a:bodyPr>
          <a:lstStyle/>
          <a:p>
            <a:pPr algn="just"/>
            <a:r>
              <a:rPr lang="en-US" sz="2500" dirty="0"/>
              <a:t>Perform EDA to gain insights into the dataset, identify patterns, and understand the relationship between different variables and the target variable.</a:t>
            </a:r>
          </a:p>
          <a:p>
            <a:pPr algn="just"/>
            <a:r>
              <a:rPr lang="en-US" sz="25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 includes, List of outliers, Estimates for parameters, Uncertainties about those estimates, List of all important factors, Optimal settings, A good predictive model</a:t>
            </a:r>
          </a:p>
          <a:p>
            <a:pPr algn="just"/>
            <a:endParaRPr lang="en-IN" sz="2500" dirty="0">
              <a:solidFill>
                <a:schemeClr val="tx1"/>
              </a:solidFill>
            </a:endParaRPr>
          </a:p>
        </p:txBody>
      </p:sp>
    </p:spTree>
    <p:extLst>
      <p:ext uri="{BB962C8B-B14F-4D97-AF65-F5344CB8AC3E}">
        <p14:creationId xmlns:p14="http://schemas.microsoft.com/office/powerpoint/2010/main" val="2123256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B6734-4F2D-0EE6-C641-343CF105D269}"/>
              </a:ext>
            </a:extLst>
          </p:cNvPr>
          <p:cNvSpPr>
            <a:spLocks noGrp="1"/>
          </p:cNvSpPr>
          <p:nvPr>
            <p:ph type="title"/>
          </p:nvPr>
        </p:nvSpPr>
        <p:spPr>
          <a:xfrm>
            <a:off x="1093840" y="915731"/>
            <a:ext cx="4667865" cy="1325563"/>
          </a:xfrm>
        </p:spPr>
        <p:txBody>
          <a:bodyPr>
            <a:normAutofit/>
          </a:bodyPr>
          <a:lstStyle/>
          <a:p>
            <a:r>
              <a:rPr lang="en-US" sz="3500" b="1" dirty="0">
                <a:solidFill>
                  <a:srgbClr val="FF0000"/>
                </a:solidFill>
              </a:rPr>
              <a:t>Summery of Data </a:t>
            </a:r>
            <a:endParaRPr lang="en-IN" sz="3500" b="1" dirty="0">
              <a:solidFill>
                <a:srgbClr val="FF0000"/>
              </a:solidFill>
            </a:endParaRPr>
          </a:p>
        </p:txBody>
      </p:sp>
      <p:sp>
        <p:nvSpPr>
          <p:cNvPr id="3" name="Text Placeholder 2">
            <a:extLst>
              <a:ext uri="{FF2B5EF4-FFF2-40B4-BE49-F238E27FC236}">
                <a16:creationId xmlns:a16="http://schemas.microsoft.com/office/drawing/2014/main" id="{FC6ADFCD-326E-D2AA-C25E-0E17ED70FE94}"/>
              </a:ext>
            </a:extLst>
          </p:cNvPr>
          <p:cNvSpPr>
            <a:spLocks noGrp="1"/>
          </p:cNvSpPr>
          <p:nvPr>
            <p:ph type="body" idx="1"/>
          </p:nvPr>
        </p:nvSpPr>
        <p:spPr>
          <a:xfrm>
            <a:off x="1269590" y="2113475"/>
            <a:ext cx="9123107" cy="2320873"/>
          </a:xfrm>
        </p:spPr>
        <p:txBody>
          <a:bodyPr>
            <a:noAutofit/>
          </a:bodyPr>
          <a:lstStyle/>
          <a:p>
            <a:pPr algn="just"/>
            <a:r>
              <a:rPr lang="en-US" sz="2500" dirty="0">
                <a:solidFill>
                  <a:schemeClr val="tx1"/>
                </a:solidFill>
              </a:rPr>
              <a:t>The dataset contains information about individuals including their ID, salary, date of joining (DOJ), date of leaving (DOL), designation, job city, gender, date of birth (DOB), educational qualifications, college details, and various scores related to their education and job-related skills. Target Variable: Salary</a:t>
            </a:r>
            <a:endParaRPr lang="en-IN" sz="2500" dirty="0">
              <a:solidFill>
                <a:schemeClr val="tx1"/>
              </a:solidFill>
            </a:endParaRPr>
          </a:p>
        </p:txBody>
      </p:sp>
    </p:spTree>
    <p:extLst>
      <p:ext uri="{BB962C8B-B14F-4D97-AF65-F5344CB8AC3E}">
        <p14:creationId xmlns:p14="http://schemas.microsoft.com/office/powerpoint/2010/main" val="1925720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6B2D7-9A48-0105-AB43-C3E3085683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92A01F-B389-6DF1-77AC-0533EC4401ED}"/>
              </a:ext>
            </a:extLst>
          </p:cNvPr>
          <p:cNvSpPr>
            <a:spLocks noGrp="1"/>
          </p:cNvSpPr>
          <p:nvPr>
            <p:ph type="title"/>
          </p:nvPr>
        </p:nvSpPr>
        <p:spPr>
          <a:xfrm>
            <a:off x="838201" y="797744"/>
            <a:ext cx="4058264" cy="608269"/>
          </a:xfrm>
        </p:spPr>
        <p:txBody>
          <a:bodyPr>
            <a:normAutofit/>
          </a:bodyPr>
          <a:lstStyle/>
          <a:p>
            <a:r>
              <a:rPr lang="en-US" sz="3500" b="1" dirty="0">
                <a:solidFill>
                  <a:srgbClr val="FF0000"/>
                </a:solidFill>
              </a:rPr>
              <a:t>Data Cleaning Steps </a:t>
            </a:r>
            <a:endParaRPr lang="en-IN" sz="3500" b="1" dirty="0">
              <a:solidFill>
                <a:srgbClr val="FF0000"/>
              </a:solidFill>
            </a:endParaRPr>
          </a:p>
        </p:txBody>
      </p:sp>
      <p:sp>
        <p:nvSpPr>
          <p:cNvPr id="3" name="Text Placeholder 2">
            <a:extLst>
              <a:ext uri="{FF2B5EF4-FFF2-40B4-BE49-F238E27FC236}">
                <a16:creationId xmlns:a16="http://schemas.microsoft.com/office/drawing/2014/main" id="{51FE3D2B-4BFF-EDA5-7E81-8B0B8C3DC443}"/>
              </a:ext>
            </a:extLst>
          </p:cNvPr>
          <p:cNvSpPr>
            <a:spLocks noGrp="1"/>
          </p:cNvSpPr>
          <p:nvPr>
            <p:ph type="body" idx="1"/>
          </p:nvPr>
        </p:nvSpPr>
        <p:spPr>
          <a:xfrm>
            <a:off x="1210596" y="1575388"/>
            <a:ext cx="9770807" cy="4156817"/>
          </a:xfrm>
        </p:spPr>
        <p:txBody>
          <a:bodyPr>
            <a:noAutofit/>
          </a:bodyPr>
          <a:lstStyle/>
          <a:p>
            <a:pPr algn="just"/>
            <a:r>
              <a:rPr lang="en-US" sz="2200" b="1" dirty="0">
                <a:solidFill>
                  <a:schemeClr val="tx1"/>
                </a:solidFill>
              </a:rPr>
              <a:t>Handling Missing Values: </a:t>
            </a:r>
            <a:r>
              <a:rPr lang="en-US" sz="2200" dirty="0">
                <a:solidFill>
                  <a:schemeClr val="tx1"/>
                </a:solidFill>
              </a:rPr>
              <a:t>Identify missing values in the dataset and decide how to handle them. </a:t>
            </a:r>
          </a:p>
          <a:p>
            <a:pPr algn="just"/>
            <a:r>
              <a:rPr lang="en-US" sz="2200" b="1" dirty="0">
                <a:solidFill>
                  <a:schemeClr val="tx1"/>
                </a:solidFill>
              </a:rPr>
              <a:t>Removing Duplicates:</a:t>
            </a:r>
            <a:r>
              <a:rPr lang="en-US" sz="2200" dirty="0">
                <a:solidFill>
                  <a:schemeClr val="tx1"/>
                </a:solidFill>
              </a:rPr>
              <a:t> Identify and remove duplicate records from the dataset to avoid skewing analysis results or model performance.</a:t>
            </a:r>
          </a:p>
          <a:p>
            <a:pPr algn="just"/>
            <a:r>
              <a:rPr lang="en-US" sz="2200" b="1" dirty="0">
                <a:solidFill>
                  <a:schemeClr val="tx1"/>
                </a:solidFill>
              </a:rPr>
              <a:t>Standardizing Formats: </a:t>
            </a:r>
            <a:r>
              <a:rPr lang="en-US" sz="2200" dirty="0">
                <a:solidFill>
                  <a:schemeClr val="tx1"/>
                </a:solidFill>
              </a:rPr>
              <a:t>Standardize formats for data fields such as dates, addresses, and names to ensure consistency and facilitate analysis.</a:t>
            </a:r>
          </a:p>
          <a:p>
            <a:pPr algn="just"/>
            <a:r>
              <a:rPr lang="en-US" sz="2200" b="1" dirty="0">
                <a:solidFill>
                  <a:schemeClr val="tx1"/>
                </a:solidFill>
              </a:rPr>
              <a:t>Correcting Inaccurate Data:</a:t>
            </a:r>
            <a:r>
              <a:rPr lang="en-US" sz="2200" dirty="0">
                <a:solidFill>
                  <a:schemeClr val="tx1"/>
                </a:solidFill>
              </a:rPr>
              <a:t> Identify and correct inaccuracies in the data, such as typos, incorrect values, or outliers that may be errors.</a:t>
            </a:r>
          </a:p>
          <a:p>
            <a:pPr algn="just"/>
            <a:r>
              <a:rPr lang="en-US" sz="2200" b="1" dirty="0">
                <a:solidFill>
                  <a:schemeClr val="tx1"/>
                </a:solidFill>
              </a:rPr>
              <a:t>Handling Outliers: </a:t>
            </a:r>
            <a:r>
              <a:rPr lang="en-US" sz="2200" dirty="0">
                <a:solidFill>
                  <a:schemeClr val="tx1"/>
                </a:solidFill>
              </a:rPr>
              <a:t>Identify outliers in the data and decide how to handle them, whether it's removing them, transforming them, or treating them separately in the analysis.</a:t>
            </a:r>
          </a:p>
        </p:txBody>
      </p:sp>
    </p:spTree>
    <p:extLst>
      <p:ext uri="{BB962C8B-B14F-4D97-AF65-F5344CB8AC3E}">
        <p14:creationId xmlns:p14="http://schemas.microsoft.com/office/powerpoint/2010/main" val="3732645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4CAFC-4B1C-C651-5BFB-EB4A5CDEF9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119176-55A8-7D2F-DF03-6F89A3612167}"/>
              </a:ext>
            </a:extLst>
          </p:cNvPr>
          <p:cNvSpPr>
            <a:spLocks noGrp="1"/>
          </p:cNvSpPr>
          <p:nvPr>
            <p:ph type="title"/>
          </p:nvPr>
        </p:nvSpPr>
        <p:spPr>
          <a:xfrm>
            <a:off x="877530" y="561769"/>
            <a:ext cx="6054212" cy="1325563"/>
          </a:xfrm>
        </p:spPr>
        <p:txBody>
          <a:bodyPr>
            <a:normAutofit/>
          </a:bodyPr>
          <a:lstStyle/>
          <a:p>
            <a:r>
              <a:rPr lang="en-US" sz="3500" b="1" dirty="0">
                <a:solidFill>
                  <a:srgbClr val="FF0000"/>
                </a:solidFill>
              </a:rPr>
              <a:t>Data Manipulation Steps </a:t>
            </a:r>
            <a:endParaRPr lang="en-IN" sz="3500" b="1" dirty="0">
              <a:solidFill>
                <a:srgbClr val="FF0000"/>
              </a:solidFill>
            </a:endParaRPr>
          </a:p>
        </p:txBody>
      </p:sp>
      <p:sp>
        <p:nvSpPr>
          <p:cNvPr id="3" name="Text Placeholder 2">
            <a:extLst>
              <a:ext uri="{FF2B5EF4-FFF2-40B4-BE49-F238E27FC236}">
                <a16:creationId xmlns:a16="http://schemas.microsoft.com/office/drawing/2014/main" id="{F4C060CE-2C39-8D73-1A78-A742F9F8DC3C}"/>
              </a:ext>
            </a:extLst>
          </p:cNvPr>
          <p:cNvSpPr>
            <a:spLocks noGrp="1"/>
          </p:cNvSpPr>
          <p:nvPr>
            <p:ph type="body" idx="1"/>
          </p:nvPr>
        </p:nvSpPr>
        <p:spPr>
          <a:xfrm>
            <a:off x="1210596" y="1730018"/>
            <a:ext cx="9770807" cy="3844872"/>
          </a:xfrm>
        </p:spPr>
        <p:txBody>
          <a:bodyPr>
            <a:noAutofit/>
          </a:bodyPr>
          <a:lstStyle/>
          <a:p>
            <a:pPr algn="just"/>
            <a:r>
              <a:rPr lang="en-US" sz="2200" b="1" dirty="0">
                <a:solidFill>
                  <a:schemeClr val="tx1"/>
                </a:solidFill>
              </a:rPr>
              <a:t>Cleaning: </a:t>
            </a:r>
            <a:r>
              <a:rPr lang="en-US" sz="2200" dirty="0">
                <a:solidFill>
                  <a:schemeClr val="tx1"/>
                </a:solidFill>
              </a:rPr>
              <a:t>This involves fixing errors or inconsistencies in the data, such as missing values, incorrect data types, or formatting issues.</a:t>
            </a:r>
          </a:p>
          <a:p>
            <a:pPr algn="just"/>
            <a:r>
              <a:rPr lang="en-US" sz="2200" b="1" dirty="0">
                <a:solidFill>
                  <a:schemeClr val="tx1"/>
                </a:solidFill>
              </a:rPr>
              <a:t>Filtering: </a:t>
            </a:r>
            <a:r>
              <a:rPr lang="en-US" sz="2200" dirty="0">
                <a:solidFill>
                  <a:schemeClr val="tx1"/>
                </a:solidFill>
              </a:rPr>
              <a:t>Selecting a subset of data based on certain criteria, such as selecting rows where a specific condition is met.</a:t>
            </a:r>
          </a:p>
          <a:p>
            <a:pPr algn="just"/>
            <a:r>
              <a:rPr lang="en-US" sz="2200" b="1" dirty="0">
                <a:solidFill>
                  <a:schemeClr val="tx1"/>
                </a:solidFill>
              </a:rPr>
              <a:t>Sorting: </a:t>
            </a:r>
            <a:r>
              <a:rPr lang="en-US" sz="2200" dirty="0">
                <a:solidFill>
                  <a:schemeClr val="tx1"/>
                </a:solidFill>
              </a:rPr>
              <a:t>Arranging the data in a specified order, typically based on the values of one or more variables.</a:t>
            </a:r>
          </a:p>
          <a:p>
            <a:pPr algn="just"/>
            <a:r>
              <a:rPr lang="en-US" sz="2200" b="1" dirty="0">
                <a:solidFill>
                  <a:schemeClr val="tx1"/>
                </a:solidFill>
              </a:rPr>
              <a:t>Aggregating: </a:t>
            </a:r>
            <a:r>
              <a:rPr lang="en-US" sz="2200" dirty="0">
                <a:solidFill>
                  <a:schemeClr val="tx1"/>
                </a:solidFill>
              </a:rPr>
              <a:t>Combining multiple rows of data into a single summary value, often using functions like sum, average, count, etc.</a:t>
            </a:r>
          </a:p>
          <a:p>
            <a:pPr algn="just"/>
            <a:r>
              <a:rPr lang="en-US" sz="2200" b="1" dirty="0">
                <a:solidFill>
                  <a:schemeClr val="tx1"/>
                </a:solidFill>
              </a:rPr>
              <a:t>Joining/Merging: </a:t>
            </a:r>
            <a:r>
              <a:rPr lang="en-US" sz="2200" dirty="0">
                <a:solidFill>
                  <a:schemeClr val="tx1"/>
                </a:solidFill>
              </a:rPr>
              <a:t>Combining data from multiple sources based on a common key or set of keys.</a:t>
            </a:r>
            <a:endParaRPr lang="en-IN" sz="2200" dirty="0">
              <a:solidFill>
                <a:schemeClr val="tx1"/>
              </a:solidFill>
            </a:endParaRPr>
          </a:p>
        </p:txBody>
      </p:sp>
    </p:spTree>
    <p:extLst>
      <p:ext uri="{BB962C8B-B14F-4D97-AF65-F5344CB8AC3E}">
        <p14:creationId xmlns:p14="http://schemas.microsoft.com/office/powerpoint/2010/main" val="3946033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495F6D-C024-5934-4BD4-85B3CB0F4B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CBE484-20F0-B6C7-B1C6-EFF86E727605}"/>
              </a:ext>
            </a:extLst>
          </p:cNvPr>
          <p:cNvSpPr>
            <a:spLocks noGrp="1"/>
          </p:cNvSpPr>
          <p:nvPr>
            <p:ph type="title"/>
          </p:nvPr>
        </p:nvSpPr>
        <p:spPr>
          <a:xfrm>
            <a:off x="385918" y="334710"/>
            <a:ext cx="6604818" cy="716424"/>
          </a:xfrm>
        </p:spPr>
        <p:txBody>
          <a:bodyPr>
            <a:normAutofit/>
          </a:bodyPr>
          <a:lstStyle/>
          <a:p>
            <a:r>
              <a:rPr lang="en-US" sz="3000" b="1" dirty="0">
                <a:solidFill>
                  <a:srgbClr val="FF0000"/>
                </a:solidFill>
              </a:rPr>
              <a:t>Univariate Analysis Steps</a:t>
            </a:r>
            <a:endParaRPr lang="en-IN" sz="3000" b="1" dirty="0">
              <a:solidFill>
                <a:srgbClr val="FF0000"/>
              </a:solidFill>
            </a:endParaRPr>
          </a:p>
        </p:txBody>
      </p:sp>
      <p:sp>
        <p:nvSpPr>
          <p:cNvPr id="3" name="Text Placeholder 2">
            <a:extLst>
              <a:ext uri="{FF2B5EF4-FFF2-40B4-BE49-F238E27FC236}">
                <a16:creationId xmlns:a16="http://schemas.microsoft.com/office/drawing/2014/main" id="{C0F360DF-E150-9548-114B-D9509109679E}"/>
              </a:ext>
            </a:extLst>
          </p:cNvPr>
          <p:cNvSpPr>
            <a:spLocks noGrp="1"/>
          </p:cNvSpPr>
          <p:nvPr>
            <p:ph type="body" idx="1"/>
          </p:nvPr>
        </p:nvSpPr>
        <p:spPr>
          <a:xfrm>
            <a:off x="467646" y="1051134"/>
            <a:ext cx="11256708" cy="5349207"/>
          </a:xfrm>
        </p:spPr>
        <p:txBody>
          <a:bodyPr>
            <a:noAutofit/>
          </a:bodyPr>
          <a:lstStyle/>
          <a:p>
            <a:pPr marL="114300" indent="0" algn="just">
              <a:buNone/>
            </a:pPr>
            <a:r>
              <a:rPr lang="en-US" sz="2000" b="1" dirty="0"/>
              <a:t>1. Boxplot for Numerical Columns (Outlier Detection): </a:t>
            </a:r>
          </a:p>
          <a:p>
            <a:pPr algn="just">
              <a:lnSpc>
                <a:spcPct val="80000"/>
              </a:lnSpc>
            </a:pPr>
            <a:r>
              <a:rPr lang="en-US" sz="2000" dirty="0"/>
              <a:t>Outliers can be identified by points that lie outside the whiskers of the boxplot. </a:t>
            </a:r>
          </a:p>
          <a:p>
            <a:pPr algn="just">
              <a:lnSpc>
                <a:spcPct val="80000"/>
              </a:lnSpc>
            </a:pPr>
            <a:r>
              <a:rPr lang="en-US" sz="2000" dirty="0"/>
              <a:t>In each subplot, the box represents the interquartile range (IQR), and the whiskers extend to 1.5 times the IQR. </a:t>
            </a:r>
          </a:p>
          <a:p>
            <a:pPr algn="just">
              <a:lnSpc>
                <a:spcPct val="80000"/>
              </a:lnSpc>
            </a:pPr>
            <a:r>
              <a:rPr lang="en-US" sz="2000" dirty="0"/>
              <a:t>Points beyond the whiskers are considered outliers. </a:t>
            </a:r>
          </a:p>
          <a:p>
            <a:pPr marL="114300" indent="0" algn="just">
              <a:lnSpc>
                <a:spcPct val="80000"/>
              </a:lnSpc>
              <a:buNone/>
            </a:pPr>
            <a:r>
              <a:rPr lang="en-US" sz="2000" b="1" dirty="0"/>
              <a:t>2. Histogram with KDE for Numerical Columns (Probability and Frequency Distribution):</a:t>
            </a:r>
          </a:p>
          <a:p>
            <a:pPr algn="just">
              <a:lnSpc>
                <a:spcPct val="80000"/>
              </a:lnSpc>
              <a:buFont typeface="Arial" panose="020B0604020202020204" pitchFamily="34" charset="0"/>
              <a:buChar char="•"/>
            </a:pPr>
            <a:r>
              <a:rPr lang="en-US" sz="2000" dirty="0"/>
              <a:t>Histograms show the distribution of data across different bins. </a:t>
            </a:r>
          </a:p>
          <a:p>
            <a:pPr algn="just">
              <a:lnSpc>
                <a:spcPct val="80000"/>
              </a:lnSpc>
              <a:buFont typeface="Arial" panose="020B0604020202020204" pitchFamily="34" charset="0"/>
              <a:buChar char="•"/>
            </a:pPr>
            <a:r>
              <a:rPr lang="en-US" sz="2000" dirty="0"/>
              <a:t>Kernel Density Estimation (KDE) provides a smoothed representation of the distribution.</a:t>
            </a:r>
          </a:p>
          <a:p>
            <a:pPr algn="just">
              <a:lnSpc>
                <a:spcPct val="80000"/>
              </a:lnSpc>
              <a:buFont typeface="Arial" panose="020B0604020202020204" pitchFamily="34" charset="0"/>
              <a:buChar char="•"/>
            </a:pPr>
            <a:r>
              <a:rPr lang="en-US" sz="2000" dirty="0"/>
              <a:t>Skewness or symmetry in the distribution can be observed. </a:t>
            </a:r>
          </a:p>
          <a:p>
            <a:pPr marL="114300" indent="0" algn="just">
              <a:lnSpc>
                <a:spcPct val="80000"/>
              </a:lnSpc>
              <a:buNone/>
            </a:pPr>
            <a:r>
              <a:rPr lang="en-US" sz="2000" b="1" dirty="0"/>
              <a:t>3. Count Plot for Categorical Columns (Frequency Distribution): </a:t>
            </a:r>
          </a:p>
          <a:p>
            <a:pPr algn="just">
              <a:lnSpc>
                <a:spcPct val="80000"/>
              </a:lnSpc>
              <a:buFont typeface="Arial" panose="020B0604020202020204" pitchFamily="34" charset="0"/>
              <a:buChar char="•"/>
            </a:pPr>
            <a:r>
              <a:rPr lang="en-US" sz="2000" dirty="0"/>
              <a:t>Count plots show the frequency of each category within a categorical variable. </a:t>
            </a:r>
          </a:p>
          <a:p>
            <a:pPr algn="just">
              <a:lnSpc>
                <a:spcPct val="80000"/>
              </a:lnSpc>
              <a:buFont typeface="Arial" panose="020B0604020202020204" pitchFamily="34" charset="0"/>
              <a:buChar char="•"/>
            </a:pPr>
            <a:r>
              <a:rPr lang="en-US" sz="2000" dirty="0"/>
              <a:t>It helps understand the distribution of categories and their relative frequencies. </a:t>
            </a:r>
          </a:p>
          <a:p>
            <a:pPr algn="just">
              <a:lnSpc>
                <a:spcPct val="80000"/>
              </a:lnSpc>
              <a:buFont typeface="Arial" panose="020B0604020202020204" pitchFamily="34" charset="0"/>
              <a:buChar char="•"/>
            </a:pPr>
            <a:r>
              <a:rPr lang="en-US" sz="2000" dirty="0"/>
              <a:t>Missing categories or unexpected outliers in counts might be indicative of data collection issues.</a:t>
            </a:r>
            <a:endParaRPr lang="en-IN" sz="3000" dirty="0">
              <a:solidFill>
                <a:schemeClr val="tx1"/>
              </a:solidFill>
            </a:endParaRPr>
          </a:p>
        </p:txBody>
      </p:sp>
    </p:spTree>
    <p:extLst>
      <p:ext uri="{BB962C8B-B14F-4D97-AF65-F5344CB8AC3E}">
        <p14:creationId xmlns:p14="http://schemas.microsoft.com/office/powerpoint/2010/main" val="1163215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D0F0E-2EE6-0D8D-7459-19045402BB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12247E-9988-7B06-9574-02970FE1B4E4}"/>
              </a:ext>
            </a:extLst>
          </p:cNvPr>
          <p:cNvSpPr>
            <a:spLocks noGrp="1"/>
          </p:cNvSpPr>
          <p:nvPr>
            <p:ph type="title"/>
          </p:nvPr>
        </p:nvSpPr>
        <p:spPr>
          <a:xfrm>
            <a:off x="385918" y="334710"/>
            <a:ext cx="6604818" cy="716424"/>
          </a:xfrm>
        </p:spPr>
        <p:txBody>
          <a:bodyPr>
            <a:normAutofit/>
          </a:bodyPr>
          <a:lstStyle/>
          <a:p>
            <a:r>
              <a:rPr lang="en-US" sz="3000" b="1" dirty="0">
                <a:solidFill>
                  <a:srgbClr val="FF0000"/>
                </a:solidFill>
              </a:rPr>
              <a:t>Bivariate Analysis Steps</a:t>
            </a:r>
            <a:endParaRPr lang="en-IN" sz="3000" b="1" dirty="0">
              <a:solidFill>
                <a:srgbClr val="FF0000"/>
              </a:solidFill>
            </a:endParaRPr>
          </a:p>
        </p:txBody>
      </p:sp>
      <p:sp>
        <p:nvSpPr>
          <p:cNvPr id="3" name="Text Placeholder 2">
            <a:extLst>
              <a:ext uri="{FF2B5EF4-FFF2-40B4-BE49-F238E27FC236}">
                <a16:creationId xmlns:a16="http://schemas.microsoft.com/office/drawing/2014/main" id="{FD73D42D-1621-2402-AA41-3D985274E432}"/>
              </a:ext>
            </a:extLst>
          </p:cNvPr>
          <p:cNvSpPr>
            <a:spLocks noGrp="1"/>
          </p:cNvSpPr>
          <p:nvPr>
            <p:ph type="body" idx="1"/>
          </p:nvPr>
        </p:nvSpPr>
        <p:spPr>
          <a:xfrm>
            <a:off x="549374" y="1051134"/>
            <a:ext cx="11256708" cy="5349207"/>
          </a:xfrm>
        </p:spPr>
        <p:txBody>
          <a:bodyPr>
            <a:noAutofit/>
          </a:bodyPr>
          <a:lstStyle/>
          <a:p>
            <a:pPr marL="114300" indent="0" algn="just">
              <a:buNone/>
            </a:pPr>
            <a:r>
              <a:rPr lang="en-US" sz="1800" b="1" dirty="0"/>
              <a:t>1. Pair Plot (</a:t>
            </a:r>
            <a:r>
              <a:rPr lang="en-US" sz="1800" b="1" dirty="0" err="1"/>
              <a:t>Numberical</a:t>
            </a:r>
            <a:r>
              <a:rPr lang="en-US" sz="1800" b="1" dirty="0"/>
              <a:t> vs Numerical) : </a:t>
            </a:r>
          </a:p>
          <a:p>
            <a:pPr algn="just"/>
            <a:r>
              <a:rPr lang="en-US" sz="1800" dirty="0"/>
              <a:t>The pair plot provides a visual representation of the relationships between pairs of numerical columns. </a:t>
            </a:r>
          </a:p>
          <a:p>
            <a:pPr algn="just"/>
            <a:r>
              <a:rPr lang="en-US" sz="1800" dirty="0"/>
              <a:t>Along the diagonal, histograms of each numerical variable are displayed, showing their distributions.</a:t>
            </a:r>
          </a:p>
          <a:p>
            <a:pPr algn="just"/>
            <a:r>
              <a:rPr lang="en-US" sz="1800" dirty="0"/>
              <a:t>Scatter plots show the relationships between each pair of numerical variables. </a:t>
            </a:r>
          </a:p>
          <a:p>
            <a:pPr marL="114300" indent="0" algn="just">
              <a:buNone/>
            </a:pPr>
            <a:r>
              <a:rPr lang="en-US" sz="1800" b="1" dirty="0"/>
              <a:t>2. Bar Plot (Categorical vs. Numerical):</a:t>
            </a:r>
          </a:p>
          <a:p>
            <a:pPr algn="just"/>
            <a:r>
              <a:rPr lang="en-US" sz="1800" dirty="0"/>
              <a:t>The bar plot shows the relationship between categorical variables (designations) and a numerical variable (salary).</a:t>
            </a:r>
          </a:p>
          <a:p>
            <a:pPr algn="just"/>
            <a:r>
              <a:rPr lang="en-US" sz="1800" dirty="0"/>
              <a:t>Each bar represents the average salary for each designation.</a:t>
            </a:r>
          </a:p>
          <a:p>
            <a:pPr algn="just"/>
            <a:r>
              <a:rPr lang="en-US" sz="1800" dirty="0"/>
              <a:t>By observing the bars, we can identify which designations typically have higher or lower salaries.</a:t>
            </a:r>
          </a:p>
          <a:p>
            <a:pPr marL="114300" indent="0" algn="just">
              <a:buNone/>
            </a:pPr>
            <a:r>
              <a:rPr lang="en-US" sz="1800" b="1" dirty="0"/>
              <a:t>3. Stacked Bar Plot (Categorical vs. Categorical):</a:t>
            </a:r>
          </a:p>
          <a:p>
            <a:pPr algn="just"/>
            <a:r>
              <a:rPr lang="en-US" sz="1800" dirty="0"/>
              <a:t>The stacked bar plot illustrates the relationship between two categorical variables (gender and employment status).</a:t>
            </a:r>
          </a:p>
          <a:p>
            <a:pPr algn="just"/>
            <a:r>
              <a:rPr lang="en-US" sz="1800" dirty="0"/>
              <a:t>Each bar represents the count of individuals in each gender category, segmented by their employment status.</a:t>
            </a:r>
          </a:p>
          <a:p>
            <a:pPr algn="just"/>
            <a:r>
              <a:rPr lang="en-US" sz="1800" dirty="0"/>
              <a:t>By observing the stacked bars, we can identify the distribution of employment status within each gender category.</a:t>
            </a:r>
            <a:endParaRPr lang="en-IN" sz="1800" dirty="0">
              <a:solidFill>
                <a:schemeClr val="tx1"/>
              </a:solidFill>
            </a:endParaRPr>
          </a:p>
        </p:txBody>
      </p:sp>
    </p:spTree>
    <p:extLst>
      <p:ext uri="{BB962C8B-B14F-4D97-AF65-F5344CB8AC3E}">
        <p14:creationId xmlns:p14="http://schemas.microsoft.com/office/powerpoint/2010/main" val="240122389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1042</Words>
  <Application>Microsoft Office PowerPoint</Application>
  <PresentationFormat>Widescreen</PresentationFormat>
  <Paragraphs>83</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Lato Black</vt:lpstr>
      <vt:lpstr>Libre Baskerville</vt:lpstr>
      <vt:lpstr>Calibri</vt:lpstr>
      <vt:lpstr>Office Theme</vt:lpstr>
      <vt:lpstr>PowerPoint Presentation</vt:lpstr>
      <vt:lpstr>PowerPoint Presentation</vt:lpstr>
      <vt:lpstr>Agenda</vt:lpstr>
      <vt:lpstr>Objective of the Project </vt:lpstr>
      <vt:lpstr>Summery of Data </vt:lpstr>
      <vt:lpstr>Data Cleaning Steps </vt:lpstr>
      <vt:lpstr>Data Manipulation Steps </vt:lpstr>
      <vt:lpstr>Univariate Analysis Steps</vt:lpstr>
      <vt:lpstr>Bivariate Analysis Steps</vt:lpstr>
      <vt:lpstr>Conclusion</vt:lpstr>
      <vt:lpstr>Q&amp;A Slide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Murali kumar R</cp:lastModifiedBy>
  <cp:revision>1</cp:revision>
  <dcterms:created xsi:type="dcterms:W3CDTF">2021-02-16T05:19:01Z</dcterms:created>
  <dcterms:modified xsi:type="dcterms:W3CDTF">2024-02-24T06:48:18Z</dcterms:modified>
</cp:coreProperties>
</file>