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34" r:id="rId2"/>
    <p:sldId id="256" r:id="rId3"/>
    <p:sldId id="258" r:id="rId4"/>
    <p:sldId id="432" r:id="rId5"/>
    <p:sldId id="433" r:id="rId6"/>
    <p:sldId id="262" r:id="rId7"/>
    <p:sldId id="264" r:id="rId8"/>
    <p:sldId id="266" r:id="rId9"/>
    <p:sldId id="257" r:id="rId10"/>
    <p:sldId id="409" r:id="rId11"/>
    <p:sldId id="268" r:id="rId12"/>
    <p:sldId id="410" r:id="rId13"/>
    <p:sldId id="411" r:id="rId14"/>
    <p:sldId id="259" r:id="rId15"/>
    <p:sldId id="270" r:id="rId16"/>
    <p:sldId id="271" r:id="rId17"/>
    <p:sldId id="385" r:id="rId18"/>
    <p:sldId id="273" r:id="rId19"/>
    <p:sldId id="274" r:id="rId20"/>
    <p:sldId id="275" r:id="rId21"/>
    <p:sldId id="276" r:id="rId22"/>
    <p:sldId id="386" r:id="rId23"/>
    <p:sldId id="277" r:id="rId24"/>
    <p:sldId id="278" r:id="rId25"/>
    <p:sldId id="412" r:id="rId26"/>
    <p:sldId id="279" r:id="rId27"/>
    <p:sldId id="387" r:id="rId28"/>
    <p:sldId id="281" r:id="rId29"/>
    <p:sldId id="282" r:id="rId30"/>
    <p:sldId id="413" r:id="rId31"/>
    <p:sldId id="284" r:id="rId32"/>
    <p:sldId id="285" r:id="rId33"/>
    <p:sldId id="388" r:id="rId34"/>
    <p:sldId id="414" r:id="rId35"/>
    <p:sldId id="287" r:id="rId36"/>
    <p:sldId id="288" r:id="rId37"/>
    <p:sldId id="415" r:id="rId38"/>
    <p:sldId id="289" r:id="rId39"/>
    <p:sldId id="290" r:id="rId40"/>
    <p:sldId id="416" r:id="rId41"/>
    <p:sldId id="292" r:id="rId42"/>
    <p:sldId id="293" r:id="rId43"/>
    <p:sldId id="431" r:id="rId44"/>
    <p:sldId id="390" r:id="rId45"/>
    <p:sldId id="391" r:id="rId46"/>
    <p:sldId id="294" r:id="rId47"/>
    <p:sldId id="417" r:id="rId48"/>
    <p:sldId id="389" r:id="rId49"/>
    <p:sldId id="296" r:id="rId50"/>
    <p:sldId id="297" r:id="rId51"/>
    <p:sldId id="393" r:id="rId52"/>
    <p:sldId id="392" r:id="rId53"/>
    <p:sldId id="300" r:id="rId54"/>
    <p:sldId id="301" r:id="rId55"/>
    <p:sldId id="303" r:id="rId56"/>
    <p:sldId id="304" r:id="rId57"/>
    <p:sldId id="394" r:id="rId58"/>
    <p:sldId id="418" r:id="rId59"/>
    <p:sldId id="306" r:id="rId60"/>
    <p:sldId id="307" r:id="rId61"/>
    <p:sldId id="395" r:id="rId62"/>
    <p:sldId id="430" r:id="rId63"/>
    <p:sldId id="309" r:id="rId64"/>
    <p:sldId id="310" r:id="rId65"/>
    <p:sldId id="420" r:id="rId66"/>
    <p:sldId id="318" r:id="rId67"/>
    <p:sldId id="317" r:id="rId68"/>
    <p:sldId id="312" r:id="rId69"/>
    <p:sldId id="314" r:id="rId70"/>
    <p:sldId id="421" r:id="rId71"/>
    <p:sldId id="315" r:id="rId72"/>
    <p:sldId id="319" r:id="rId73"/>
    <p:sldId id="320" r:id="rId74"/>
    <p:sldId id="396" r:id="rId75"/>
    <p:sldId id="322" r:id="rId76"/>
    <p:sldId id="323" r:id="rId77"/>
    <p:sldId id="324" r:id="rId78"/>
    <p:sldId id="422" r:id="rId79"/>
    <p:sldId id="423" r:id="rId80"/>
    <p:sldId id="325" r:id="rId81"/>
    <p:sldId id="326" r:id="rId82"/>
    <p:sldId id="327" r:id="rId83"/>
    <p:sldId id="328" r:id="rId84"/>
    <p:sldId id="329" r:id="rId85"/>
    <p:sldId id="330" r:id="rId86"/>
    <p:sldId id="331" r:id="rId87"/>
    <p:sldId id="397" r:id="rId88"/>
    <p:sldId id="332" r:id="rId89"/>
    <p:sldId id="333" r:id="rId90"/>
    <p:sldId id="261" r:id="rId91"/>
    <p:sldId id="334" r:id="rId92"/>
    <p:sldId id="335" r:id="rId93"/>
    <p:sldId id="336" r:id="rId94"/>
    <p:sldId id="398" r:id="rId95"/>
    <p:sldId id="338" r:id="rId96"/>
    <p:sldId id="339" r:id="rId97"/>
    <p:sldId id="399" r:id="rId98"/>
    <p:sldId id="340" r:id="rId99"/>
    <p:sldId id="341" r:id="rId100"/>
    <p:sldId id="342" r:id="rId101"/>
    <p:sldId id="343" r:id="rId102"/>
    <p:sldId id="345" r:id="rId103"/>
    <p:sldId id="346" r:id="rId104"/>
    <p:sldId id="400" r:id="rId105"/>
    <p:sldId id="401" r:id="rId106"/>
    <p:sldId id="348" r:id="rId107"/>
    <p:sldId id="349" r:id="rId108"/>
    <p:sldId id="429" r:id="rId109"/>
    <p:sldId id="350" r:id="rId110"/>
    <p:sldId id="351" r:id="rId111"/>
    <p:sldId id="352" r:id="rId112"/>
    <p:sldId id="353" r:id="rId113"/>
    <p:sldId id="354" r:id="rId114"/>
    <p:sldId id="355" r:id="rId115"/>
    <p:sldId id="356" r:id="rId116"/>
    <p:sldId id="362" r:id="rId117"/>
    <p:sldId id="363" r:id="rId118"/>
    <p:sldId id="364" r:id="rId119"/>
    <p:sldId id="365" r:id="rId120"/>
    <p:sldId id="366" r:id="rId121"/>
    <p:sldId id="402" r:id="rId122"/>
    <p:sldId id="403" r:id="rId123"/>
    <p:sldId id="357" r:id="rId124"/>
    <p:sldId id="367" r:id="rId125"/>
    <p:sldId id="404" r:id="rId126"/>
    <p:sldId id="405" r:id="rId127"/>
    <p:sldId id="406" r:id="rId128"/>
    <p:sldId id="407" r:id="rId129"/>
    <p:sldId id="369" r:id="rId130"/>
    <p:sldId id="424" r:id="rId131"/>
    <p:sldId id="361" r:id="rId132"/>
    <p:sldId id="371" r:id="rId133"/>
    <p:sldId id="425" r:id="rId134"/>
    <p:sldId id="428" r:id="rId135"/>
    <p:sldId id="426" r:id="rId136"/>
    <p:sldId id="372" r:id="rId137"/>
    <p:sldId id="408" r:id="rId138"/>
    <p:sldId id="358" r:id="rId139"/>
    <p:sldId id="373" r:id="rId140"/>
    <p:sldId id="374" r:id="rId141"/>
    <p:sldId id="375" r:id="rId142"/>
    <p:sldId id="427" r:id="rId143"/>
    <p:sldId id="376" r:id="rId144"/>
    <p:sldId id="359" r:id="rId145"/>
    <p:sldId id="377" r:id="rId146"/>
    <p:sldId id="378" r:id="rId147"/>
    <p:sldId id="379" r:id="rId148"/>
    <p:sldId id="360" r:id="rId149"/>
    <p:sldId id="380" r:id="rId150"/>
    <p:sldId id="381" r:id="rId151"/>
    <p:sldId id="382" r:id="rId152"/>
    <p:sldId id="383" r:id="rId153"/>
    <p:sldId id="384" r:id="rId1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2388DB"/>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1A129FA1-FE52-0FA8-2EE3-EEC44B4802B7}"/>
              </a:ext>
            </a:extLst>
          </p:cNvPr>
          <p:cNvSpPr>
            <a:spLocks noGrp="1"/>
          </p:cNvSpPr>
          <p:nvPr>
            <p:ph type="ctrTitle"/>
          </p:nvPr>
        </p:nvSpPr>
        <p:spPr>
          <a:xfrm>
            <a:off x="589280" y="2235200"/>
            <a:ext cx="6543040" cy="2387600"/>
          </a:xfrm>
        </p:spPr>
        <p:txBody>
          <a:bodyPr anchor="ctr">
            <a:normAutofit/>
          </a:bodyPr>
          <a:lstStyle>
            <a:lvl1pPr algn="r">
              <a:defRPr sz="72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8" name="Picture Placeholder 7">
            <a:extLst>
              <a:ext uri="{FF2B5EF4-FFF2-40B4-BE49-F238E27FC236}">
                <a16:creationId xmlns:a16="http://schemas.microsoft.com/office/drawing/2014/main" id="{ACACD58D-EA52-91D7-1561-5F88AE802E41}"/>
              </a:ext>
            </a:extLst>
          </p:cNvPr>
          <p:cNvSpPr>
            <a:spLocks noGrp="1"/>
          </p:cNvSpPr>
          <p:nvPr>
            <p:ph type="pic" sz="quarter" idx="10"/>
          </p:nvPr>
        </p:nvSpPr>
        <p:spPr>
          <a:xfrm>
            <a:off x="7163118" y="2169000"/>
            <a:ext cx="2520000" cy="2520000"/>
          </a:xfrm>
        </p:spPr>
        <p:txBody>
          <a:bodyPr/>
          <a:lstStyle/>
          <a:p>
            <a:r>
              <a:rPr lang="en-US"/>
              <a:t>Click icon to add picture</a:t>
            </a:r>
            <a:endParaRPr lang="en-IN"/>
          </a:p>
        </p:txBody>
      </p:sp>
    </p:spTree>
    <p:extLst>
      <p:ext uri="{BB962C8B-B14F-4D97-AF65-F5344CB8AC3E}">
        <p14:creationId xmlns:p14="http://schemas.microsoft.com/office/powerpoint/2010/main" val="143774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l="-197000" r="-197000" b="8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EB29-DC70-7F3F-E91C-85DCB02DE51A}"/>
              </a:ext>
            </a:extLst>
          </p:cNvPr>
          <p:cNvSpPr>
            <a:spLocks noGrp="1"/>
          </p:cNvSpPr>
          <p:nvPr>
            <p:ph type="title"/>
          </p:nvPr>
        </p:nvSpPr>
        <p:spPr>
          <a:xfrm>
            <a:off x="163946" y="199221"/>
            <a:ext cx="10161154" cy="944581"/>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196085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ontent">
    <p:bg>
      <p:bgPr>
        <a:blipFill dpi="0" rotWithShape="1">
          <a:blip r:embed="rId2">
            <a:lum/>
          </a:blip>
          <a:srcRect/>
          <a:stretch>
            <a:fillRect l="-197000" r="-197000" b="80000"/>
          </a:stretch>
        </a:blipFill>
        <a:effectLst/>
      </p:bgPr>
    </p:bg>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E3393782-18A4-3C3C-600B-0BBA56AD8601}"/>
              </a:ext>
            </a:extLst>
          </p:cNvPr>
          <p:cNvSpPr>
            <a:spLocks noGrp="1"/>
          </p:cNvSpPr>
          <p:nvPr>
            <p:ph sz="quarter" idx="10"/>
          </p:nvPr>
        </p:nvSpPr>
        <p:spPr>
          <a:xfrm>
            <a:off x="644525" y="1543050"/>
            <a:ext cx="5375275" cy="4633913"/>
          </a:xfrm>
        </p:spPr>
        <p:txBody>
          <a:bodyPr/>
          <a:lstStyle>
            <a:lvl1pPr>
              <a:buClr>
                <a:srgbClr val="2388DB"/>
              </a:buClr>
              <a:defRPr>
                <a:latin typeface="Arial" panose="020B0604020202020204" pitchFamily="34" charset="0"/>
                <a:cs typeface="Arial" panose="020B0604020202020204" pitchFamily="34" charset="0"/>
              </a:defRPr>
            </a:lvl1pPr>
            <a:lvl2pPr>
              <a:buClr>
                <a:srgbClr val="2388DB"/>
              </a:buClr>
              <a:defRPr>
                <a:latin typeface="Arial" panose="020B0604020202020204" pitchFamily="34" charset="0"/>
                <a:cs typeface="Arial" panose="020B0604020202020204" pitchFamily="34" charset="0"/>
              </a:defRPr>
            </a:lvl2pPr>
            <a:lvl3pPr>
              <a:buClr>
                <a:srgbClr val="2388DB"/>
              </a:buClr>
              <a:defRPr>
                <a:latin typeface="Arial" panose="020B0604020202020204" pitchFamily="34" charset="0"/>
                <a:cs typeface="Arial" panose="020B0604020202020204" pitchFamily="34" charset="0"/>
              </a:defRPr>
            </a:lvl3pPr>
            <a:lvl4pPr>
              <a:buClr>
                <a:srgbClr val="2388DB"/>
              </a:buClr>
              <a:defRPr>
                <a:latin typeface="Arial" panose="020B0604020202020204" pitchFamily="34" charset="0"/>
                <a:cs typeface="Arial" panose="020B0604020202020204" pitchFamily="34" charset="0"/>
              </a:defRPr>
            </a:lvl4pPr>
            <a:lvl5pPr>
              <a:buClr>
                <a:srgbClr val="2388DB"/>
              </a:buCl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3" name="Picture Placeholder 2">
            <a:extLst>
              <a:ext uri="{FF2B5EF4-FFF2-40B4-BE49-F238E27FC236}">
                <a16:creationId xmlns:a16="http://schemas.microsoft.com/office/drawing/2014/main" id="{226CF143-EBF6-7931-11B6-9C8B9DC2BBFB}"/>
              </a:ext>
            </a:extLst>
          </p:cNvPr>
          <p:cNvSpPr>
            <a:spLocks noGrp="1"/>
          </p:cNvSpPr>
          <p:nvPr>
            <p:ph type="pic" idx="1"/>
          </p:nvPr>
        </p:nvSpPr>
        <p:spPr>
          <a:xfrm>
            <a:off x="6172200" y="1542506"/>
            <a:ext cx="5234708" cy="463445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2" name="Title 1">
            <a:extLst>
              <a:ext uri="{FF2B5EF4-FFF2-40B4-BE49-F238E27FC236}">
                <a16:creationId xmlns:a16="http://schemas.microsoft.com/office/drawing/2014/main" id="{687A41F6-7631-25F8-E408-128648229705}"/>
              </a:ext>
            </a:extLst>
          </p:cNvPr>
          <p:cNvSpPr>
            <a:spLocks noGrp="1"/>
          </p:cNvSpPr>
          <p:nvPr>
            <p:ph type="title"/>
          </p:nvPr>
        </p:nvSpPr>
        <p:spPr>
          <a:xfrm>
            <a:off x="163946" y="209551"/>
            <a:ext cx="10161154" cy="934252"/>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2157270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bg>
      <p:bgPr>
        <a:blipFill dpi="0" rotWithShape="1">
          <a:blip r:embed="rId2">
            <a:lum/>
          </a:blip>
          <a:srcRect/>
          <a:stretch>
            <a:fillRect l="-197000" r="-197000" b="80000"/>
          </a:stretch>
        </a:blipFill>
        <a:effectLst/>
      </p:bgPr>
    </p:bg>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29CC7645-B5C6-4991-164B-5E372D403B0C}"/>
              </a:ext>
            </a:extLst>
          </p:cNvPr>
          <p:cNvSpPr>
            <a:spLocks noGrp="1"/>
          </p:cNvSpPr>
          <p:nvPr>
            <p:ph type="tbl" sz="quarter" idx="11"/>
          </p:nvPr>
        </p:nvSpPr>
        <p:spPr>
          <a:xfrm>
            <a:off x="644525" y="1543050"/>
            <a:ext cx="10761663" cy="4633913"/>
          </a:xfrm>
        </p:spPr>
        <p:txBody>
          <a:bodyPr/>
          <a:lstStyle>
            <a:lvl1pPr>
              <a:buClr>
                <a:srgbClr val="2388DB"/>
              </a:buClr>
              <a:defRPr>
                <a:latin typeface="Arial" panose="020B0604020202020204" pitchFamily="34" charset="0"/>
                <a:cs typeface="Arial" panose="020B0604020202020204" pitchFamily="34" charset="0"/>
              </a:defRPr>
            </a:lvl1pPr>
          </a:lstStyle>
          <a:p>
            <a:r>
              <a:rPr lang="en-US"/>
              <a:t>Click icon to add table</a:t>
            </a:r>
            <a:endParaRPr lang="en-IN" dirty="0"/>
          </a:p>
        </p:txBody>
      </p:sp>
      <p:sp>
        <p:nvSpPr>
          <p:cNvPr id="2" name="Title 1">
            <a:extLst>
              <a:ext uri="{FF2B5EF4-FFF2-40B4-BE49-F238E27FC236}">
                <a16:creationId xmlns:a16="http://schemas.microsoft.com/office/drawing/2014/main" id="{687A41F6-7631-25F8-E408-128648229705}"/>
              </a:ext>
            </a:extLst>
          </p:cNvPr>
          <p:cNvSpPr>
            <a:spLocks noGrp="1"/>
          </p:cNvSpPr>
          <p:nvPr>
            <p:ph type="title"/>
          </p:nvPr>
        </p:nvSpPr>
        <p:spPr>
          <a:xfrm>
            <a:off x="163946" y="209551"/>
            <a:ext cx="10161154" cy="934252"/>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97099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160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939F16-5A4A-2CC6-A3AC-75B5A9B81858}"/>
              </a:ext>
            </a:extLst>
          </p:cNvPr>
          <p:cNvSpPr txBox="1"/>
          <p:nvPr/>
        </p:nvSpPr>
        <p:spPr>
          <a:xfrm>
            <a:off x="3587428" y="2805752"/>
            <a:ext cx="5017143" cy="1246495"/>
          </a:xfrm>
          <a:prstGeom prst="rect">
            <a:avLst/>
          </a:prstGeom>
          <a:noFill/>
        </p:spPr>
        <p:txBody>
          <a:bodyPr wrap="none" rtlCol="0">
            <a:spAutoFit/>
          </a:bodyPr>
          <a:lstStyle/>
          <a:p>
            <a:r>
              <a:rPr lang="en-US" sz="7500" b="1" dirty="0">
                <a:solidFill>
                  <a:srgbClr val="2388DB"/>
                </a:solidFill>
                <a:latin typeface="Arial" panose="020B0604020202020204" pitchFamily="34" charset="0"/>
                <a:cs typeface="Arial" panose="020B0604020202020204" pitchFamily="34" charset="0"/>
              </a:rPr>
              <a:t>Thank You</a:t>
            </a:r>
            <a:endParaRPr lang="en-IN" sz="7500" b="1" dirty="0">
              <a:solidFill>
                <a:srgbClr val="2388D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0423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Q/A">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939F16-5A4A-2CC6-A3AC-75B5A9B81858}"/>
              </a:ext>
            </a:extLst>
          </p:cNvPr>
          <p:cNvSpPr txBox="1"/>
          <p:nvPr/>
        </p:nvSpPr>
        <p:spPr>
          <a:xfrm>
            <a:off x="3587428" y="2805752"/>
            <a:ext cx="2394758" cy="1246495"/>
          </a:xfrm>
          <a:prstGeom prst="rect">
            <a:avLst/>
          </a:prstGeom>
          <a:noFill/>
        </p:spPr>
        <p:txBody>
          <a:bodyPr wrap="none" rtlCol="0">
            <a:spAutoFit/>
          </a:bodyPr>
          <a:lstStyle/>
          <a:p>
            <a:r>
              <a:rPr lang="en-US" sz="7500" b="1" dirty="0">
                <a:solidFill>
                  <a:srgbClr val="2388DB"/>
                </a:solidFill>
                <a:latin typeface="Arial" panose="020B0604020202020204" pitchFamily="34" charset="0"/>
                <a:cs typeface="Arial" panose="020B0604020202020204" pitchFamily="34" charset="0"/>
              </a:rPr>
              <a:t>Q / A</a:t>
            </a:r>
            <a:endParaRPr lang="en-IN" sz="7500" b="1" dirty="0">
              <a:solidFill>
                <a:srgbClr val="2388DB"/>
              </a:solidFill>
              <a:latin typeface="Arial" panose="020B0604020202020204" pitchFamily="34" charset="0"/>
              <a:cs typeface="Arial" panose="020B0604020202020204" pitchFamily="34" charset="0"/>
            </a:endParaRPr>
          </a:p>
        </p:txBody>
      </p:sp>
      <p:pic>
        <p:nvPicPr>
          <p:cNvPr id="3" name="Picture Placeholder 4">
            <a:extLst>
              <a:ext uri="{FF2B5EF4-FFF2-40B4-BE49-F238E27FC236}">
                <a16:creationId xmlns:a16="http://schemas.microsoft.com/office/drawing/2014/main" id="{CEAF2CCF-F440-5153-922C-90C4F708027D}"/>
              </a:ext>
            </a:extLst>
          </p:cNvPr>
          <p:cNvPicPr>
            <a:picLocks noChangeAspect="1"/>
          </p:cNvPicPr>
          <p:nvPr/>
        </p:nvPicPr>
        <p:blipFill rotWithShape="1">
          <a:blip r:embed="rId2"/>
          <a:stretch/>
        </p:blipFill>
        <p:spPr>
          <a:xfrm>
            <a:off x="6096000" y="720482"/>
            <a:ext cx="4170539" cy="4170539"/>
          </a:xfrm>
          <a:prstGeom prst="rect">
            <a:avLst/>
          </a:prstGeom>
        </p:spPr>
      </p:pic>
    </p:spTree>
    <p:extLst>
      <p:ext uri="{BB962C8B-B14F-4D97-AF65-F5344CB8AC3E}">
        <p14:creationId xmlns:p14="http://schemas.microsoft.com/office/powerpoint/2010/main" val="3034240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085B-3BB5-D5C4-5439-7D4FCF988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E29EBB-B6BD-E5EF-B5DD-DC967FB71E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B01B0C53-1518-7074-6B6C-B8C352582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5A3D8A-EF25-B2CF-1B46-763E0790F9F6}"/>
              </a:ext>
            </a:extLst>
          </p:cNvPr>
          <p:cNvSpPr>
            <a:spLocks noGrp="1"/>
          </p:cNvSpPr>
          <p:nvPr>
            <p:ph type="dt" sz="half" idx="10"/>
          </p:nvPr>
        </p:nvSpPr>
        <p:spPr/>
        <p:txBody>
          <a:bodyPr/>
          <a:lstStyle/>
          <a:p>
            <a:fld id="{870BEC9D-4FD0-4C80-B764-FC79BD9D96B1}" type="datetimeFigureOut">
              <a:rPr lang="en-IN" smtClean="0"/>
              <a:t>30-04-2024</a:t>
            </a:fld>
            <a:endParaRPr lang="en-IN"/>
          </a:p>
        </p:txBody>
      </p:sp>
      <p:sp>
        <p:nvSpPr>
          <p:cNvPr id="6" name="Footer Placeholder 5">
            <a:extLst>
              <a:ext uri="{FF2B5EF4-FFF2-40B4-BE49-F238E27FC236}">
                <a16:creationId xmlns:a16="http://schemas.microsoft.com/office/drawing/2014/main" id="{459044E8-2B8F-51E7-2B6A-FD1646F878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42EA5-7023-0714-E06A-15917A350FB4}"/>
              </a:ext>
            </a:extLst>
          </p:cNvPr>
          <p:cNvSpPr>
            <a:spLocks noGrp="1"/>
          </p:cNvSpPr>
          <p:nvPr>
            <p:ph type="sldNum" sz="quarter" idx="12"/>
          </p:nvPr>
        </p:nvSpPr>
        <p:spPr/>
        <p:txBody>
          <a:bodyPr/>
          <a:lstStyle/>
          <a:p>
            <a:fld id="{25BDF706-6296-4055-89AA-1F80C12AF8C4}" type="slidenum">
              <a:rPr lang="en-IN" smtClean="0"/>
              <a:t>‹#›</a:t>
            </a:fld>
            <a:endParaRPr lang="en-IN"/>
          </a:p>
        </p:txBody>
      </p:sp>
    </p:spTree>
    <p:extLst>
      <p:ext uri="{BB962C8B-B14F-4D97-AF65-F5344CB8AC3E}">
        <p14:creationId xmlns:p14="http://schemas.microsoft.com/office/powerpoint/2010/main" val="1907108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BFE9-012E-5B17-E28E-C3AB2607E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32D025-E29D-C076-DE48-55DA6FB6A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Text Placeholder 3">
            <a:extLst>
              <a:ext uri="{FF2B5EF4-FFF2-40B4-BE49-F238E27FC236}">
                <a16:creationId xmlns:a16="http://schemas.microsoft.com/office/drawing/2014/main" id="{82E1C34A-D3EA-40AE-8013-088611F8E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A0AB04-65D2-73D2-A4FD-78B7E67B1302}"/>
              </a:ext>
            </a:extLst>
          </p:cNvPr>
          <p:cNvSpPr>
            <a:spLocks noGrp="1"/>
          </p:cNvSpPr>
          <p:nvPr>
            <p:ph type="dt" sz="half" idx="10"/>
          </p:nvPr>
        </p:nvSpPr>
        <p:spPr/>
        <p:txBody>
          <a:bodyPr/>
          <a:lstStyle/>
          <a:p>
            <a:fld id="{870BEC9D-4FD0-4C80-B764-FC79BD9D96B1}" type="datetimeFigureOut">
              <a:rPr lang="en-IN" smtClean="0"/>
              <a:t>30-04-2024</a:t>
            </a:fld>
            <a:endParaRPr lang="en-IN"/>
          </a:p>
        </p:txBody>
      </p:sp>
      <p:sp>
        <p:nvSpPr>
          <p:cNvPr id="6" name="Footer Placeholder 5">
            <a:extLst>
              <a:ext uri="{FF2B5EF4-FFF2-40B4-BE49-F238E27FC236}">
                <a16:creationId xmlns:a16="http://schemas.microsoft.com/office/drawing/2014/main" id="{8A670029-20D2-AEE5-459E-2E0D350960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7DCA50-BE10-2C5A-0D54-83EFA1E25288}"/>
              </a:ext>
            </a:extLst>
          </p:cNvPr>
          <p:cNvSpPr>
            <a:spLocks noGrp="1"/>
          </p:cNvSpPr>
          <p:nvPr>
            <p:ph type="sldNum" sz="quarter" idx="12"/>
          </p:nvPr>
        </p:nvSpPr>
        <p:spPr/>
        <p:txBody>
          <a:bodyPr/>
          <a:lstStyle/>
          <a:p>
            <a:fld id="{25BDF706-6296-4055-89AA-1F80C12AF8C4}" type="slidenum">
              <a:rPr lang="en-IN" smtClean="0"/>
              <a:t>‹#›</a:t>
            </a:fld>
            <a:endParaRPr lang="en-IN"/>
          </a:p>
        </p:txBody>
      </p:sp>
    </p:spTree>
    <p:extLst>
      <p:ext uri="{BB962C8B-B14F-4D97-AF65-F5344CB8AC3E}">
        <p14:creationId xmlns:p14="http://schemas.microsoft.com/office/powerpoint/2010/main" val="969608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13BE-5A41-6ABF-CFB4-627CE3C44B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932480-FBDE-0D3D-97BA-999293CA01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1752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20A13-B1F4-4D10-7228-CFEE95B8B6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99D744-58C1-4B57-B2ED-2D3FB018C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4191AE-CC72-DF65-1288-CCF386C65E84}"/>
              </a:ext>
            </a:extLst>
          </p:cNvPr>
          <p:cNvSpPr>
            <a:spLocks noGrp="1"/>
          </p:cNvSpPr>
          <p:nvPr>
            <p:ph type="dt" sz="half" idx="10"/>
          </p:nvPr>
        </p:nvSpPr>
        <p:spPr/>
        <p:txBody>
          <a:bodyPr/>
          <a:lstStyle/>
          <a:p>
            <a:fld id="{870BEC9D-4FD0-4C80-B764-FC79BD9D96B1}" type="datetimeFigureOut">
              <a:rPr lang="en-IN" smtClean="0"/>
              <a:t>30-04-2024</a:t>
            </a:fld>
            <a:endParaRPr lang="en-IN"/>
          </a:p>
        </p:txBody>
      </p:sp>
      <p:sp>
        <p:nvSpPr>
          <p:cNvPr id="5" name="Footer Placeholder 4">
            <a:extLst>
              <a:ext uri="{FF2B5EF4-FFF2-40B4-BE49-F238E27FC236}">
                <a16:creationId xmlns:a16="http://schemas.microsoft.com/office/drawing/2014/main" id="{57459F77-255A-3BE8-ABB5-0F2DDCEA5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FF986-6916-5BA8-62D3-CB3CD7682ABD}"/>
              </a:ext>
            </a:extLst>
          </p:cNvPr>
          <p:cNvSpPr>
            <a:spLocks noGrp="1"/>
          </p:cNvSpPr>
          <p:nvPr>
            <p:ph type="sldNum" sz="quarter" idx="12"/>
          </p:nvPr>
        </p:nvSpPr>
        <p:spPr/>
        <p:txBody>
          <a:bodyPr/>
          <a:lstStyle/>
          <a:p>
            <a:fld id="{25BDF706-6296-4055-89AA-1F80C12AF8C4}" type="slidenum">
              <a:rPr lang="en-IN" smtClean="0"/>
              <a:t>‹#›</a:t>
            </a:fld>
            <a:endParaRPr lang="en-IN"/>
          </a:p>
        </p:txBody>
      </p:sp>
    </p:spTree>
    <p:extLst>
      <p:ext uri="{BB962C8B-B14F-4D97-AF65-F5344CB8AC3E}">
        <p14:creationId xmlns:p14="http://schemas.microsoft.com/office/powerpoint/2010/main" val="120856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l="-197000" r="-197000" b="8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E615-1B82-AC52-DA24-63B6A6488B5C}"/>
              </a:ext>
            </a:extLst>
          </p:cNvPr>
          <p:cNvSpPr>
            <a:spLocks noGrp="1"/>
          </p:cNvSpPr>
          <p:nvPr>
            <p:ph type="title"/>
          </p:nvPr>
        </p:nvSpPr>
        <p:spPr>
          <a:xfrm>
            <a:off x="163946" y="199221"/>
            <a:ext cx="10161154" cy="944581"/>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9D36120F-A81E-FE73-2E50-F80698B6045B}"/>
              </a:ext>
            </a:extLst>
          </p:cNvPr>
          <p:cNvSpPr>
            <a:spLocks noGrp="1"/>
          </p:cNvSpPr>
          <p:nvPr>
            <p:ph idx="1"/>
          </p:nvPr>
        </p:nvSpPr>
        <p:spPr>
          <a:xfrm>
            <a:off x="644235" y="1537743"/>
            <a:ext cx="10762673" cy="4634457"/>
          </a:xfrm>
        </p:spPr>
        <p:txBody>
          <a:bodyPr/>
          <a:lstStyle>
            <a:lvl1pPr>
              <a:buClr>
                <a:srgbClr val="2388DB"/>
              </a:buClr>
              <a:defRPr>
                <a:latin typeface="Arial" panose="020B0604020202020204" pitchFamily="34" charset="0"/>
                <a:cs typeface="Arial" panose="020B0604020202020204" pitchFamily="34" charset="0"/>
              </a:defRPr>
            </a:lvl1pPr>
            <a:lvl2pPr>
              <a:buClr>
                <a:srgbClr val="2388DB"/>
              </a:buClr>
              <a:defRPr>
                <a:latin typeface="Arial" panose="020B0604020202020204" pitchFamily="34" charset="0"/>
                <a:cs typeface="Arial" panose="020B0604020202020204" pitchFamily="34" charset="0"/>
              </a:defRPr>
            </a:lvl2pPr>
            <a:lvl3pPr>
              <a:buClr>
                <a:srgbClr val="2388DB"/>
              </a:buClr>
              <a:defRPr>
                <a:latin typeface="Arial" panose="020B0604020202020204" pitchFamily="34" charset="0"/>
                <a:cs typeface="Arial" panose="020B0604020202020204" pitchFamily="34" charset="0"/>
              </a:defRPr>
            </a:lvl3pPr>
            <a:lvl4pPr>
              <a:buClr>
                <a:srgbClr val="2388DB"/>
              </a:buClr>
              <a:defRPr>
                <a:latin typeface="Arial" panose="020B0604020202020204" pitchFamily="34" charset="0"/>
                <a:cs typeface="Arial" panose="020B0604020202020204" pitchFamily="34" charset="0"/>
              </a:defRPr>
            </a:lvl4pPr>
            <a:lvl5pPr>
              <a:buClr>
                <a:srgbClr val="2388DB"/>
              </a:buCl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510965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4A8D-24D5-48E5-B36E-0BC7D54CE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864812-1954-443D-8B6A-8CA20A1E7E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3FE5B5-D0A5-4AFE-9556-E7BB06BDB1B8}"/>
              </a:ext>
            </a:extLst>
          </p:cNvPr>
          <p:cNvSpPr>
            <a:spLocks noGrp="1"/>
          </p:cNvSpPr>
          <p:nvPr>
            <p:ph type="dt" sz="half" idx="10"/>
          </p:nvPr>
        </p:nvSpPr>
        <p:spPr/>
        <p:txBody>
          <a:bodyPr/>
          <a:lstStyle/>
          <a:p>
            <a:fld id="{870BEC9D-4FD0-4C80-B764-FC79BD9D96B1}" type="datetimeFigureOut">
              <a:rPr lang="en-IN" smtClean="0"/>
              <a:t>30-04-2024</a:t>
            </a:fld>
            <a:endParaRPr lang="en-IN"/>
          </a:p>
        </p:txBody>
      </p:sp>
      <p:sp>
        <p:nvSpPr>
          <p:cNvPr id="5" name="Footer Placeholder 4">
            <a:extLst>
              <a:ext uri="{FF2B5EF4-FFF2-40B4-BE49-F238E27FC236}">
                <a16:creationId xmlns:a16="http://schemas.microsoft.com/office/drawing/2014/main" id="{5DE2166B-EC18-4E86-81E0-FAFF1F93C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86EA1-C4F7-43A1-8E16-F4BEF5AA57BD}"/>
              </a:ext>
            </a:extLst>
          </p:cNvPr>
          <p:cNvSpPr>
            <a:spLocks noGrp="1"/>
          </p:cNvSpPr>
          <p:nvPr>
            <p:ph type="sldNum" sz="quarter" idx="12"/>
          </p:nvPr>
        </p:nvSpPr>
        <p:spPr/>
        <p:txBody>
          <a:bodyPr/>
          <a:lstStyle/>
          <a:p>
            <a:fld id="{25BDF706-6296-4055-89AA-1F80C12AF8C4}" type="slidenum">
              <a:rPr lang="en-IN" smtClean="0"/>
              <a:t>‹#›</a:t>
            </a:fld>
            <a:endParaRPr lang="en-IN"/>
          </a:p>
        </p:txBody>
      </p:sp>
    </p:spTree>
    <p:extLst>
      <p:ext uri="{BB962C8B-B14F-4D97-AF65-F5344CB8AC3E}">
        <p14:creationId xmlns:p14="http://schemas.microsoft.com/office/powerpoint/2010/main" val="425079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l="-197000" r="-197000" b="3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EC81-D176-9DCF-43D6-0EE7FDCE661D}"/>
              </a:ext>
            </a:extLst>
          </p:cNvPr>
          <p:cNvSpPr>
            <a:spLocks noGrp="1"/>
          </p:cNvSpPr>
          <p:nvPr>
            <p:ph type="title"/>
          </p:nvPr>
        </p:nvSpPr>
        <p:spPr>
          <a:xfrm>
            <a:off x="831850" y="2336800"/>
            <a:ext cx="10515600" cy="2225675"/>
          </a:xfrm>
        </p:spPr>
        <p:txBody>
          <a:bodyPr anchor="b">
            <a:normAutofit/>
          </a:bodyPr>
          <a:lstStyle>
            <a:lvl1pPr>
              <a:defRPr sz="72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C097B7DD-3F7A-CF1E-65AD-4C0B9A3FB760}"/>
              </a:ext>
            </a:extLst>
          </p:cNvPr>
          <p:cNvSpPr>
            <a:spLocks noGrp="1"/>
          </p:cNvSpPr>
          <p:nvPr>
            <p:ph type="body" idx="1"/>
          </p:nvPr>
        </p:nvSpPr>
        <p:spPr>
          <a:xfrm>
            <a:off x="831850" y="4850680"/>
            <a:ext cx="10515600" cy="730682"/>
          </a:xfrm>
        </p:spPr>
        <p:txBody>
          <a:bodyPr>
            <a:normAutofit/>
          </a:bodyPr>
          <a:lstStyle>
            <a:lvl1pPr marL="0" indent="0">
              <a:buNone/>
              <a:defRPr sz="3200" b="1">
                <a:solidFill>
                  <a:srgbClr val="2388D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0469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l="-197000" r="-197000" b="80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9D54D-DC19-1B66-1BD1-2467CB59A45E}"/>
              </a:ext>
            </a:extLst>
          </p:cNvPr>
          <p:cNvSpPr>
            <a:spLocks noGrp="1"/>
          </p:cNvSpPr>
          <p:nvPr>
            <p:ph sz="half" idx="1"/>
          </p:nvPr>
        </p:nvSpPr>
        <p:spPr>
          <a:xfrm>
            <a:off x="644235" y="1542506"/>
            <a:ext cx="5375565" cy="4634457"/>
          </a:xfrm>
        </p:spPr>
        <p:txBody>
          <a:bodyPr/>
          <a:lstStyle>
            <a:lvl1pPr>
              <a:buClr>
                <a:srgbClr val="2388DB"/>
              </a:buClr>
              <a:defRPr>
                <a:latin typeface="Arial" panose="020B0604020202020204" pitchFamily="34" charset="0"/>
                <a:cs typeface="Arial" panose="020B0604020202020204" pitchFamily="34" charset="0"/>
              </a:defRPr>
            </a:lvl1pPr>
            <a:lvl2pPr>
              <a:buClr>
                <a:srgbClr val="2388DB"/>
              </a:buClr>
              <a:defRPr>
                <a:latin typeface="Arial" panose="020B0604020202020204" pitchFamily="34" charset="0"/>
                <a:cs typeface="Arial" panose="020B0604020202020204" pitchFamily="34" charset="0"/>
              </a:defRPr>
            </a:lvl2pPr>
            <a:lvl3pPr>
              <a:buClr>
                <a:srgbClr val="2388DB"/>
              </a:buClr>
              <a:defRPr>
                <a:latin typeface="Arial" panose="020B0604020202020204" pitchFamily="34" charset="0"/>
                <a:cs typeface="Arial" panose="020B0604020202020204" pitchFamily="34" charset="0"/>
              </a:defRPr>
            </a:lvl3pPr>
            <a:lvl4pPr>
              <a:buClr>
                <a:srgbClr val="2388DB"/>
              </a:buClr>
              <a:defRPr>
                <a:latin typeface="Arial" panose="020B0604020202020204" pitchFamily="34" charset="0"/>
                <a:cs typeface="Arial" panose="020B0604020202020204" pitchFamily="34" charset="0"/>
              </a:defRPr>
            </a:lvl4pPr>
            <a:lvl5pPr>
              <a:buClr>
                <a:srgbClr val="2388DB"/>
              </a:buCl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a:extLst>
              <a:ext uri="{FF2B5EF4-FFF2-40B4-BE49-F238E27FC236}">
                <a16:creationId xmlns:a16="http://schemas.microsoft.com/office/drawing/2014/main" id="{88C3FD55-BA2B-6CDA-E6F6-E0AF2709B437}"/>
              </a:ext>
            </a:extLst>
          </p:cNvPr>
          <p:cNvSpPr>
            <a:spLocks noGrp="1"/>
          </p:cNvSpPr>
          <p:nvPr>
            <p:ph sz="half" idx="2"/>
          </p:nvPr>
        </p:nvSpPr>
        <p:spPr>
          <a:xfrm>
            <a:off x="6172200" y="1542506"/>
            <a:ext cx="5234708" cy="4634457"/>
          </a:xfrm>
        </p:spPr>
        <p:txBody>
          <a:bodyPr/>
          <a:lstStyle>
            <a:lvl1pPr>
              <a:buClr>
                <a:srgbClr val="2388DB"/>
              </a:buClr>
              <a:defRPr>
                <a:latin typeface="Arial" panose="020B0604020202020204" pitchFamily="34" charset="0"/>
                <a:cs typeface="Arial" panose="020B0604020202020204" pitchFamily="34" charset="0"/>
              </a:defRPr>
            </a:lvl1pPr>
            <a:lvl2pPr>
              <a:buClr>
                <a:srgbClr val="2388DB"/>
              </a:buClr>
              <a:defRPr>
                <a:latin typeface="Arial" panose="020B0604020202020204" pitchFamily="34" charset="0"/>
                <a:cs typeface="Arial" panose="020B0604020202020204" pitchFamily="34" charset="0"/>
              </a:defRPr>
            </a:lvl2pPr>
            <a:lvl3pPr>
              <a:buClr>
                <a:srgbClr val="2388DB"/>
              </a:buClr>
              <a:defRPr>
                <a:latin typeface="Arial" panose="020B0604020202020204" pitchFamily="34" charset="0"/>
                <a:cs typeface="Arial" panose="020B0604020202020204" pitchFamily="34" charset="0"/>
              </a:defRPr>
            </a:lvl3pPr>
            <a:lvl4pPr>
              <a:buClr>
                <a:srgbClr val="2388DB"/>
              </a:buClr>
              <a:defRPr>
                <a:latin typeface="Arial" panose="020B0604020202020204" pitchFamily="34" charset="0"/>
                <a:cs typeface="Arial" panose="020B0604020202020204" pitchFamily="34" charset="0"/>
              </a:defRPr>
            </a:lvl4pPr>
            <a:lvl5pPr>
              <a:buClr>
                <a:srgbClr val="2388DB"/>
              </a:buCl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 name="Title 1">
            <a:extLst>
              <a:ext uri="{FF2B5EF4-FFF2-40B4-BE49-F238E27FC236}">
                <a16:creationId xmlns:a16="http://schemas.microsoft.com/office/drawing/2014/main" id="{1680056C-E72F-D718-3CAC-56F6BE12B403}"/>
              </a:ext>
            </a:extLst>
          </p:cNvPr>
          <p:cNvSpPr>
            <a:spLocks noGrp="1"/>
          </p:cNvSpPr>
          <p:nvPr>
            <p:ph type="title"/>
          </p:nvPr>
        </p:nvSpPr>
        <p:spPr>
          <a:xfrm>
            <a:off x="163946" y="199221"/>
            <a:ext cx="10161154" cy="944581"/>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217675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de block">
    <p:bg>
      <p:bgPr>
        <a:blipFill dpi="0" rotWithShape="1">
          <a:blip r:embed="rId2">
            <a:lum/>
          </a:blip>
          <a:srcRect/>
          <a:stretch>
            <a:fillRect l="-197000" r="-197000" b="80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9D54D-DC19-1B66-1BD1-2467CB59A45E}"/>
              </a:ext>
            </a:extLst>
          </p:cNvPr>
          <p:cNvSpPr>
            <a:spLocks noGrp="1"/>
          </p:cNvSpPr>
          <p:nvPr>
            <p:ph sz="half" idx="1"/>
          </p:nvPr>
        </p:nvSpPr>
        <p:spPr>
          <a:xfrm>
            <a:off x="644235" y="1542506"/>
            <a:ext cx="5375565" cy="4634457"/>
          </a:xfrm>
          <a:ln>
            <a:solidFill>
              <a:schemeClr val="tx1"/>
            </a:solidFill>
          </a:ln>
        </p:spPr>
        <p:txBody>
          <a:bodyPr>
            <a:normAutofit/>
          </a:bodyPr>
          <a:lstStyle>
            <a:lvl1pPr marL="0" indent="0">
              <a:spcBef>
                <a:spcPts val="0"/>
              </a:spcBef>
              <a:buClr>
                <a:srgbClr val="2388DB"/>
              </a:buClr>
              <a:buNone/>
              <a:defRPr sz="1800">
                <a:latin typeface="Roboto Mono" panose="00000009000000000000" pitchFamily="49" charset="0"/>
                <a:ea typeface="Roboto Mono" panose="00000009000000000000" pitchFamily="49" charset="0"/>
                <a:cs typeface="Arial" panose="020B0604020202020204" pitchFamily="34" charset="0"/>
              </a:defRPr>
            </a:lvl1pPr>
            <a:lvl2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2pPr>
            <a:lvl3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3pPr>
            <a:lvl4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4pPr>
            <a:lvl5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5pPr>
          </a:lstStyle>
          <a:p>
            <a:pPr lvl="0"/>
            <a:r>
              <a:rPr lang="en-US"/>
              <a:t>Click to edit Master text styles</a:t>
            </a:r>
          </a:p>
          <a:p>
            <a:pPr lvl="1"/>
            <a:r>
              <a:rPr lang="en-US"/>
              <a:t>Second level</a:t>
            </a:r>
          </a:p>
        </p:txBody>
      </p:sp>
      <p:sp>
        <p:nvSpPr>
          <p:cNvPr id="4" name="Content Placeholder 3">
            <a:extLst>
              <a:ext uri="{FF2B5EF4-FFF2-40B4-BE49-F238E27FC236}">
                <a16:creationId xmlns:a16="http://schemas.microsoft.com/office/drawing/2014/main" id="{88C3FD55-BA2B-6CDA-E6F6-E0AF2709B437}"/>
              </a:ext>
            </a:extLst>
          </p:cNvPr>
          <p:cNvSpPr>
            <a:spLocks noGrp="1"/>
          </p:cNvSpPr>
          <p:nvPr>
            <p:ph sz="half" idx="2"/>
          </p:nvPr>
        </p:nvSpPr>
        <p:spPr>
          <a:xfrm>
            <a:off x="6172200" y="1542506"/>
            <a:ext cx="5234708" cy="4634457"/>
          </a:xfrm>
          <a:ln>
            <a:solidFill>
              <a:schemeClr val="tx1"/>
            </a:solidFill>
          </a:ln>
        </p:spPr>
        <p:txBody>
          <a:bodyPr>
            <a:normAutofit/>
          </a:bodyPr>
          <a:lstStyle>
            <a:lvl1pPr marL="0" indent="0">
              <a:spcBef>
                <a:spcPts val="0"/>
              </a:spcBef>
              <a:buClr>
                <a:srgbClr val="2388DB"/>
              </a:buClr>
              <a:buNone/>
              <a:defRPr sz="1800">
                <a:latin typeface="Roboto Mono" panose="00000009000000000000" pitchFamily="49" charset="0"/>
                <a:ea typeface="Roboto Mono" panose="00000009000000000000" pitchFamily="49" charset="0"/>
                <a:cs typeface="Arial" panose="020B0604020202020204" pitchFamily="34" charset="0"/>
              </a:defRPr>
            </a:lvl1pPr>
            <a:lvl2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2pPr>
            <a:lvl3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3pPr>
            <a:lvl4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4pPr>
            <a:lvl5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1680056C-E72F-D718-3CAC-56F6BE12B403}"/>
              </a:ext>
            </a:extLst>
          </p:cNvPr>
          <p:cNvSpPr>
            <a:spLocks noGrp="1"/>
          </p:cNvSpPr>
          <p:nvPr>
            <p:ph type="title"/>
          </p:nvPr>
        </p:nvSpPr>
        <p:spPr>
          <a:xfrm>
            <a:off x="163946" y="199221"/>
            <a:ext cx="10161154" cy="944581"/>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175386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_Block">
    <p:bg>
      <p:bgPr>
        <a:blipFill dpi="0" rotWithShape="1">
          <a:blip r:embed="rId2">
            <a:lum/>
          </a:blip>
          <a:srcRect/>
          <a:stretch>
            <a:fillRect l="-197000" r="-197000" b="80000"/>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8C3FD55-BA2B-6CDA-E6F6-E0AF2709B437}"/>
              </a:ext>
            </a:extLst>
          </p:cNvPr>
          <p:cNvSpPr>
            <a:spLocks noGrp="1"/>
          </p:cNvSpPr>
          <p:nvPr>
            <p:ph sz="half" idx="2"/>
          </p:nvPr>
        </p:nvSpPr>
        <p:spPr>
          <a:xfrm>
            <a:off x="644235" y="1542506"/>
            <a:ext cx="10762673" cy="4634457"/>
          </a:xfrm>
          <a:ln>
            <a:solidFill>
              <a:schemeClr val="tx1"/>
            </a:solidFill>
          </a:ln>
        </p:spPr>
        <p:txBody>
          <a:bodyPr>
            <a:normAutofit/>
          </a:bodyPr>
          <a:lstStyle>
            <a:lvl1pPr marL="0" indent="0">
              <a:spcBef>
                <a:spcPts val="0"/>
              </a:spcBef>
              <a:buClr>
                <a:srgbClr val="2388DB"/>
              </a:buClr>
              <a:buNone/>
              <a:defRPr sz="1800">
                <a:latin typeface="Roboto Mono" panose="00000009000000000000" pitchFamily="49" charset="0"/>
                <a:ea typeface="Roboto Mono" panose="00000009000000000000" pitchFamily="49" charset="0"/>
                <a:cs typeface="Arial" panose="020B0604020202020204" pitchFamily="34" charset="0"/>
              </a:defRPr>
            </a:lvl1pPr>
            <a:lvl2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2pPr>
            <a:lvl3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3pPr>
            <a:lvl4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4pPr>
            <a:lvl5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1680056C-E72F-D718-3CAC-56F6BE12B403}"/>
              </a:ext>
            </a:extLst>
          </p:cNvPr>
          <p:cNvSpPr>
            <a:spLocks noGrp="1"/>
          </p:cNvSpPr>
          <p:nvPr>
            <p:ph type="title"/>
          </p:nvPr>
        </p:nvSpPr>
        <p:spPr>
          <a:xfrm>
            <a:off x="163946" y="199221"/>
            <a:ext cx="10161154" cy="944581"/>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43810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de with Content">
    <p:bg>
      <p:bgPr>
        <a:blipFill dpi="0" rotWithShape="1">
          <a:blip r:embed="rId2">
            <a:lum/>
          </a:blip>
          <a:srcRect/>
          <a:stretch>
            <a:fillRect l="-197000" r="-197000" b="80000"/>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8C3FD55-BA2B-6CDA-E6F6-E0AF2709B437}"/>
              </a:ext>
            </a:extLst>
          </p:cNvPr>
          <p:cNvSpPr>
            <a:spLocks noGrp="1"/>
          </p:cNvSpPr>
          <p:nvPr>
            <p:ph sz="half" idx="2"/>
          </p:nvPr>
        </p:nvSpPr>
        <p:spPr>
          <a:xfrm>
            <a:off x="6172200" y="1542506"/>
            <a:ext cx="5234708" cy="4634457"/>
          </a:xfrm>
          <a:ln>
            <a:solidFill>
              <a:schemeClr val="tx1"/>
            </a:solidFill>
          </a:ln>
        </p:spPr>
        <p:txBody>
          <a:bodyPr>
            <a:normAutofit/>
          </a:bodyPr>
          <a:lstStyle>
            <a:lvl1pPr marL="0" indent="0">
              <a:spcBef>
                <a:spcPts val="0"/>
              </a:spcBef>
              <a:buClr>
                <a:srgbClr val="2388DB"/>
              </a:buClr>
              <a:buNone/>
              <a:defRPr sz="1800">
                <a:latin typeface="Roboto Mono" panose="00000009000000000000" pitchFamily="49" charset="0"/>
                <a:ea typeface="Roboto Mono" panose="00000009000000000000" pitchFamily="49" charset="0"/>
                <a:cs typeface="Arial" panose="020B0604020202020204" pitchFamily="34" charset="0"/>
              </a:defRPr>
            </a:lvl1pPr>
            <a:lvl2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2pPr>
            <a:lvl3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3pPr>
            <a:lvl4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4pPr>
            <a:lvl5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1680056C-E72F-D718-3CAC-56F6BE12B403}"/>
              </a:ext>
            </a:extLst>
          </p:cNvPr>
          <p:cNvSpPr>
            <a:spLocks noGrp="1"/>
          </p:cNvSpPr>
          <p:nvPr>
            <p:ph type="title"/>
          </p:nvPr>
        </p:nvSpPr>
        <p:spPr>
          <a:xfrm>
            <a:off x="163946" y="199221"/>
            <a:ext cx="10161154" cy="944581"/>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5" name="Content Placeholder 2">
            <a:extLst>
              <a:ext uri="{FF2B5EF4-FFF2-40B4-BE49-F238E27FC236}">
                <a16:creationId xmlns:a16="http://schemas.microsoft.com/office/drawing/2014/main" id="{FACEEC53-2CB1-2C56-B0B0-C5B36A7A446A}"/>
              </a:ext>
            </a:extLst>
          </p:cNvPr>
          <p:cNvSpPr>
            <a:spLocks noGrp="1"/>
          </p:cNvSpPr>
          <p:nvPr>
            <p:ph sz="half" idx="1"/>
          </p:nvPr>
        </p:nvSpPr>
        <p:spPr>
          <a:xfrm>
            <a:off x="644235" y="1542506"/>
            <a:ext cx="5375565" cy="4634457"/>
          </a:xfrm>
        </p:spPr>
        <p:txBody>
          <a:bodyPr/>
          <a:lstStyle>
            <a:lvl1pPr>
              <a:buClr>
                <a:srgbClr val="2388DB"/>
              </a:buClr>
              <a:defRPr>
                <a:latin typeface="Arial" panose="020B0604020202020204" pitchFamily="34" charset="0"/>
                <a:cs typeface="Arial" panose="020B0604020202020204" pitchFamily="34" charset="0"/>
              </a:defRPr>
            </a:lvl1pPr>
            <a:lvl2pPr>
              <a:buClr>
                <a:srgbClr val="2388DB"/>
              </a:buClr>
              <a:defRPr>
                <a:latin typeface="Arial" panose="020B0604020202020204" pitchFamily="34" charset="0"/>
                <a:cs typeface="Arial" panose="020B0604020202020204" pitchFamily="34" charset="0"/>
              </a:defRPr>
            </a:lvl2pPr>
            <a:lvl3pPr>
              <a:buClr>
                <a:srgbClr val="2388DB"/>
              </a:buClr>
              <a:defRPr>
                <a:latin typeface="Arial" panose="020B0604020202020204" pitchFamily="34" charset="0"/>
                <a:cs typeface="Arial" panose="020B0604020202020204" pitchFamily="34" charset="0"/>
              </a:defRPr>
            </a:lvl3pPr>
            <a:lvl4pPr>
              <a:buClr>
                <a:srgbClr val="2388DB"/>
              </a:buClr>
              <a:defRPr>
                <a:latin typeface="Arial" panose="020B0604020202020204" pitchFamily="34" charset="0"/>
                <a:cs typeface="Arial" panose="020B0604020202020204" pitchFamily="34" charset="0"/>
              </a:defRPr>
            </a:lvl4pPr>
            <a:lvl5pPr>
              <a:buClr>
                <a:srgbClr val="2388DB"/>
              </a:buCl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59240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with Image">
    <p:bg>
      <p:bgPr>
        <a:blipFill dpi="0" rotWithShape="1">
          <a:blip r:embed="rId2">
            <a:lum/>
          </a:blip>
          <a:srcRect/>
          <a:stretch>
            <a:fillRect l="-197000" r="-197000" b="80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9D54D-DC19-1B66-1BD1-2467CB59A45E}"/>
              </a:ext>
            </a:extLst>
          </p:cNvPr>
          <p:cNvSpPr>
            <a:spLocks noGrp="1"/>
          </p:cNvSpPr>
          <p:nvPr>
            <p:ph sz="half" idx="1"/>
          </p:nvPr>
        </p:nvSpPr>
        <p:spPr>
          <a:xfrm>
            <a:off x="644235" y="1542506"/>
            <a:ext cx="5375565" cy="4634457"/>
          </a:xfrm>
          <a:ln>
            <a:solidFill>
              <a:schemeClr val="tx1"/>
            </a:solidFill>
          </a:ln>
        </p:spPr>
        <p:txBody>
          <a:bodyPr>
            <a:normAutofit/>
          </a:bodyPr>
          <a:lstStyle>
            <a:lvl1pPr marL="0" indent="0">
              <a:spcBef>
                <a:spcPts val="0"/>
              </a:spcBef>
              <a:buClr>
                <a:srgbClr val="2388DB"/>
              </a:buClr>
              <a:buNone/>
              <a:defRPr sz="1800">
                <a:latin typeface="Roboto Mono" panose="00000009000000000000" pitchFamily="49" charset="0"/>
                <a:ea typeface="Roboto Mono" panose="00000009000000000000" pitchFamily="49" charset="0"/>
                <a:cs typeface="Arial" panose="020B0604020202020204" pitchFamily="34" charset="0"/>
              </a:defRPr>
            </a:lvl1pPr>
            <a:lvl2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2pPr>
            <a:lvl3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3pPr>
            <a:lvl4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4pPr>
            <a:lvl5pPr>
              <a:buClr>
                <a:srgbClr val="2388DB"/>
              </a:buClr>
              <a:defRPr sz="1800">
                <a:latin typeface="Roboto Mono" panose="00000009000000000000" pitchFamily="49" charset="0"/>
                <a:ea typeface="Roboto Mono" panose="00000009000000000000" pitchFamily="49" charset="0"/>
                <a:cs typeface="Arial" panose="020B0604020202020204" pitchFamily="34" charset="0"/>
              </a:defRPr>
            </a:lvl5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id="{1680056C-E72F-D718-3CAC-56F6BE12B403}"/>
              </a:ext>
            </a:extLst>
          </p:cNvPr>
          <p:cNvSpPr>
            <a:spLocks noGrp="1"/>
          </p:cNvSpPr>
          <p:nvPr>
            <p:ph type="title"/>
          </p:nvPr>
        </p:nvSpPr>
        <p:spPr>
          <a:xfrm>
            <a:off x="163946" y="199221"/>
            <a:ext cx="10161154" cy="944581"/>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5" name="Picture Placeholder 2">
            <a:extLst>
              <a:ext uri="{FF2B5EF4-FFF2-40B4-BE49-F238E27FC236}">
                <a16:creationId xmlns:a16="http://schemas.microsoft.com/office/drawing/2014/main" id="{7C5A0631-973C-6414-8E9E-5FFFD49B3E67}"/>
              </a:ext>
            </a:extLst>
          </p:cNvPr>
          <p:cNvSpPr>
            <a:spLocks noGrp="1"/>
          </p:cNvSpPr>
          <p:nvPr>
            <p:ph type="pic" idx="10"/>
          </p:nvPr>
        </p:nvSpPr>
        <p:spPr>
          <a:xfrm>
            <a:off x="6172200" y="1542506"/>
            <a:ext cx="5234708" cy="463445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Tree>
    <p:extLst>
      <p:ext uri="{BB962C8B-B14F-4D97-AF65-F5344CB8AC3E}">
        <p14:creationId xmlns:p14="http://schemas.microsoft.com/office/powerpoint/2010/main" val="346940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bg>
      <p:bgPr>
        <a:blipFill dpi="0" rotWithShape="1">
          <a:blip r:embed="rId2">
            <a:lum/>
          </a:blip>
          <a:srcRect/>
          <a:stretch>
            <a:fillRect l="-197000" r="-197000" b="8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7E8B-6A7D-8EA6-203A-014C7D82F3E5}"/>
              </a:ext>
            </a:extLst>
          </p:cNvPr>
          <p:cNvSpPr>
            <a:spLocks noGrp="1"/>
          </p:cNvSpPr>
          <p:nvPr>
            <p:ph type="title"/>
          </p:nvPr>
        </p:nvSpPr>
        <p:spPr>
          <a:xfrm>
            <a:off x="163946" y="199221"/>
            <a:ext cx="10161154" cy="944581"/>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8735F46C-B176-330C-B28A-183177A04263}"/>
              </a:ext>
            </a:extLst>
          </p:cNvPr>
          <p:cNvSpPr>
            <a:spLocks noGrp="1"/>
          </p:cNvSpPr>
          <p:nvPr>
            <p:ph type="body" idx="1"/>
          </p:nvPr>
        </p:nvSpPr>
        <p:spPr>
          <a:xfrm>
            <a:off x="644236" y="1520280"/>
            <a:ext cx="5353340" cy="813345"/>
          </a:xfrm>
        </p:spPr>
        <p:txBody>
          <a:bodyPr anchor="b">
            <a:noAutofit/>
          </a:bodyPr>
          <a:lstStyle>
            <a:lvl1pPr marL="0" indent="0">
              <a:buNone/>
              <a:defRPr sz="3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68956-CE12-359A-2A2B-2AC0678D4E14}"/>
              </a:ext>
            </a:extLst>
          </p:cNvPr>
          <p:cNvSpPr>
            <a:spLocks noGrp="1"/>
          </p:cNvSpPr>
          <p:nvPr>
            <p:ph sz="half" idx="2"/>
          </p:nvPr>
        </p:nvSpPr>
        <p:spPr>
          <a:xfrm>
            <a:off x="644234" y="2333625"/>
            <a:ext cx="5353341" cy="3838576"/>
          </a:xfrm>
        </p:spPr>
        <p:txBody>
          <a:bodyPr/>
          <a:lstStyle>
            <a:lvl1pPr>
              <a:buClr>
                <a:srgbClr val="2388DB"/>
              </a:buClr>
              <a:defRPr>
                <a:latin typeface="Arial" panose="020B0604020202020204" pitchFamily="34" charset="0"/>
                <a:cs typeface="Arial" panose="020B0604020202020204" pitchFamily="34" charset="0"/>
              </a:defRPr>
            </a:lvl1pPr>
            <a:lvl2pPr>
              <a:buClr>
                <a:srgbClr val="2388DB"/>
              </a:buClr>
              <a:defRPr>
                <a:latin typeface="Arial" panose="020B0604020202020204" pitchFamily="34" charset="0"/>
                <a:cs typeface="Arial" panose="020B0604020202020204" pitchFamily="34" charset="0"/>
              </a:defRPr>
            </a:lvl2pPr>
            <a:lvl3pPr>
              <a:buClr>
                <a:srgbClr val="2388DB"/>
              </a:buClr>
              <a:defRPr>
                <a:latin typeface="Arial" panose="020B0604020202020204" pitchFamily="34" charset="0"/>
                <a:cs typeface="Arial" panose="020B0604020202020204" pitchFamily="34" charset="0"/>
              </a:defRPr>
            </a:lvl3pPr>
            <a:lvl4pPr>
              <a:buClr>
                <a:srgbClr val="2388DB"/>
              </a:buClr>
              <a:defRPr>
                <a:latin typeface="Arial" panose="020B0604020202020204" pitchFamily="34" charset="0"/>
                <a:cs typeface="Arial" panose="020B0604020202020204" pitchFamily="34" charset="0"/>
              </a:defRPr>
            </a:lvl4pPr>
            <a:lvl5pPr>
              <a:buClr>
                <a:srgbClr val="2388DB"/>
              </a:buCl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a:extLst>
              <a:ext uri="{FF2B5EF4-FFF2-40B4-BE49-F238E27FC236}">
                <a16:creationId xmlns:a16="http://schemas.microsoft.com/office/drawing/2014/main" id="{B2137652-BDBA-2EFA-68B3-21D485942E74}"/>
              </a:ext>
            </a:extLst>
          </p:cNvPr>
          <p:cNvSpPr>
            <a:spLocks noGrp="1"/>
          </p:cNvSpPr>
          <p:nvPr>
            <p:ph type="body" sz="quarter" idx="3"/>
          </p:nvPr>
        </p:nvSpPr>
        <p:spPr>
          <a:xfrm>
            <a:off x="6172200" y="1537743"/>
            <a:ext cx="5234708" cy="795882"/>
          </a:xfrm>
        </p:spPr>
        <p:txBody>
          <a:bodyPr anchor="b">
            <a:noAutofit/>
          </a:bodyPr>
          <a:lstStyle>
            <a:lvl1pPr marL="0" indent="0">
              <a:buNone/>
              <a:defRPr sz="3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B78B64-5E98-C924-A24C-27FF65A57A59}"/>
              </a:ext>
            </a:extLst>
          </p:cNvPr>
          <p:cNvSpPr>
            <a:spLocks noGrp="1"/>
          </p:cNvSpPr>
          <p:nvPr>
            <p:ph sz="quarter" idx="4"/>
          </p:nvPr>
        </p:nvSpPr>
        <p:spPr>
          <a:xfrm>
            <a:off x="6172200" y="2333625"/>
            <a:ext cx="5234708" cy="3838575"/>
          </a:xfrm>
        </p:spPr>
        <p:txBody>
          <a:bodyPr/>
          <a:lstStyle>
            <a:lvl1pPr>
              <a:buClr>
                <a:srgbClr val="2388DB"/>
              </a:buClr>
              <a:defRPr>
                <a:latin typeface="Arial" panose="020B0604020202020204" pitchFamily="34" charset="0"/>
                <a:cs typeface="Arial" panose="020B0604020202020204" pitchFamily="34" charset="0"/>
              </a:defRPr>
            </a:lvl1pPr>
            <a:lvl2pPr>
              <a:buClr>
                <a:srgbClr val="2388DB"/>
              </a:buClr>
              <a:defRPr>
                <a:latin typeface="Arial" panose="020B0604020202020204" pitchFamily="34" charset="0"/>
                <a:cs typeface="Arial" panose="020B0604020202020204" pitchFamily="34" charset="0"/>
              </a:defRPr>
            </a:lvl2pPr>
            <a:lvl3pPr>
              <a:buClr>
                <a:srgbClr val="2388DB"/>
              </a:buClr>
              <a:defRPr>
                <a:latin typeface="Arial" panose="020B0604020202020204" pitchFamily="34" charset="0"/>
                <a:cs typeface="Arial" panose="020B0604020202020204" pitchFamily="34" charset="0"/>
              </a:defRPr>
            </a:lvl3pPr>
            <a:lvl4pPr>
              <a:buClr>
                <a:srgbClr val="2388DB"/>
              </a:buClr>
              <a:defRPr>
                <a:latin typeface="Arial" panose="020B0604020202020204" pitchFamily="34" charset="0"/>
                <a:cs typeface="Arial" panose="020B0604020202020204" pitchFamily="34" charset="0"/>
              </a:defRPr>
            </a:lvl4pPr>
            <a:lvl5pPr>
              <a:buClr>
                <a:srgbClr val="2388DB"/>
              </a:buCl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38135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6D31A9-07A0-6CE9-E884-FDDC087121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6086CF-61F2-1B83-5721-EA885323C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C879D7-79E9-98AB-61CF-B7F6C058D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BEC9D-4FD0-4C80-B764-FC79BD9D96B1}" type="datetimeFigureOut">
              <a:rPr lang="en-IN" smtClean="0"/>
              <a:t>30-04-2024</a:t>
            </a:fld>
            <a:endParaRPr lang="en-IN"/>
          </a:p>
        </p:txBody>
      </p:sp>
      <p:sp>
        <p:nvSpPr>
          <p:cNvPr id="5" name="Footer Placeholder 4">
            <a:extLst>
              <a:ext uri="{FF2B5EF4-FFF2-40B4-BE49-F238E27FC236}">
                <a16:creationId xmlns:a16="http://schemas.microsoft.com/office/drawing/2014/main" id="{1F550C69-0383-DA20-3466-4407AF199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A8079E-2FEB-6D8C-DE53-7F3AED950F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DF706-6296-4055-89AA-1F80C12AF8C4}" type="slidenum">
              <a:rPr lang="en-IN" smtClean="0"/>
              <a:t>‹#›</a:t>
            </a:fld>
            <a:endParaRPr lang="en-IN"/>
          </a:p>
        </p:txBody>
      </p:sp>
      <p:cxnSp>
        <p:nvCxnSpPr>
          <p:cNvPr id="13" name="Straight Connector 12">
            <a:extLst>
              <a:ext uri="{FF2B5EF4-FFF2-40B4-BE49-F238E27FC236}">
                <a16:creationId xmlns:a16="http://schemas.microsoft.com/office/drawing/2014/main" id="{A0CB6E6E-FD7A-8B31-2F63-0B6EFB9D111A}"/>
              </a:ext>
            </a:extLst>
          </p:cNvPr>
          <p:cNvCxnSpPr/>
          <p:nvPr/>
        </p:nvCxnSpPr>
        <p:spPr bwMode="auto">
          <a:xfrm>
            <a:off x="2139152" y="6562308"/>
            <a:ext cx="9806613" cy="0"/>
          </a:xfrm>
          <a:prstGeom prst="line">
            <a:avLst/>
          </a:prstGeom>
          <a:solidFill>
            <a:schemeClr val="accent1"/>
          </a:solidFill>
          <a:ln w="22225" cap="flat" cmpd="sng" algn="ctr">
            <a:solidFill>
              <a:schemeClr val="tx1">
                <a:lumMod val="75000"/>
              </a:schemeClr>
            </a:solidFill>
            <a:prstDash val="solid"/>
            <a:round/>
            <a:headEnd type="none" w="med" len="med"/>
            <a:tailEnd type="none" w="med" len="med"/>
          </a:ln>
          <a:effectLst/>
        </p:spPr>
      </p:cxnSp>
      <p:sp>
        <p:nvSpPr>
          <p:cNvPr id="14" name="Rectangle: Rounded Corners 13">
            <a:extLst>
              <a:ext uri="{FF2B5EF4-FFF2-40B4-BE49-F238E27FC236}">
                <a16:creationId xmlns:a16="http://schemas.microsoft.com/office/drawing/2014/main" id="{096D6525-2ECA-3BD6-9E5C-D91F42AE75A6}"/>
              </a:ext>
            </a:extLst>
          </p:cNvPr>
          <p:cNvSpPr/>
          <p:nvPr/>
        </p:nvSpPr>
        <p:spPr>
          <a:xfrm>
            <a:off x="246235" y="6400800"/>
            <a:ext cx="1783733" cy="332385"/>
          </a:xfrm>
          <a:prstGeom prst="roundRect">
            <a:avLst/>
          </a:prstGeom>
          <a:solidFill>
            <a:srgbClr val="2388DB"/>
          </a:solidFill>
          <a:ln w="28575">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latin typeface="Arial" panose="020B0604020202020204" pitchFamily="34" charset="0"/>
                <a:cs typeface="Arial" panose="020B0604020202020204" pitchFamily="34" charset="0"/>
              </a:rPr>
              <a:t>C Sharp</a:t>
            </a:r>
            <a:endParaRPr lang="en-IN" sz="1500" b="1" dirty="0">
              <a:solidFill>
                <a:schemeClr val="bg1"/>
              </a:solidFill>
              <a:latin typeface="Arial" panose="020B0604020202020204" pitchFamily="34" charset="0"/>
              <a:cs typeface="Arial" panose="020B0604020202020204" pitchFamily="34" charset="0"/>
            </a:endParaRPr>
          </a:p>
        </p:txBody>
      </p:sp>
      <p:pic>
        <p:nvPicPr>
          <p:cNvPr id="8" name="Picture 4">
            <a:extLst>
              <a:ext uri="{FF2B5EF4-FFF2-40B4-BE49-F238E27FC236}">
                <a16:creationId xmlns:a16="http://schemas.microsoft.com/office/drawing/2014/main" id="{15B24162-4984-9ACB-1D80-30F6F0F391EB}"/>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10964690" y="61912"/>
            <a:ext cx="981075" cy="110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049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80"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hyperlink" Target="file:///\\Data\Data.txt%22)" TargetMode="Externa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ctrTitle"/>
          </p:nvPr>
        </p:nvSpPr>
        <p:spPr/>
        <p:txBody>
          <a:bodyPr/>
          <a:lstStyle/>
          <a:p>
            <a:r>
              <a:rPr lang="en-IN" dirty="0"/>
              <a:t>C Sharp</a:t>
            </a:r>
          </a:p>
        </p:txBody>
      </p:sp>
      <p:sp>
        <p:nvSpPr>
          <p:cNvPr id="6" name="Picture Placeholder 5">
            <a:extLst>
              <a:ext uri="{FF2B5EF4-FFF2-40B4-BE49-F238E27FC236}">
                <a16:creationId xmlns:a16="http://schemas.microsoft.com/office/drawing/2014/main" id="{3F4C4FE0-B34C-A2E0-A452-B6EFB70B29EB}"/>
              </a:ext>
            </a:extLst>
          </p:cNvPr>
          <p:cNvSpPr>
            <a:spLocks noGrp="1"/>
          </p:cNvSpPr>
          <p:nvPr>
            <p:ph type="pic" sz="quarter" idx="10"/>
          </p:nvPr>
        </p:nvSpPr>
        <p:spPr/>
        <p:txBody>
          <a:bodyPr/>
          <a:lstStyle/>
          <a:p>
            <a:endParaRPr lang="en-IN"/>
          </a:p>
        </p:txBody>
      </p:sp>
    </p:spTree>
    <p:extLst>
      <p:ext uri="{BB962C8B-B14F-4D97-AF65-F5344CB8AC3E}">
        <p14:creationId xmlns:p14="http://schemas.microsoft.com/office/powerpoint/2010/main" val="2812636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7859-B2C3-D584-88FD-393779E2E0C9}"/>
              </a:ext>
            </a:extLst>
          </p:cNvPr>
          <p:cNvSpPr>
            <a:spLocks noGrp="1"/>
          </p:cNvSpPr>
          <p:nvPr>
            <p:ph type="title"/>
          </p:nvPr>
        </p:nvSpPr>
        <p:spPr/>
        <p:txBody>
          <a:bodyPr/>
          <a:lstStyle/>
          <a:p>
            <a:r>
              <a:rPr lang="en-IN" dirty="0"/>
              <a:t>Code Snippets in Visual Studio</a:t>
            </a:r>
          </a:p>
        </p:txBody>
      </p:sp>
      <p:sp>
        <p:nvSpPr>
          <p:cNvPr id="3" name="Content Placeholder 2">
            <a:extLst>
              <a:ext uri="{FF2B5EF4-FFF2-40B4-BE49-F238E27FC236}">
                <a16:creationId xmlns:a16="http://schemas.microsoft.com/office/drawing/2014/main" id="{7AFEA183-717B-8926-6321-09593B6E498B}"/>
              </a:ext>
            </a:extLst>
          </p:cNvPr>
          <p:cNvSpPr>
            <a:spLocks noGrp="1"/>
          </p:cNvSpPr>
          <p:nvPr>
            <p:ph idx="1"/>
          </p:nvPr>
        </p:nvSpPr>
        <p:spPr/>
        <p:txBody>
          <a:bodyPr>
            <a:normAutofit fontScale="77500" lnSpcReduction="20000"/>
          </a:bodyPr>
          <a:lstStyle/>
          <a:p>
            <a:pPr algn="just">
              <a:lnSpc>
                <a:spcPct val="120000"/>
              </a:lnSpc>
            </a:pPr>
            <a:r>
              <a:rPr lang="en-US" dirty="0"/>
              <a:t>Once a code snippet is inserted, the editable fields are highlighted in yellow, and the first editable field is selected automatically. Upon changing the first editable field, press TAB to move to the next editable field. To come to the previous editable field use SHIFT +TAB. Press ENTER or ESC keys to cancel field editing and return the Code Editor to normal.</a:t>
            </a:r>
          </a:p>
          <a:p>
            <a:pPr marL="0" indent="0">
              <a:lnSpc>
                <a:spcPct val="120000"/>
              </a:lnSpc>
              <a:buNone/>
            </a:pPr>
            <a:endParaRPr lang="en-US" dirty="0"/>
          </a:p>
          <a:p>
            <a:pPr marL="0" indent="0">
              <a:buNone/>
            </a:pPr>
            <a:r>
              <a:rPr lang="en-US" dirty="0"/>
              <a:t>Code Snippet Types:</a:t>
            </a:r>
          </a:p>
          <a:p>
            <a:pPr>
              <a:lnSpc>
                <a:spcPct val="120000"/>
              </a:lnSpc>
            </a:pPr>
            <a:r>
              <a:rPr lang="en-US" dirty="0"/>
              <a:t>Expansion: These snippets allows the code snippet to be inserted at the cursor.</a:t>
            </a:r>
          </a:p>
          <a:p>
            <a:pPr>
              <a:lnSpc>
                <a:spcPct val="120000"/>
              </a:lnSpc>
            </a:pPr>
            <a:r>
              <a:rPr lang="en-US" dirty="0"/>
              <a:t>Surrounds With: These snippets allows the code snippet to be placed around a selected piece of code. </a:t>
            </a:r>
          </a:p>
          <a:p>
            <a:pPr>
              <a:lnSpc>
                <a:spcPct val="120000"/>
              </a:lnSpc>
            </a:pPr>
            <a:r>
              <a:rPr lang="en-US" dirty="0"/>
              <a:t>Refactoring: These snippets are used during code refactoring.</a:t>
            </a:r>
          </a:p>
          <a:p>
            <a:endParaRPr lang="en-IN" dirty="0"/>
          </a:p>
        </p:txBody>
      </p:sp>
    </p:spTree>
    <p:extLst>
      <p:ext uri="{BB962C8B-B14F-4D97-AF65-F5344CB8AC3E}">
        <p14:creationId xmlns:p14="http://schemas.microsoft.com/office/powerpoint/2010/main" val="38169378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FC38-74C9-B44F-90AF-5EC69A8EFA58}"/>
              </a:ext>
            </a:extLst>
          </p:cNvPr>
          <p:cNvSpPr>
            <a:spLocks noGrp="1"/>
          </p:cNvSpPr>
          <p:nvPr>
            <p:ph type="title"/>
          </p:nvPr>
        </p:nvSpPr>
        <p:spPr/>
        <p:txBody>
          <a:bodyPr/>
          <a:lstStyle/>
          <a:p>
            <a:r>
              <a:rPr lang="en-IN" dirty="0"/>
              <a:t>Protecting Shared Resources</a:t>
            </a:r>
          </a:p>
        </p:txBody>
      </p:sp>
      <p:sp>
        <p:nvSpPr>
          <p:cNvPr id="3" name="Content Placeholder 2">
            <a:extLst>
              <a:ext uri="{FF2B5EF4-FFF2-40B4-BE49-F238E27FC236}">
                <a16:creationId xmlns:a16="http://schemas.microsoft.com/office/drawing/2014/main" id="{8376138D-EE1B-0B47-FE23-2B58AF45FAAF}"/>
              </a:ext>
            </a:extLst>
          </p:cNvPr>
          <p:cNvSpPr>
            <a:spLocks noGrp="1"/>
          </p:cNvSpPr>
          <p:nvPr>
            <p:ph idx="1"/>
          </p:nvPr>
        </p:nvSpPr>
        <p:spPr/>
        <p:txBody>
          <a:bodyPr>
            <a:normAutofit/>
          </a:bodyPr>
          <a:lstStyle/>
          <a:p>
            <a:pPr marL="0" indent="0">
              <a:buNone/>
            </a:pPr>
            <a:r>
              <a:rPr lang="en-US" b="1" dirty="0"/>
              <a:t>Which option is better?</a:t>
            </a:r>
          </a:p>
          <a:p>
            <a:r>
              <a:rPr lang="en-US" dirty="0"/>
              <a:t>From a performance perspective using Interlocked class is better over using locking.  locks out all the other threads except a single thread to read and increment the Total variable. This will ensure that the Total variable is updated safely. The downside is that since all the other threads are locked out, there is a performance hit.</a:t>
            </a:r>
          </a:p>
          <a:p>
            <a:r>
              <a:rPr lang="en-US" dirty="0"/>
              <a:t>The Interlocked class can be used with addition/subtraction (increment, decrement, add,etc.) on and int or long field. The Interlocked class has methods for incrementing,decrementing, adding, and reading variables atomically.</a:t>
            </a:r>
            <a:endParaRPr lang="en-IN" dirty="0"/>
          </a:p>
        </p:txBody>
      </p:sp>
    </p:spTree>
    <p:extLst>
      <p:ext uri="{BB962C8B-B14F-4D97-AF65-F5344CB8AC3E}">
        <p14:creationId xmlns:p14="http://schemas.microsoft.com/office/powerpoint/2010/main" val="39841575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61FE-3814-E6C1-D6FA-3FDAF6837F0B}"/>
              </a:ext>
            </a:extLst>
          </p:cNvPr>
          <p:cNvSpPr>
            <a:spLocks noGrp="1"/>
          </p:cNvSpPr>
          <p:nvPr>
            <p:ph type="title"/>
          </p:nvPr>
        </p:nvSpPr>
        <p:spPr/>
        <p:txBody>
          <a:bodyPr/>
          <a:lstStyle/>
          <a:p>
            <a:r>
              <a:rPr lang="en-IN" dirty="0"/>
              <a:t>Protecting Shared Resources</a:t>
            </a:r>
          </a:p>
        </p:txBody>
      </p:sp>
      <p:sp>
        <p:nvSpPr>
          <p:cNvPr id="3" name="Content Placeholder 2">
            <a:extLst>
              <a:ext uri="{FF2B5EF4-FFF2-40B4-BE49-F238E27FC236}">
                <a16:creationId xmlns:a16="http://schemas.microsoft.com/office/drawing/2014/main" id="{3EC867E0-09C8-6345-26E7-B7057F8D9837}"/>
              </a:ext>
            </a:extLst>
          </p:cNvPr>
          <p:cNvSpPr>
            <a:spLocks noGrp="1"/>
          </p:cNvSpPr>
          <p:nvPr>
            <p:ph idx="1"/>
          </p:nvPr>
        </p:nvSpPr>
        <p:spPr/>
        <p:txBody>
          <a:bodyPr>
            <a:normAutofit fontScale="77500" lnSpcReduction="20000"/>
          </a:bodyPr>
          <a:lstStyle/>
          <a:p>
            <a:pPr marL="0" indent="0">
              <a:buNone/>
            </a:pPr>
            <a:r>
              <a:rPr lang="en-IN" dirty="0"/>
              <a:t>The following code prints the time taken in ticks.1 millisecond consists of 10000 ticks.</a:t>
            </a:r>
          </a:p>
          <a:p>
            <a:pPr marL="0" indent="0">
              <a:buNone/>
            </a:pPr>
            <a:r>
              <a:rPr lang="en-US" dirty="0">
                <a:latin typeface="Roboto Mono" panose="00000009000000000000" pitchFamily="49" charset="0"/>
                <a:ea typeface="Roboto Mono" panose="00000009000000000000" pitchFamily="49" charset="0"/>
              </a:rPr>
              <a:t>public static void Main(){</a:t>
            </a:r>
          </a:p>
          <a:p>
            <a:pPr marL="538163" indent="0">
              <a:buNone/>
            </a:pPr>
            <a:r>
              <a:rPr lang="en-US" dirty="0">
                <a:latin typeface="Roboto Mono" panose="00000009000000000000" pitchFamily="49" charset="0"/>
                <a:ea typeface="Roboto Mono" panose="00000009000000000000" pitchFamily="49" charset="0"/>
              </a:rPr>
              <a:t>Stopwatch stopwatch = Stopwatch.StartNew();</a:t>
            </a:r>
          </a:p>
          <a:p>
            <a:pPr marL="538163" indent="0">
              <a:buNone/>
            </a:pPr>
            <a:r>
              <a:rPr lang="en-US" dirty="0">
                <a:latin typeface="Roboto Mono" panose="00000009000000000000" pitchFamily="49" charset="0"/>
                <a:ea typeface="Roboto Mono" panose="00000009000000000000" pitchFamily="49" charset="0"/>
              </a:rPr>
              <a:t>Thread threadl = new Thread (Program.AddOneMillion);</a:t>
            </a:r>
          </a:p>
          <a:p>
            <a:pPr marL="538163" indent="0">
              <a:buNone/>
            </a:pPr>
            <a:r>
              <a:rPr lang="en-US" dirty="0">
                <a:latin typeface="Roboto Mono" panose="00000009000000000000" pitchFamily="49" charset="0"/>
                <a:ea typeface="Roboto Mono" panose="00000009000000000000" pitchFamily="49" charset="0"/>
              </a:rPr>
              <a:t>Thread thread2 = new Thread (Program.AddOneMillion);</a:t>
            </a:r>
          </a:p>
          <a:p>
            <a:pPr marL="538163" indent="0">
              <a:buNone/>
            </a:pPr>
            <a:r>
              <a:rPr lang="en-US" dirty="0">
                <a:latin typeface="Roboto Mono" panose="00000009000000000000" pitchFamily="49" charset="0"/>
                <a:ea typeface="Roboto Mono" panose="00000009000000000000" pitchFamily="49" charset="0"/>
              </a:rPr>
              <a:t>Thread thread3 = new Thread(Program.AddOneMillion);</a:t>
            </a:r>
          </a:p>
          <a:p>
            <a:pPr marL="538163" indent="0">
              <a:buNone/>
            </a:pPr>
            <a:r>
              <a:rPr lang="en-US" dirty="0">
                <a:latin typeface="Roboto Mono" panose="00000009000000000000" pitchFamily="49" charset="0"/>
                <a:ea typeface="Roboto Mono" panose="00000009000000000000" pitchFamily="49" charset="0"/>
              </a:rPr>
              <a:t>thread1. Start(); thread2. Start(); thread3.Start();</a:t>
            </a:r>
          </a:p>
          <a:p>
            <a:pPr marL="538163" indent="0">
              <a:buNone/>
            </a:pPr>
            <a:r>
              <a:rPr lang="en-US" dirty="0">
                <a:latin typeface="Roboto Mono" panose="00000009000000000000" pitchFamily="49" charset="0"/>
                <a:ea typeface="Roboto Mono" panose="00000009000000000000" pitchFamily="49" charset="0"/>
              </a:rPr>
              <a:t>thread1. Join(); thread2. Join; thread3. Join();</a:t>
            </a:r>
          </a:p>
          <a:p>
            <a:pPr marL="538163" indent="0">
              <a:buNone/>
            </a:pPr>
            <a:r>
              <a:rPr lang="en-US" dirty="0">
                <a:latin typeface="Roboto Mono" panose="00000009000000000000" pitchFamily="49" charset="0"/>
                <a:ea typeface="Roboto Mono" panose="00000009000000000000" pitchFamily="49" charset="0"/>
              </a:rPr>
              <a:t>Console WriteLine("Total = " + Total);</a:t>
            </a:r>
          </a:p>
          <a:p>
            <a:pPr marL="538163" indent="0">
              <a:buNone/>
            </a:pPr>
            <a:r>
              <a:rPr lang="en-US" dirty="0">
                <a:latin typeface="Roboto Mono" panose="00000009000000000000" pitchFamily="49" charset="0"/>
                <a:ea typeface="Roboto Mono" panose="00000009000000000000" pitchFamily="49" charset="0"/>
              </a:rPr>
              <a:t>stopwatch. Stop();</a:t>
            </a:r>
          </a:p>
          <a:p>
            <a:pPr marL="538163" indent="0">
              <a:buNone/>
            </a:pPr>
            <a:r>
              <a:rPr lang="en-US" dirty="0">
                <a:latin typeface="Roboto Mono" panose="00000009000000000000" pitchFamily="49" charset="0"/>
                <a:ea typeface="Roboto Mono" panose="00000009000000000000" pitchFamily="49" charset="0"/>
              </a:rPr>
              <a:t>Console WriteLine("Time Taken in Ticks = " + stopwatch.ElapsedTicks);</a:t>
            </a:r>
          </a:p>
          <a:p>
            <a:pPr marL="92075" indent="0">
              <a:buNone/>
            </a:pPr>
            <a:r>
              <a:rPr lang="en-US" dirty="0">
                <a:latin typeface="Roboto Mono" panose="00000009000000000000" pitchFamily="49" charset="0"/>
                <a:ea typeface="Roboto Mono" panose="00000009000000000000" pitchFamily="49" charset="0"/>
              </a:rPr>
              <a:t>}</a:t>
            </a:r>
          </a:p>
          <a:p>
            <a:pPr marL="92075" indent="0">
              <a:buNone/>
            </a:pPr>
            <a:endParaRPr lang="en-US" dirty="0"/>
          </a:p>
        </p:txBody>
      </p:sp>
    </p:spTree>
    <p:extLst>
      <p:ext uri="{BB962C8B-B14F-4D97-AF65-F5344CB8AC3E}">
        <p14:creationId xmlns:p14="http://schemas.microsoft.com/office/powerpoint/2010/main" val="9113354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US" dirty="0"/>
              <a:t>Difference between Monitor and lock in C#</a:t>
            </a:r>
            <a:endParaRPr lang="en-IN" dirty="0"/>
          </a:p>
        </p:txBody>
      </p:sp>
    </p:spTree>
    <p:extLst>
      <p:ext uri="{BB962C8B-B14F-4D97-AF65-F5344CB8AC3E}">
        <p14:creationId xmlns:p14="http://schemas.microsoft.com/office/powerpoint/2010/main" val="38949473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61FE-3814-E6C1-D6FA-3FDAF6837F0B}"/>
              </a:ext>
            </a:extLst>
          </p:cNvPr>
          <p:cNvSpPr>
            <a:spLocks noGrp="1"/>
          </p:cNvSpPr>
          <p:nvPr>
            <p:ph type="title"/>
          </p:nvPr>
        </p:nvSpPr>
        <p:spPr/>
        <p:txBody>
          <a:bodyPr/>
          <a:lstStyle/>
          <a:p>
            <a:r>
              <a:rPr lang="en-IN" dirty="0"/>
              <a:t>Monitor v/s lock</a:t>
            </a:r>
          </a:p>
        </p:txBody>
      </p:sp>
      <p:sp>
        <p:nvSpPr>
          <p:cNvPr id="3" name="Content Placeholder 2">
            <a:extLst>
              <a:ext uri="{FF2B5EF4-FFF2-40B4-BE49-F238E27FC236}">
                <a16:creationId xmlns:a16="http://schemas.microsoft.com/office/drawing/2014/main" id="{3EC867E0-09C8-6345-26E7-B7057F8D9837}"/>
              </a:ext>
            </a:extLst>
          </p:cNvPr>
          <p:cNvSpPr>
            <a:spLocks noGrp="1"/>
          </p:cNvSpPr>
          <p:nvPr>
            <p:ph idx="1"/>
          </p:nvPr>
        </p:nvSpPr>
        <p:spPr/>
        <p:txBody>
          <a:bodyPr>
            <a:normAutofit/>
          </a:bodyPr>
          <a:lstStyle/>
          <a:p>
            <a:pPr marL="0" indent="0">
              <a:buNone/>
            </a:pPr>
            <a:r>
              <a:rPr lang="en-US" dirty="0"/>
              <a:t>Both Monitor class and lock provides a mechanism that synchronizes access to objects. lock is the shortcut for Monitor. Enter with try and finally</a:t>
            </a:r>
          </a:p>
          <a:p>
            <a:pPr marL="0" indent="0">
              <a:buNone/>
            </a:pPr>
            <a:endParaRPr lang="en-IN" dirty="0"/>
          </a:p>
        </p:txBody>
      </p:sp>
    </p:spTree>
    <p:extLst>
      <p:ext uri="{BB962C8B-B14F-4D97-AF65-F5344CB8AC3E}">
        <p14:creationId xmlns:p14="http://schemas.microsoft.com/office/powerpoint/2010/main" val="2163913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B3BD8F-F789-E84E-CFF4-7499A86E1ADF}"/>
              </a:ext>
            </a:extLst>
          </p:cNvPr>
          <p:cNvSpPr>
            <a:spLocks noGrp="1"/>
          </p:cNvSpPr>
          <p:nvPr>
            <p:ph sz="half" idx="1"/>
          </p:nvPr>
        </p:nvSpPr>
        <p:spPr/>
        <p:txBody>
          <a:bodyPr/>
          <a:lstStyle/>
          <a:p>
            <a:r>
              <a:rPr lang="en-US" dirty="0"/>
              <a:t>static object _lock = new object);</a:t>
            </a:r>
          </a:p>
          <a:p>
            <a:r>
              <a:rPr lang="en-US" dirty="0"/>
              <a:t>public static void AddOneMillion()</a:t>
            </a:r>
          </a:p>
          <a:p>
            <a:r>
              <a:rPr lang="en-US" dirty="0"/>
              <a:t>{</a:t>
            </a:r>
          </a:p>
          <a:p>
            <a:r>
              <a:rPr lang="en-US" dirty="0"/>
              <a:t>  for (int i = 1; i &lt;= 1000000; i++)</a:t>
            </a:r>
          </a:p>
          <a:p>
            <a:r>
              <a:rPr lang="en-US" dirty="0"/>
              <a:t>  {</a:t>
            </a:r>
          </a:p>
          <a:p>
            <a:r>
              <a:rPr lang="en-US" dirty="0"/>
              <a:t>    lock (_lock)</a:t>
            </a:r>
          </a:p>
          <a:p>
            <a:r>
              <a:rPr lang="en-US" dirty="0"/>
              <a:t>    {</a:t>
            </a:r>
          </a:p>
          <a:p>
            <a:r>
              <a:rPr lang="en-US" dirty="0"/>
              <a:t>       Total++;</a:t>
            </a:r>
          </a:p>
          <a:p>
            <a:r>
              <a:rPr lang="en-US" dirty="0"/>
              <a:t>    }</a:t>
            </a:r>
          </a:p>
          <a:p>
            <a:r>
              <a:rPr lang="en-US" dirty="0"/>
              <a:t>  }</a:t>
            </a:r>
          </a:p>
          <a:p>
            <a:r>
              <a:rPr lang="en-US" dirty="0"/>
              <a:t>}</a:t>
            </a:r>
            <a:endParaRPr lang="en-IN" dirty="0"/>
          </a:p>
        </p:txBody>
      </p:sp>
      <p:sp>
        <p:nvSpPr>
          <p:cNvPr id="6" name="Content Placeholder 5">
            <a:extLst>
              <a:ext uri="{FF2B5EF4-FFF2-40B4-BE49-F238E27FC236}">
                <a16:creationId xmlns:a16="http://schemas.microsoft.com/office/drawing/2014/main" id="{10D67563-7841-D2D7-1D4D-BAD0F0A1B069}"/>
              </a:ext>
            </a:extLst>
          </p:cNvPr>
          <p:cNvSpPr>
            <a:spLocks noGrp="1"/>
          </p:cNvSpPr>
          <p:nvPr>
            <p:ph sz="half" idx="2"/>
          </p:nvPr>
        </p:nvSpPr>
        <p:spPr/>
        <p:txBody>
          <a:bodyPr/>
          <a:lstStyle/>
          <a:p>
            <a:r>
              <a:rPr lang="en-US" dirty="0"/>
              <a:t>static object _lock = new object);</a:t>
            </a:r>
          </a:p>
          <a:p>
            <a:r>
              <a:rPr lang="en-US" dirty="0"/>
              <a:t>public static void AddOneMillion()</a:t>
            </a:r>
          </a:p>
          <a:p>
            <a:r>
              <a:rPr lang="en-US" dirty="0"/>
              <a:t>{</a:t>
            </a:r>
          </a:p>
          <a:p>
            <a:r>
              <a:rPr lang="en-US" dirty="0"/>
              <a:t>  for (int i = 1; i &lt;= 1000000; i++)</a:t>
            </a:r>
          </a:p>
          <a:p>
            <a:r>
              <a:rPr lang="en-US" dirty="0"/>
              <a:t>  {</a:t>
            </a:r>
          </a:p>
          <a:p>
            <a:r>
              <a:rPr lang="en-US" dirty="0"/>
              <a:t>    Monitor. Enter(_lock)</a:t>
            </a:r>
          </a:p>
          <a:p>
            <a:r>
              <a:rPr lang="en-US" dirty="0"/>
              <a:t>    try</a:t>
            </a:r>
          </a:p>
          <a:p>
            <a:r>
              <a:rPr lang="en-US" dirty="0"/>
              <a:t>    {</a:t>
            </a:r>
          </a:p>
          <a:p>
            <a:r>
              <a:rPr lang="en-US" dirty="0"/>
              <a:t>       Total++;</a:t>
            </a:r>
          </a:p>
          <a:p>
            <a:r>
              <a:rPr lang="en-US" dirty="0"/>
              <a:t>    }</a:t>
            </a:r>
          </a:p>
          <a:p>
            <a:r>
              <a:rPr lang="en-US" dirty="0"/>
              <a:t>    finally</a:t>
            </a:r>
          </a:p>
          <a:p>
            <a:r>
              <a:rPr lang="en-US" dirty="0"/>
              <a:t>    {</a:t>
            </a:r>
          </a:p>
          <a:p>
            <a:r>
              <a:rPr lang="en-US" dirty="0"/>
              <a:t>       Monitor. Exit(_lock)</a:t>
            </a:r>
          </a:p>
          <a:p>
            <a:r>
              <a:rPr lang="en-US" dirty="0"/>
              <a:t>     }</a:t>
            </a:r>
          </a:p>
          <a:p>
            <a:r>
              <a:rPr lang="en-US" dirty="0"/>
              <a:t>  }</a:t>
            </a:r>
          </a:p>
          <a:p>
            <a:r>
              <a:rPr lang="en-US" dirty="0"/>
              <a:t>}</a:t>
            </a:r>
            <a:endParaRPr lang="en-IN" dirty="0"/>
          </a:p>
        </p:txBody>
      </p:sp>
      <p:sp>
        <p:nvSpPr>
          <p:cNvPr id="4" name="Title 3">
            <a:extLst>
              <a:ext uri="{FF2B5EF4-FFF2-40B4-BE49-F238E27FC236}">
                <a16:creationId xmlns:a16="http://schemas.microsoft.com/office/drawing/2014/main" id="{ED8BDAFF-2532-86D0-9482-ABE221449878}"/>
              </a:ext>
            </a:extLst>
          </p:cNvPr>
          <p:cNvSpPr>
            <a:spLocks noGrp="1"/>
          </p:cNvSpPr>
          <p:nvPr>
            <p:ph type="title"/>
          </p:nvPr>
        </p:nvSpPr>
        <p:spPr/>
        <p:txBody>
          <a:bodyPr/>
          <a:lstStyle/>
          <a:p>
            <a:r>
              <a:rPr lang="en-IN" dirty="0"/>
              <a:t>Monitor v/s lock</a:t>
            </a:r>
          </a:p>
        </p:txBody>
      </p:sp>
    </p:spTree>
    <p:extLst>
      <p:ext uri="{BB962C8B-B14F-4D97-AF65-F5344CB8AC3E}">
        <p14:creationId xmlns:p14="http://schemas.microsoft.com/office/powerpoint/2010/main" val="21664608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9310F36-F17A-E5BC-F0B9-05DA141311A5}"/>
              </a:ext>
            </a:extLst>
          </p:cNvPr>
          <p:cNvSpPr>
            <a:spLocks noGrp="1"/>
          </p:cNvSpPr>
          <p:nvPr>
            <p:ph sz="half" idx="2"/>
          </p:nvPr>
        </p:nvSpPr>
        <p:spPr>
          <a:xfrm>
            <a:off x="644235" y="2082800"/>
            <a:ext cx="5234708" cy="4094162"/>
          </a:xfrm>
        </p:spPr>
        <p:txBody>
          <a:bodyPr/>
          <a:lstStyle/>
          <a:p>
            <a:r>
              <a:rPr lang="en-IN" dirty="0"/>
              <a:t>static object _lock = new object();</a:t>
            </a:r>
          </a:p>
          <a:p>
            <a:r>
              <a:rPr lang="en-IN" dirty="0"/>
              <a:t>public static void AddOneMillion(){</a:t>
            </a:r>
          </a:p>
          <a:p>
            <a:r>
              <a:rPr lang="en-IN" dirty="0"/>
              <a:t>  for (int </a:t>
            </a:r>
            <a:r>
              <a:rPr lang="en-IN" dirty="0" err="1"/>
              <a:t>i</a:t>
            </a:r>
            <a:r>
              <a:rPr lang="en-IN" dirty="0"/>
              <a:t> = 1; </a:t>
            </a:r>
            <a:r>
              <a:rPr lang="en-IN" dirty="0" err="1"/>
              <a:t>i</a:t>
            </a:r>
            <a:r>
              <a:rPr lang="en-IN" dirty="0"/>
              <a:t> &lt;= 1000000; </a:t>
            </a:r>
            <a:r>
              <a:rPr lang="en-IN" dirty="0" err="1"/>
              <a:t>i</a:t>
            </a:r>
            <a:r>
              <a:rPr lang="en-IN" dirty="0"/>
              <a:t>++){</a:t>
            </a:r>
          </a:p>
          <a:p>
            <a:r>
              <a:rPr lang="en-IN" dirty="0"/>
              <a:t>    bool lockTaken = false; </a:t>
            </a:r>
          </a:p>
          <a:p>
            <a:r>
              <a:rPr lang="en-IN" dirty="0"/>
              <a:t>    Monitor. Enter(_lock,ref 	lockTaken);</a:t>
            </a:r>
          </a:p>
          <a:p>
            <a:r>
              <a:rPr lang="en-IN" dirty="0"/>
              <a:t>       try{</a:t>
            </a:r>
          </a:p>
          <a:p>
            <a:r>
              <a:rPr lang="en-IN" dirty="0"/>
              <a:t>           Total++;</a:t>
            </a:r>
          </a:p>
          <a:p>
            <a:r>
              <a:rPr lang="en-IN" dirty="0"/>
              <a:t>       }</a:t>
            </a:r>
          </a:p>
          <a:p>
            <a:r>
              <a:rPr lang="en-IN" dirty="0"/>
              <a:t>       finally{</a:t>
            </a:r>
          </a:p>
          <a:p>
            <a:r>
              <a:rPr lang="en-IN" dirty="0"/>
              <a:t>           if (lockTaken)</a:t>
            </a:r>
          </a:p>
          <a:p>
            <a:r>
              <a:rPr lang="en-IN" dirty="0"/>
              <a:t>               Monitor. Exit(_lock);</a:t>
            </a:r>
          </a:p>
          <a:p>
            <a:r>
              <a:rPr lang="en-IN" dirty="0"/>
              <a:t>        }</a:t>
            </a:r>
          </a:p>
          <a:p>
            <a:r>
              <a:rPr lang="en-IN" dirty="0"/>
              <a:t>    }</a:t>
            </a:r>
          </a:p>
          <a:p>
            <a:r>
              <a:rPr lang="en-IN" dirty="0"/>
              <a:t>}</a:t>
            </a:r>
          </a:p>
        </p:txBody>
      </p:sp>
      <p:sp>
        <p:nvSpPr>
          <p:cNvPr id="4" name="Title 3">
            <a:extLst>
              <a:ext uri="{FF2B5EF4-FFF2-40B4-BE49-F238E27FC236}">
                <a16:creationId xmlns:a16="http://schemas.microsoft.com/office/drawing/2014/main" id="{5B3EF8D0-958C-C3C8-0BD2-1B031EAD97BD}"/>
              </a:ext>
            </a:extLst>
          </p:cNvPr>
          <p:cNvSpPr>
            <a:spLocks noGrp="1"/>
          </p:cNvSpPr>
          <p:nvPr>
            <p:ph type="title"/>
          </p:nvPr>
        </p:nvSpPr>
        <p:spPr/>
        <p:txBody>
          <a:bodyPr/>
          <a:lstStyle/>
          <a:p>
            <a:r>
              <a:rPr lang="en-IN" dirty="0"/>
              <a:t>Monitor v/s lock</a:t>
            </a:r>
          </a:p>
        </p:txBody>
      </p:sp>
      <p:sp>
        <p:nvSpPr>
          <p:cNvPr id="5" name="Content Placeholder 4">
            <a:extLst>
              <a:ext uri="{FF2B5EF4-FFF2-40B4-BE49-F238E27FC236}">
                <a16:creationId xmlns:a16="http://schemas.microsoft.com/office/drawing/2014/main" id="{20033D18-1AF9-8D27-1F53-B6D721CBB12C}"/>
              </a:ext>
            </a:extLst>
          </p:cNvPr>
          <p:cNvSpPr>
            <a:spLocks noGrp="1"/>
          </p:cNvSpPr>
          <p:nvPr>
            <p:ph sz="half" idx="1"/>
          </p:nvPr>
        </p:nvSpPr>
        <p:spPr>
          <a:xfrm>
            <a:off x="6096000" y="2082799"/>
            <a:ext cx="5375565" cy="4094162"/>
          </a:xfrm>
        </p:spPr>
        <p:txBody>
          <a:bodyPr>
            <a:normAutofit/>
          </a:bodyPr>
          <a:lstStyle/>
          <a:p>
            <a:pPr marL="0" indent="0" algn="just">
              <a:buNone/>
            </a:pPr>
            <a:r>
              <a:rPr lang="en-US" sz="2800" dirty="0"/>
              <a:t>So, in short, lock is a shortcut and it's the option for the basic usage. If you need more control to implement advanced multithreading solutions using TryEnter() Wait(). Pulse(). &amp; PulseAll() methods. then the Montior class is your option.</a:t>
            </a:r>
            <a:endParaRPr lang="en-IN" sz="2800" dirty="0"/>
          </a:p>
          <a:p>
            <a:pPr marL="0" indent="0">
              <a:buNone/>
            </a:pPr>
            <a:endParaRPr lang="en-IN" dirty="0"/>
          </a:p>
          <a:p>
            <a:pPr marL="0" indent="0">
              <a:buNone/>
            </a:pPr>
            <a:endParaRPr lang="en-IN" dirty="0"/>
          </a:p>
        </p:txBody>
      </p:sp>
      <p:sp>
        <p:nvSpPr>
          <p:cNvPr id="8" name="TextBox 7">
            <a:extLst>
              <a:ext uri="{FF2B5EF4-FFF2-40B4-BE49-F238E27FC236}">
                <a16:creationId xmlns:a16="http://schemas.microsoft.com/office/drawing/2014/main" id="{4D85210D-A829-4C8C-0352-C82AB2E6D561}"/>
              </a:ext>
            </a:extLst>
          </p:cNvPr>
          <p:cNvSpPr txBox="1"/>
          <p:nvPr/>
        </p:nvSpPr>
        <p:spPr>
          <a:xfrm>
            <a:off x="528321" y="1463040"/>
            <a:ext cx="11064240" cy="369332"/>
          </a:xfrm>
          <a:prstGeom prst="rect">
            <a:avLst/>
          </a:prstGeom>
          <a:noFill/>
        </p:spPr>
        <p:txBody>
          <a:bodyPr wrap="square" rtlCol="0">
            <a:spAutoFit/>
          </a:bodyPr>
          <a:lstStyle/>
          <a:p>
            <a:pPr marL="0" indent="0">
              <a:buNone/>
            </a:pPr>
            <a:r>
              <a:rPr lang="en-US"/>
              <a:t>In C# 4,it is implement slightly differently</a:t>
            </a:r>
            <a:endParaRPr lang="en-US" dirty="0"/>
          </a:p>
        </p:txBody>
      </p:sp>
    </p:spTree>
    <p:extLst>
      <p:ext uri="{BB962C8B-B14F-4D97-AF65-F5344CB8AC3E}">
        <p14:creationId xmlns:p14="http://schemas.microsoft.com/office/powerpoint/2010/main" val="10380757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US" dirty="0"/>
              <a:t>Deadlock in a multithreaded program</a:t>
            </a:r>
            <a:endParaRPr lang="en-IN" dirty="0"/>
          </a:p>
        </p:txBody>
      </p:sp>
    </p:spTree>
    <p:extLst>
      <p:ext uri="{BB962C8B-B14F-4D97-AF65-F5344CB8AC3E}">
        <p14:creationId xmlns:p14="http://schemas.microsoft.com/office/powerpoint/2010/main" val="30124808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61FE-3814-E6C1-D6FA-3FDAF6837F0B}"/>
              </a:ext>
            </a:extLst>
          </p:cNvPr>
          <p:cNvSpPr>
            <a:spLocks noGrp="1"/>
          </p:cNvSpPr>
          <p:nvPr>
            <p:ph type="title"/>
          </p:nvPr>
        </p:nvSpPr>
        <p:spPr/>
        <p:txBody>
          <a:bodyPr/>
          <a:lstStyle/>
          <a:p>
            <a:r>
              <a:rPr lang="en-US" dirty="0"/>
              <a:t>Deadlocks</a:t>
            </a:r>
            <a:endParaRPr lang="en-IN" dirty="0"/>
          </a:p>
        </p:txBody>
      </p:sp>
      <p:sp>
        <p:nvSpPr>
          <p:cNvPr id="3" name="Content Placeholder 2">
            <a:extLst>
              <a:ext uri="{FF2B5EF4-FFF2-40B4-BE49-F238E27FC236}">
                <a16:creationId xmlns:a16="http://schemas.microsoft.com/office/drawing/2014/main" id="{3EC867E0-09C8-6345-26E7-B7057F8D9837}"/>
              </a:ext>
            </a:extLst>
          </p:cNvPr>
          <p:cNvSpPr>
            <a:spLocks noGrp="1"/>
          </p:cNvSpPr>
          <p:nvPr>
            <p:ph idx="1"/>
          </p:nvPr>
        </p:nvSpPr>
        <p:spPr/>
        <p:txBody>
          <a:bodyPr>
            <a:normAutofit/>
          </a:bodyPr>
          <a:lstStyle/>
          <a:p>
            <a:pPr marL="0" indent="0">
              <a:buNone/>
            </a:pPr>
            <a:r>
              <a:rPr lang="en-US" dirty="0"/>
              <a:t>When a deadlock can occur</a:t>
            </a:r>
          </a:p>
          <a:p>
            <a:pPr marL="0" indent="0">
              <a:buNone/>
            </a:pPr>
            <a:r>
              <a:rPr lang="en-US" dirty="0"/>
              <a:t>Let's say we have 2 threads</a:t>
            </a:r>
          </a:p>
          <a:p>
            <a:pPr marL="514350" indent="-514350">
              <a:buFont typeface="+mj-lt"/>
              <a:buAutoNum type="alphaLcParenR"/>
            </a:pPr>
            <a:r>
              <a:rPr lang="en-US" dirty="0"/>
              <a:t> Thread 1</a:t>
            </a:r>
          </a:p>
          <a:p>
            <a:pPr marL="514350" indent="-514350">
              <a:buFont typeface="+mj-lt"/>
              <a:buAutoNum type="alphaLcParenR"/>
            </a:pPr>
            <a:r>
              <a:rPr lang="en-US" dirty="0"/>
              <a:t> Thread 2</a:t>
            </a:r>
          </a:p>
          <a:p>
            <a:pPr marL="0" indent="0">
              <a:buNone/>
            </a:pPr>
            <a:r>
              <a:rPr lang="en-US" dirty="0"/>
              <a:t>and 2 resources</a:t>
            </a:r>
          </a:p>
          <a:p>
            <a:pPr marL="514350" indent="-514350">
              <a:buFont typeface="+mj-lt"/>
              <a:buAutoNum type="alphaLcParenR"/>
            </a:pPr>
            <a:r>
              <a:rPr lang="en-US" dirty="0"/>
              <a:t> Resource 1</a:t>
            </a:r>
          </a:p>
          <a:p>
            <a:pPr marL="514350" indent="-514350">
              <a:buFont typeface="+mj-lt"/>
              <a:buAutoNum type="alphaLcParenR"/>
            </a:pPr>
            <a:r>
              <a:rPr lang="en-US" dirty="0"/>
              <a:t> Resource 2</a:t>
            </a:r>
          </a:p>
          <a:p>
            <a:pPr marL="0" indent="0">
              <a:buNone/>
            </a:pPr>
            <a:endParaRPr lang="en-US" dirty="0"/>
          </a:p>
        </p:txBody>
      </p:sp>
    </p:spTree>
    <p:extLst>
      <p:ext uri="{BB962C8B-B14F-4D97-AF65-F5344CB8AC3E}">
        <p14:creationId xmlns:p14="http://schemas.microsoft.com/office/powerpoint/2010/main" val="17638269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E54D-F734-5E09-21D1-726F82DFA00C}"/>
              </a:ext>
            </a:extLst>
          </p:cNvPr>
          <p:cNvSpPr>
            <a:spLocks noGrp="1"/>
          </p:cNvSpPr>
          <p:nvPr>
            <p:ph type="title"/>
          </p:nvPr>
        </p:nvSpPr>
        <p:spPr/>
        <p:txBody>
          <a:bodyPr/>
          <a:lstStyle/>
          <a:p>
            <a:r>
              <a:rPr lang="en-US" dirty="0"/>
              <a:t>Deadlocks</a:t>
            </a:r>
            <a:endParaRPr lang="en-IN" dirty="0"/>
          </a:p>
        </p:txBody>
      </p:sp>
      <p:sp>
        <p:nvSpPr>
          <p:cNvPr id="3" name="Content Placeholder 2">
            <a:extLst>
              <a:ext uri="{FF2B5EF4-FFF2-40B4-BE49-F238E27FC236}">
                <a16:creationId xmlns:a16="http://schemas.microsoft.com/office/drawing/2014/main" id="{FF3706E5-2931-19B5-D561-3072E468C2D9}"/>
              </a:ext>
            </a:extLst>
          </p:cNvPr>
          <p:cNvSpPr>
            <a:spLocks noGrp="1"/>
          </p:cNvSpPr>
          <p:nvPr>
            <p:ph idx="1"/>
          </p:nvPr>
        </p:nvSpPr>
        <p:spPr/>
        <p:txBody>
          <a:bodyPr/>
          <a:lstStyle/>
          <a:p>
            <a:pPr marL="0" indent="0" algn="just">
              <a:buNone/>
            </a:pPr>
            <a:r>
              <a:rPr lang="en-US" dirty="0"/>
              <a:t>Thread 1 has already acquired a lock on Resource 1 and wants to acquire a lock on Resource 2. At the same time Thread 2 has already acquired a lock on Resource 2 and wants to acquire a lock on Resource 1.</a:t>
            </a:r>
          </a:p>
          <a:p>
            <a:pPr marL="0" indent="0">
              <a:buNone/>
            </a:pPr>
            <a:endParaRPr lang="en-US" dirty="0"/>
          </a:p>
          <a:p>
            <a:pPr marL="0" indent="0">
              <a:buNone/>
            </a:pPr>
            <a:r>
              <a:rPr lang="en-US" dirty="0"/>
              <a:t>Two threads never give up their locks, hence a deadlock</a:t>
            </a:r>
            <a:endParaRPr lang="en-IN" dirty="0"/>
          </a:p>
          <a:p>
            <a:endParaRPr lang="en-IN" dirty="0"/>
          </a:p>
        </p:txBody>
      </p:sp>
      <p:pic>
        <p:nvPicPr>
          <p:cNvPr id="4" name="Picture 3">
            <a:extLst>
              <a:ext uri="{FF2B5EF4-FFF2-40B4-BE49-F238E27FC236}">
                <a16:creationId xmlns:a16="http://schemas.microsoft.com/office/drawing/2014/main" id="{4137E142-3E54-D6C5-805C-3590170065E5}"/>
              </a:ext>
            </a:extLst>
          </p:cNvPr>
          <p:cNvPicPr>
            <a:picLocks noChangeAspect="1"/>
          </p:cNvPicPr>
          <p:nvPr/>
        </p:nvPicPr>
        <p:blipFill>
          <a:blip r:embed="rId2"/>
          <a:stretch>
            <a:fillRect/>
          </a:stretch>
        </p:blipFill>
        <p:spPr>
          <a:xfrm>
            <a:off x="3426461" y="4282731"/>
            <a:ext cx="5687752" cy="2075051"/>
          </a:xfrm>
          <a:prstGeom prst="rect">
            <a:avLst/>
          </a:prstGeom>
        </p:spPr>
      </p:pic>
    </p:spTree>
    <p:extLst>
      <p:ext uri="{BB962C8B-B14F-4D97-AF65-F5344CB8AC3E}">
        <p14:creationId xmlns:p14="http://schemas.microsoft.com/office/powerpoint/2010/main" val="26923991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000D70E-F58A-D917-F647-EECA73F05CF6}"/>
              </a:ext>
            </a:extLst>
          </p:cNvPr>
          <p:cNvSpPr>
            <a:spLocks noGrp="1"/>
          </p:cNvSpPr>
          <p:nvPr>
            <p:ph sz="half" idx="2"/>
          </p:nvPr>
        </p:nvSpPr>
        <p:spPr/>
        <p:txBody>
          <a:bodyPr>
            <a:normAutofit lnSpcReduction="10000"/>
          </a:bodyPr>
          <a:lstStyle/>
          <a:p>
            <a:r>
              <a:rPr lang="en-US" dirty="0"/>
              <a:t>public class Account</a:t>
            </a:r>
          </a:p>
          <a:p>
            <a:r>
              <a:rPr lang="en-US" dirty="0"/>
              <a:t>{</a:t>
            </a:r>
          </a:p>
          <a:p>
            <a:pPr marL="266700"/>
            <a:r>
              <a:rPr lang="en-US" dirty="0"/>
              <a:t>double_balance; int_id;</a:t>
            </a:r>
          </a:p>
          <a:p>
            <a:pPr marL="266700"/>
            <a:r>
              <a:rPr lang="en-US" dirty="0"/>
              <a:t>public Account(int id, double balance)</a:t>
            </a:r>
          </a:p>
          <a:p>
            <a:pPr marL="266700"/>
            <a:r>
              <a:rPr lang="en-US" dirty="0"/>
              <a:t>{</a:t>
            </a:r>
          </a:p>
          <a:p>
            <a:pPr marL="714375"/>
            <a:r>
              <a:rPr lang="en-US" dirty="0"/>
              <a:t>this._id = id; this._balance = balance;</a:t>
            </a:r>
          </a:p>
          <a:p>
            <a:pPr marL="266700"/>
            <a:r>
              <a:rPr lang="en-US" dirty="0"/>
              <a:t>}</a:t>
            </a:r>
          </a:p>
          <a:p>
            <a:pPr marL="266700"/>
            <a:r>
              <a:rPr lang="en-US" dirty="0"/>
              <a:t>public int ID</a:t>
            </a:r>
          </a:p>
          <a:p>
            <a:pPr marL="266700"/>
            <a:r>
              <a:rPr lang="en-US" dirty="0"/>
              <a:t>{</a:t>
            </a:r>
          </a:p>
          <a:p>
            <a:pPr marL="714375"/>
            <a:r>
              <a:rPr lang="en-US" dirty="0"/>
              <a:t>get { return_id; }</a:t>
            </a:r>
          </a:p>
          <a:p>
            <a:pPr marL="266700"/>
            <a:r>
              <a:rPr lang="en-US" dirty="0"/>
              <a:t>}</a:t>
            </a:r>
          </a:p>
          <a:p>
            <a:pPr marL="266700"/>
            <a:r>
              <a:rPr lang="en-US" dirty="0"/>
              <a:t>public void Withdraw(double amount)</a:t>
            </a:r>
          </a:p>
          <a:p>
            <a:pPr marL="266700"/>
            <a:r>
              <a:rPr lang="en-US" dirty="0"/>
              <a:t>{</a:t>
            </a:r>
          </a:p>
          <a:p>
            <a:pPr marL="714375"/>
            <a:r>
              <a:rPr lang="en-US" dirty="0"/>
              <a:t>_balance -= amount;</a:t>
            </a:r>
          </a:p>
          <a:p>
            <a:pPr marL="266700"/>
            <a:r>
              <a:rPr lang="en-US" dirty="0"/>
              <a:t>}</a:t>
            </a:r>
          </a:p>
          <a:p>
            <a:pPr marL="266700"/>
            <a:r>
              <a:rPr lang="en-US" dirty="0"/>
              <a:t>public void Deposit(double amount)</a:t>
            </a:r>
          </a:p>
          <a:p>
            <a:pPr marL="266700"/>
            <a:r>
              <a:rPr lang="en-US" dirty="0"/>
              <a:t>{</a:t>
            </a:r>
          </a:p>
          <a:p>
            <a:pPr marL="714375"/>
            <a:r>
              <a:rPr lang="en-US" dirty="0"/>
              <a:t>balance += amount;</a:t>
            </a:r>
          </a:p>
          <a:p>
            <a:pPr marL="266700"/>
            <a:r>
              <a:rPr lang="en-US" dirty="0"/>
              <a:t>}</a:t>
            </a:r>
            <a:endParaRPr lang="en-IN" dirty="0"/>
          </a:p>
          <a:p>
            <a:r>
              <a:rPr lang="en-IN" dirty="0"/>
              <a:t>}</a:t>
            </a:r>
            <a:endParaRPr lang="en-US" dirty="0"/>
          </a:p>
        </p:txBody>
      </p:sp>
      <p:sp>
        <p:nvSpPr>
          <p:cNvPr id="4" name="Title 3">
            <a:extLst>
              <a:ext uri="{FF2B5EF4-FFF2-40B4-BE49-F238E27FC236}">
                <a16:creationId xmlns:a16="http://schemas.microsoft.com/office/drawing/2014/main" id="{BCE07629-F953-1B37-CB8D-0530E5381A96}"/>
              </a:ext>
            </a:extLst>
          </p:cNvPr>
          <p:cNvSpPr>
            <a:spLocks noGrp="1"/>
          </p:cNvSpPr>
          <p:nvPr>
            <p:ph type="title"/>
          </p:nvPr>
        </p:nvSpPr>
        <p:spPr/>
        <p:txBody>
          <a:bodyPr/>
          <a:lstStyle/>
          <a:p>
            <a:r>
              <a:rPr lang="en-US" dirty="0"/>
              <a:t>Deadlocks</a:t>
            </a:r>
            <a:endParaRPr lang="en-IN" dirty="0"/>
          </a:p>
        </p:txBody>
      </p:sp>
    </p:spTree>
    <p:extLst>
      <p:ext uri="{BB962C8B-B14F-4D97-AF65-F5344CB8AC3E}">
        <p14:creationId xmlns:p14="http://schemas.microsoft.com/office/powerpoint/2010/main" val="427964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AAB8-C29E-1822-C564-D163717C8E85}"/>
              </a:ext>
            </a:extLst>
          </p:cNvPr>
          <p:cNvSpPr>
            <a:spLocks noGrp="1"/>
          </p:cNvSpPr>
          <p:nvPr>
            <p:ph type="title"/>
          </p:nvPr>
        </p:nvSpPr>
        <p:spPr/>
        <p:txBody>
          <a:bodyPr/>
          <a:lstStyle/>
          <a:p>
            <a:r>
              <a:rPr lang="en-IN" dirty="0"/>
              <a:t>Surround-with Code Snippets</a:t>
            </a:r>
          </a:p>
        </p:txBody>
      </p:sp>
      <p:sp>
        <p:nvSpPr>
          <p:cNvPr id="3" name="Content Placeholder 2">
            <a:extLst>
              <a:ext uri="{FF2B5EF4-FFF2-40B4-BE49-F238E27FC236}">
                <a16:creationId xmlns:a16="http://schemas.microsoft.com/office/drawing/2014/main" id="{C00CAAA0-5AAB-E58E-5FA3-2A8A9670800E}"/>
              </a:ext>
            </a:extLst>
          </p:cNvPr>
          <p:cNvSpPr>
            <a:spLocks noGrp="1"/>
          </p:cNvSpPr>
          <p:nvPr>
            <p:ph idx="1"/>
          </p:nvPr>
        </p:nvSpPr>
        <p:spPr/>
        <p:txBody>
          <a:bodyPr>
            <a:normAutofit/>
          </a:bodyPr>
          <a:lstStyle/>
          <a:p>
            <a:pPr marL="0" indent="0">
              <a:buNone/>
            </a:pPr>
            <a:r>
              <a:rPr lang="en-US" dirty="0"/>
              <a:t>Surround-with snippets surrounds the selected code, with the code snippets code.</a:t>
            </a:r>
          </a:p>
          <a:p>
            <a:pPr marL="514350" indent="-514350">
              <a:buFont typeface="+mj-lt"/>
              <a:buAutoNum type="arabicPeriod"/>
            </a:pPr>
            <a:r>
              <a:rPr lang="en-US" dirty="0"/>
              <a:t>Select the code to surround, and use keyboard shortcut CTRL K + S</a:t>
            </a:r>
          </a:p>
          <a:p>
            <a:pPr marL="514350" indent="-514350">
              <a:buFont typeface="+mj-lt"/>
              <a:buAutoNum type="arabicPeriod"/>
            </a:pPr>
            <a:r>
              <a:rPr lang="en-US" dirty="0"/>
              <a:t>Select the code to surround, right click and select "Surround with.." option from the context menu</a:t>
            </a:r>
          </a:p>
          <a:p>
            <a:pPr marL="514350" indent="-514350">
              <a:buFont typeface="+mj-lt"/>
              <a:buAutoNum type="arabicPeriod"/>
            </a:pPr>
            <a:r>
              <a:rPr lang="en-US" dirty="0"/>
              <a:t>Select the code to surround, then click on Edit menu, select "IntelliSense" and then select the "Surround With" command.</a:t>
            </a:r>
          </a:p>
          <a:p>
            <a:pPr marL="0" indent="0">
              <a:buNone/>
            </a:pPr>
            <a:endParaRPr lang="en-IN" dirty="0"/>
          </a:p>
        </p:txBody>
      </p:sp>
    </p:spTree>
    <p:extLst>
      <p:ext uri="{BB962C8B-B14F-4D97-AF65-F5344CB8AC3E}">
        <p14:creationId xmlns:p14="http://schemas.microsoft.com/office/powerpoint/2010/main" val="2851859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41CEDB-2C3A-1C09-5CBC-C8CF42930CDC}"/>
              </a:ext>
            </a:extLst>
          </p:cNvPr>
          <p:cNvSpPr>
            <a:spLocks noGrp="1"/>
          </p:cNvSpPr>
          <p:nvPr>
            <p:ph sz="half" idx="2"/>
          </p:nvPr>
        </p:nvSpPr>
        <p:spPr/>
        <p:txBody>
          <a:bodyPr>
            <a:normAutofit lnSpcReduction="10000"/>
          </a:bodyPr>
          <a:lstStyle/>
          <a:p>
            <a:r>
              <a:rPr lang="en-US" dirty="0"/>
              <a:t>public class AccountManager{</a:t>
            </a:r>
          </a:p>
          <a:p>
            <a:pPr marL="266700"/>
            <a:r>
              <a:rPr lang="en-US" dirty="0"/>
              <a:t>Account _fromAccount; Account _toAccount; double</a:t>
            </a:r>
          </a:p>
          <a:p>
            <a:pPr marL="266700"/>
            <a:r>
              <a:rPr lang="en-US" dirty="0"/>
              <a:t>_toAccount; double _amountToTransfer;</a:t>
            </a:r>
          </a:p>
          <a:p>
            <a:pPr marL="266700"/>
            <a:r>
              <a:rPr lang="en-US" dirty="0"/>
              <a:t>public AccountManager(Account fromAccount, Account toAccount, double amountToTransfer){</a:t>
            </a:r>
          </a:p>
          <a:p>
            <a:pPr marL="531813"/>
            <a:r>
              <a:rPr lang="en-US" dirty="0"/>
              <a:t>this._fromAccount = fromAccount;</a:t>
            </a:r>
          </a:p>
          <a:p>
            <a:pPr marL="531813"/>
            <a:r>
              <a:rPr lang="en-US" dirty="0"/>
              <a:t>this._toAccount = toAccount;</a:t>
            </a:r>
          </a:p>
          <a:p>
            <a:pPr marL="531813"/>
            <a:r>
              <a:rPr lang="en-US" dirty="0"/>
              <a:t>this._amountToTransfer = amountToTransfer;</a:t>
            </a:r>
          </a:p>
          <a:p>
            <a:pPr marL="266700"/>
            <a:r>
              <a:rPr lang="en-US" dirty="0"/>
              <a:t>}</a:t>
            </a:r>
          </a:p>
          <a:p>
            <a:pPr marL="266700"/>
            <a:r>
              <a:rPr lang="en-US" dirty="0"/>
              <a:t>public void Transfer(){</a:t>
            </a:r>
          </a:p>
          <a:p>
            <a:pPr marL="531813"/>
            <a:r>
              <a:rPr lang="en-US" dirty="0"/>
              <a:t>lock (_fromAccount){</a:t>
            </a:r>
          </a:p>
          <a:p>
            <a:pPr marL="898525"/>
            <a:r>
              <a:rPr lang="en-US" dirty="0"/>
              <a:t>Thread. Sleep (1000);</a:t>
            </a:r>
          </a:p>
          <a:p>
            <a:pPr marL="898525"/>
            <a:r>
              <a:rPr lang="en-US" dirty="0"/>
              <a:t>lock (_toAccount){</a:t>
            </a:r>
          </a:p>
          <a:p>
            <a:pPr marL="1081088"/>
            <a:r>
              <a:rPr lang="en-US" dirty="0"/>
              <a:t>_fromAccount.Withdraw(_amountToTransfer);</a:t>
            </a:r>
          </a:p>
          <a:p>
            <a:pPr marL="1081088"/>
            <a:r>
              <a:rPr lang="en-US" dirty="0"/>
              <a:t>_toAccount. Deposit (_amountToTransfer);</a:t>
            </a:r>
          </a:p>
          <a:p>
            <a:pPr marL="898525"/>
            <a:r>
              <a:rPr lang="en-US" dirty="0"/>
              <a:t>}</a:t>
            </a:r>
          </a:p>
          <a:p>
            <a:pPr marL="531813"/>
            <a:r>
              <a:rPr lang="en-US" dirty="0"/>
              <a:t>}</a:t>
            </a:r>
          </a:p>
          <a:p>
            <a:r>
              <a:rPr lang="en-US" dirty="0"/>
              <a:t>}</a:t>
            </a:r>
          </a:p>
          <a:p>
            <a:r>
              <a:rPr lang="en-US" dirty="0"/>
              <a:t>}</a:t>
            </a:r>
            <a:endParaRPr lang="en-IN" dirty="0"/>
          </a:p>
        </p:txBody>
      </p:sp>
      <p:sp>
        <p:nvSpPr>
          <p:cNvPr id="3" name="Title 2">
            <a:extLst>
              <a:ext uri="{FF2B5EF4-FFF2-40B4-BE49-F238E27FC236}">
                <a16:creationId xmlns:a16="http://schemas.microsoft.com/office/drawing/2014/main" id="{F7406E59-708A-7334-F04E-5A4AA82F5FBD}"/>
              </a:ext>
            </a:extLst>
          </p:cNvPr>
          <p:cNvSpPr>
            <a:spLocks noGrp="1"/>
          </p:cNvSpPr>
          <p:nvPr>
            <p:ph type="title"/>
          </p:nvPr>
        </p:nvSpPr>
        <p:spPr/>
        <p:txBody>
          <a:bodyPr/>
          <a:lstStyle/>
          <a:p>
            <a:r>
              <a:rPr lang="en-US" dirty="0"/>
              <a:t>Deadlocks</a:t>
            </a:r>
            <a:endParaRPr lang="en-IN" dirty="0"/>
          </a:p>
        </p:txBody>
      </p:sp>
    </p:spTree>
    <p:extLst>
      <p:ext uri="{BB962C8B-B14F-4D97-AF65-F5344CB8AC3E}">
        <p14:creationId xmlns:p14="http://schemas.microsoft.com/office/powerpoint/2010/main" val="6332200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F1E9-74A1-2CB4-2D4E-0B9705912C04}"/>
              </a:ext>
            </a:extLst>
          </p:cNvPr>
          <p:cNvSpPr>
            <a:spLocks noGrp="1"/>
          </p:cNvSpPr>
          <p:nvPr>
            <p:ph type="title"/>
          </p:nvPr>
        </p:nvSpPr>
        <p:spPr/>
        <p:txBody>
          <a:bodyPr>
            <a:normAutofit fontScale="90000"/>
          </a:bodyPr>
          <a:lstStyle/>
          <a:p>
            <a:r>
              <a:rPr lang="en-US" dirty="0"/>
              <a:t>How to resolving deadlocks in a multithreaded program</a:t>
            </a:r>
            <a:endParaRPr lang="en-IN" dirty="0"/>
          </a:p>
        </p:txBody>
      </p:sp>
    </p:spTree>
    <p:extLst>
      <p:ext uri="{BB962C8B-B14F-4D97-AF65-F5344CB8AC3E}">
        <p14:creationId xmlns:p14="http://schemas.microsoft.com/office/powerpoint/2010/main" val="25487660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30E47F-52A7-EDC1-424E-4F0F1C08D8D2}"/>
              </a:ext>
            </a:extLst>
          </p:cNvPr>
          <p:cNvSpPr>
            <a:spLocks noGrp="1"/>
          </p:cNvSpPr>
          <p:nvPr>
            <p:ph type="title"/>
          </p:nvPr>
        </p:nvSpPr>
        <p:spPr/>
        <p:txBody>
          <a:bodyPr/>
          <a:lstStyle/>
          <a:p>
            <a:r>
              <a:rPr lang="en-US" dirty="0"/>
              <a:t>Resolving Deadlocks</a:t>
            </a:r>
            <a:endParaRPr lang="en-IN" dirty="0"/>
          </a:p>
        </p:txBody>
      </p:sp>
      <p:sp>
        <p:nvSpPr>
          <p:cNvPr id="5" name="Content Placeholder 4">
            <a:extLst>
              <a:ext uri="{FF2B5EF4-FFF2-40B4-BE49-F238E27FC236}">
                <a16:creationId xmlns:a16="http://schemas.microsoft.com/office/drawing/2014/main" id="{CD4BECB3-7034-B6D1-8C16-2F80E8633F22}"/>
              </a:ext>
            </a:extLst>
          </p:cNvPr>
          <p:cNvSpPr>
            <a:spLocks noGrp="1"/>
          </p:cNvSpPr>
          <p:nvPr>
            <p:ph idx="1"/>
          </p:nvPr>
        </p:nvSpPr>
        <p:spPr/>
        <p:txBody>
          <a:bodyPr/>
          <a:lstStyle/>
          <a:p>
            <a:pPr marL="0" indent="0">
              <a:buNone/>
            </a:pPr>
            <a:r>
              <a:rPr lang="en-US" dirty="0"/>
              <a:t>There are several techniques to avoid and resolve deadlocks. For example</a:t>
            </a:r>
          </a:p>
          <a:p>
            <a:r>
              <a:rPr lang="en-US" dirty="0"/>
              <a:t> Acquiring locks in a specific defined order</a:t>
            </a:r>
          </a:p>
          <a:p>
            <a:r>
              <a:rPr lang="en-US" dirty="0"/>
              <a:t> Mutex class</a:t>
            </a:r>
          </a:p>
          <a:p>
            <a:r>
              <a:rPr lang="en-US" dirty="0"/>
              <a:t> Monitor.TryEnter method</a:t>
            </a:r>
          </a:p>
          <a:p>
            <a:pPr marL="0" indent="0">
              <a:buNone/>
            </a:pPr>
            <a:endParaRPr lang="en-US" dirty="0"/>
          </a:p>
          <a:p>
            <a:pPr marL="0" indent="0">
              <a:buNone/>
            </a:pPr>
            <a:r>
              <a:rPr lang="en-US" dirty="0"/>
              <a:t>we will discuss, acquiring locks in a specific defined order to resolve a deadlock.</a:t>
            </a:r>
            <a:endParaRPr lang="en-IN" dirty="0"/>
          </a:p>
        </p:txBody>
      </p:sp>
    </p:spTree>
    <p:extLst>
      <p:ext uri="{BB962C8B-B14F-4D97-AF65-F5344CB8AC3E}">
        <p14:creationId xmlns:p14="http://schemas.microsoft.com/office/powerpoint/2010/main" val="5989061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6C18E3-5BC2-A446-B736-9131F0BD8B59}"/>
              </a:ext>
            </a:extLst>
          </p:cNvPr>
          <p:cNvSpPr>
            <a:spLocks noGrp="1"/>
          </p:cNvSpPr>
          <p:nvPr>
            <p:ph sz="half" idx="2"/>
          </p:nvPr>
        </p:nvSpPr>
        <p:spPr>
          <a:xfrm>
            <a:off x="644235" y="1588721"/>
            <a:ext cx="10762673" cy="4634457"/>
          </a:xfrm>
        </p:spPr>
        <p:txBody>
          <a:bodyPr/>
          <a:lstStyle/>
          <a:p>
            <a:endParaRPr lang="en-US" dirty="0"/>
          </a:p>
          <a:p>
            <a:r>
              <a:rPr lang="en-US" dirty="0"/>
              <a:t>public void Transfer()</a:t>
            </a:r>
          </a:p>
          <a:p>
            <a:r>
              <a:rPr lang="en-US" dirty="0"/>
              <a:t>{</a:t>
            </a:r>
          </a:p>
          <a:p>
            <a:r>
              <a:rPr lang="en-US" dirty="0"/>
              <a:t>  lock (_fromAccount)</a:t>
            </a:r>
          </a:p>
          <a:p>
            <a:r>
              <a:rPr lang="en-US" dirty="0"/>
              <a:t>  {</a:t>
            </a:r>
          </a:p>
          <a:p>
            <a:r>
              <a:rPr lang="en-US" dirty="0"/>
              <a:t>   Thread. Sleep (1000);</a:t>
            </a:r>
          </a:p>
          <a:p>
            <a:r>
              <a:rPr lang="en-US" dirty="0"/>
              <a:t>    lock (_toAccount)</a:t>
            </a:r>
          </a:p>
          <a:p>
            <a:r>
              <a:rPr lang="en-US" dirty="0"/>
              <a:t>    {</a:t>
            </a:r>
          </a:p>
          <a:p>
            <a:r>
              <a:rPr lang="en-US" dirty="0"/>
              <a:t>       _fromAccount.Withdraw(_amount</a:t>
            </a:r>
          </a:p>
          <a:p>
            <a:r>
              <a:rPr lang="en-US" dirty="0"/>
              <a:t>       _toAccount. Deposit(_amountTo</a:t>
            </a:r>
          </a:p>
          <a:p>
            <a:r>
              <a:rPr lang="en-US" dirty="0"/>
              <a:t>    }</a:t>
            </a:r>
          </a:p>
          <a:p>
            <a:r>
              <a:rPr lang="en-US" dirty="0"/>
              <a:t>  }</a:t>
            </a:r>
          </a:p>
          <a:p>
            <a:r>
              <a:rPr lang="en-US" dirty="0"/>
              <a:t>}</a:t>
            </a:r>
            <a:endParaRPr lang="en-IN" dirty="0"/>
          </a:p>
          <a:p>
            <a:endParaRPr lang="en-IN" dirty="0"/>
          </a:p>
        </p:txBody>
      </p:sp>
      <p:sp>
        <p:nvSpPr>
          <p:cNvPr id="4" name="Title 3">
            <a:extLst>
              <a:ext uri="{FF2B5EF4-FFF2-40B4-BE49-F238E27FC236}">
                <a16:creationId xmlns:a16="http://schemas.microsoft.com/office/drawing/2014/main" id="{95B7B502-1F08-A001-D351-032E0A80AD77}"/>
              </a:ext>
            </a:extLst>
          </p:cNvPr>
          <p:cNvSpPr>
            <a:spLocks noGrp="1"/>
          </p:cNvSpPr>
          <p:nvPr>
            <p:ph type="title"/>
          </p:nvPr>
        </p:nvSpPr>
        <p:spPr/>
        <p:txBody>
          <a:bodyPr/>
          <a:lstStyle/>
          <a:p>
            <a:r>
              <a:rPr lang="en-US" dirty="0"/>
              <a:t>Resolving Deadlocks</a:t>
            </a:r>
            <a:endParaRPr lang="en-IN" dirty="0"/>
          </a:p>
        </p:txBody>
      </p:sp>
    </p:spTree>
    <p:extLst>
      <p:ext uri="{BB962C8B-B14F-4D97-AF65-F5344CB8AC3E}">
        <p14:creationId xmlns:p14="http://schemas.microsoft.com/office/powerpoint/2010/main" val="19780446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6DDDAB-92D9-0B9D-539C-134B44158AF3}"/>
              </a:ext>
            </a:extLst>
          </p:cNvPr>
          <p:cNvSpPr>
            <a:spLocks noGrp="1"/>
          </p:cNvSpPr>
          <p:nvPr>
            <p:ph type="title"/>
          </p:nvPr>
        </p:nvSpPr>
        <p:spPr/>
        <p:txBody>
          <a:bodyPr/>
          <a:lstStyle/>
          <a:p>
            <a:r>
              <a:rPr lang="en-US" dirty="0"/>
              <a:t>Resolving Deadlocks</a:t>
            </a:r>
            <a:endParaRPr lang="en-IN" dirty="0"/>
          </a:p>
        </p:txBody>
      </p:sp>
      <p:sp>
        <p:nvSpPr>
          <p:cNvPr id="4" name="Content Placeholder 3">
            <a:extLst>
              <a:ext uri="{FF2B5EF4-FFF2-40B4-BE49-F238E27FC236}">
                <a16:creationId xmlns:a16="http://schemas.microsoft.com/office/drawing/2014/main" id="{60346F30-CCF8-59EF-9D62-E9F8F8CD8446}"/>
              </a:ext>
            </a:extLst>
          </p:cNvPr>
          <p:cNvSpPr>
            <a:spLocks noGrp="1"/>
          </p:cNvSpPr>
          <p:nvPr>
            <p:ph sz="half" idx="2"/>
          </p:nvPr>
        </p:nvSpPr>
        <p:spPr>
          <a:xfrm>
            <a:off x="644525" y="1543050"/>
            <a:ext cx="10761663" cy="46339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public void Transfer(){</a:t>
            </a:r>
          </a:p>
          <a:p>
            <a:r>
              <a:rPr lang="en-IN" dirty="0"/>
              <a:t>object_lock1, _lock2;</a:t>
            </a:r>
          </a:p>
          <a:p>
            <a:r>
              <a:rPr lang="en-IN" dirty="0"/>
              <a:t>if (_fromAccount. ID &lt; _toAccount. ID){</a:t>
            </a:r>
          </a:p>
          <a:p>
            <a:r>
              <a:rPr lang="en-IN" dirty="0"/>
              <a:t>     _lock1 = _fromAccount; _lock2 = _toAccount;</a:t>
            </a:r>
          </a:p>
          <a:p>
            <a:r>
              <a:rPr lang="en-IN" dirty="0"/>
              <a:t>}</a:t>
            </a:r>
          </a:p>
          <a:p>
            <a:r>
              <a:rPr lang="en-IN" dirty="0"/>
              <a:t>else{</a:t>
            </a:r>
          </a:p>
          <a:p>
            <a:r>
              <a:rPr lang="en-IN" dirty="0"/>
              <a:t>     _lock1 = _toAccount; _lock2 = _fromAccount;</a:t>
            </a:r>
          </a:p>
          <a:p>
            <a:r>
              <a:rPr lang="en-IN" dirty="0"/>
              <a:t>}</a:t>
            </a:r>
          </a:p>
          <a:p>
            <a:r>
              <a:rPr lang="en-IN" dirty="0"/>
              <a:t>lock (_lock1){</a:t>
            </a:r>
          </a:p>
          <a:p>
            <a:r>
              <a:rPr lang="en-IN" dirty="0"/>
              <a:t>    Thread. Sleep(1000);</a:t>
            </a:r>
          </a:p>
          <a:p>
            <a:r>
              <a:rPr lang="en-IN" dirty="0"/>
              <a:t>     lock (_lock2){</a:t>
            </a:r>
          </a:p>
          <a:p>
            <a:r>
              <a:rPr lang="en-IN" dirty="0"/>
              <a:t>          _fromAccount.Withdraw(_amountToTransfer);</a:t>
            </a:r>
          </a:p>
          <a:p>
            <a:r>
              <a:rPr lang="en-IN" dirty="0"/>
              <a:t>          _toAccount. Deposit (_amountToTransfer);</a:t>
            </a:r>
          </a:p>
          <a:p>
            <a:r>
              <a:rPr lang="en-IN" dirty="0"/>
              <a:t>      }</a:t>
            </a:r>
          </a:p>
          <a:p>
            <a:r>
              <a:rPr lang="en-IN" dirty="0"/>
              <a:t>   }</a:t>
            </a:r>
          </a:p>
          <a:p>
            <a:r>
              <a:rPr lang="en-IN" dirty="0"/>
              <a:t>}</a:t>
            </a:r>
          </a:p>
        </p:txBody>
      </p:sp>
    </p:spTree>
    <p:extLst>
      <p:ext uri="{BB962C8B-B14F-4D97-AF65-F5344CB8AC3E}">
        <p14:creationId xmlns:p14="http://schemas.microsoft.com/office/powerpoint/2010/main" val="30825777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3ACFFC-AE29-F578-4AC5-079EAE511E60}"/>
              </a:ext>
            </a:extLst>
          </p:cNvPr>
          <p:cNvSpPr>
            <a:spLocks noGrp="1"/>
          </p:cNvSpPr>
          <p:nvPr>
            <p:ph sz="half" idx="2"/>
          </p:nvPr>
        </p:nvSpPr>
        <p:spPr>
          <a:xfrm>
            <a:off x="644235" y="1542506"/>
            <a:ext cx="11110885" cy="4634457"/>
          </a:xfrm>
        </p:spPr>
        <p:txBody>
          <a:bodyPr/>
          <a:lstStyle/>
          <a:p>
            <a:endParaRPr lang="en-US" dirty="0"/>
          </a:p>
          <a:p>
            <a:r>
              <a:rPr lang="en-US" dirty="0"/>
              <a:t>AccountManager accountManagerA = new AccountManager (accountA, accountB, 1000);</a:t>
            </a:r>
          </a:p>
          <a:p>
            <a:endParaRPr lang="en-US" dirty="0"/>
          </a:p>
          <a:p>
            <a:r>
              <a:rPr lang="en-US" dirty="0"/>
              <a:t>Thread T1 = new Thread(accountManagerA. Transfer);</a:t>
            </a:r>
          </a:p>
          <a:p>
            <a:endParaRPr lang="en-US" dirty="0"/>
          </a:p>
          <a:p>
            <a:r>
              <a:rPr lang="en-US" dirty="0"/>
              <a:t>AccountManager accountManagerB = new AccountManager(accountB, accountA, 2000);</a:t>
            </a:r>
          </a:p>
          <a:p>
            <a:endParaRPr lang="en-US" dirty="0"/>
          </a:p>
          <a:p>
            <a:r>
              <a:rPr lang="en-US" dirty="0"/>
              <a:t>Thread T2 = new Thread(accountManagerB. Transfer);</a:t>
            </a:r>
            <a:endParaRPr lang="en-IN" dirty="0"/>
          </a:p>
        </p:txBody>
      </p:sp>
      <p:sp>
        <p:nvSpPr>
          <p:cNvPr id="3" name="Title 2">
            <a:extLst>
              <a:ext uri="{FF2B5EF4-FFF2-40B4-BE49-F238E27FC236}">
                <a16:creationId xmlns:a16="http://schemas.microsoft.com/office/drawing/2014/main" id="{85B52E59-3CD6-2664-0A9E-694E14B531AB}"/>
              </a:ext>
            </a:extLst>
          </p:cNvPr>
          <p:cNvSpPr>
            <a:spLocks noGrp="1"/>
          </p:cNvSpPr>
          <p:nvPr>
            <p:ph type="title"/>
          </p:nvPr>
        </p:nvSpPr>
        <p:spPr/>
        <p:txBody>
          <a:bodyPr/>
          <a:lstStyle/>
          <a:p>
            <a:r>
              <a:rPr lang="en-US" dirty="0"/>
              <a:t>Resolving Deadlocks</a:t>
            </a:r>
            <a:endParaRPr lang="en-IN" dirty="0"/>
          </a:p>
        </p:txBody>
      </p:sp>
    </p:spTree>
    <p:extLst>
      <p:ext uri="{BB962C8B-B14F-4D97-AF65-F5344CB8AC3E}">
        <p14:creationId xmlns:p14="http://schemas.microsoft.com/office/powerpoint/2010/main" val="23847500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E69C-E37B-A69D-A85E-0D2CB9B237C8}"/>
              </a:ext>
            </a:extLst>
          </p:cNvPr>
          <p:cNvSpPr>
            <a:spLocks noGrp="1"/>
          </p:cNvSpPr>
          <p:nvPr>
            <p:ph type="title"/>
          </p:nvPr>
        </p:nvSpPr>
        <p:spPr>
          <a:xfrm>
            <a:off x="538480" y="2336800"/>
            <a:ext cx="11514974" cy="2225675"/>
          </a:xfrm>
        </p:spPr>
        <p:txBody>
          <a:bodyPr>
            <a:normAutofit fontScale="90000"/>
          </a:bodyPr>
          <a:lstStyle/>
          <a:p>
            <a:r>
              <a:rPr lang="en-US" dirty="0"/>
              <a:t>Performance implications of a multithreaded program</a:t>
            </a:r>
            <a:endParaRPr lang="en-IN" dirty="0"/>
          </a:p>
        </p:txBody>
      </p:sp>
    </p:spTree>
    <p:extLst>
      <p:ext uri="{BB962C8B-B14F-4D97-AF65-F5344CB8AC3E}">
        <p14:creationId xmlns:p14="http://schemas.microsoft.com/office/powerpoint/2010/main" val="3460736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FEA8DA-9F8D-23D8-D66C-F24D05980CB2}"/>
              </a:ext>
            </a:extLst>
          </p:cNvPr>
          <p:cNvSpPr>
            <a:spLocks noGrp="1"/>
          </p:cNvSpPr>
          <p:nvPr>
            <p:ph type="title"/>
          </p:nvPr>
        </p:nvSpPr>
        <p:spPr/>
        <p:txBody>
          <a:bodyPr/>
          <a:lstStyle/>
          <a:p>
            <a:r>
              <a:rPr lang="en-US" dirty="0"/>
              <a:t>Performance of a multithreaded program</a:t>
            </a:r>
            <a:endParaRPr lang="en-IN" dirty="0"/>
          </a:p>
        </p:txBody>
      </p:sp>
      <p:sp>
        <p:nvSpPr>
          <p:cNvPr id="5" name="Content Placeholder 4">
            <a:extLst>
              <a:ext uri="{FF2B5EF4-FFF2-40B4-BE49-F238E27FC236}">
                <a16:creationId xmlns:a16="http://schemas.microsoft.com/office/drawing/2014/main" id="{0C410281-DD13-F51C-D51B-FC29B638E677}"/>
              </a:ext>
            </a:extLst>
          </p:cNvPr>
          <p:cNvSpPr>
            <a:spLocks noGrp="1"/>
          </p:cNvSpPr>
          <p:nvPr>
            <p:ph idx="1"/>
          </p:nvPr>
        </p:nvSpPr>
        <p:spPr/>
        <p:txBody>
          <a:bodyPr/>
          <a:lstStyle/>
          <a:p>
            <a:pPr marL="0" indent="0">
              <a:buNone/>
            </a:pPr>
            <a:r>
              <a:rPr lang="en-US" dirty="0"/>
              <a:t>Performance of a multithreaded program when run on a program</a:t>
            </a:r>
          </a:p>
          <a:p>
            <a:r>
              <a:rPr lang="en-IN" dirty="0"/>
              <a:t>Single core </a:t>
            </a:r>
          </a:p>
          <a:p>
            <a:r>
              <a:rPr lang="en-IN" dirty="0"/>
              <a:t>Processor machine versus multi core </a:t>
            </a:r>
          </a:p>
          <a:p>
            <a:r>
              <a:rPr lang="en-IN" dirty="0"/>
              <a:t>Processor machine</a:t>
            </a:r>
          </a:p>
        </p:txBody>
      </p:sp>
    </p:spTree>
    <p:extLst>
      <p:ext uri="{BB962C8B-B14F-4D97-AF65-F5344CB8AC3E}">
        <p14:creationId xmlns:p14="http://schemas.microsoft.com/office/powerpoint/2010/main" val="9220152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1FC6-7E9C-F221-05D0-B9B998A43CDD}"/>
              </a:ext>
            </a:extLst>
          </p:cNvPr>
          <p:cNvSpPr>
            <a:spLocks noGrp="1"/>
          </p:cNvSpPr>
          <p:nvPr>
            <p:ph type="title"/>
          </p:nvPr>
        </p:nvSpPr>
        <p:spPr/>
        <p:txBody>
          <a:bodyPr/>
          <a:lstStyle/>
          <a:p>
            <a:r>
              <a:rPr lang="en-US" dirty="0"/>
              <a:t>Performance implications</a:t>
            </a:r>
            <a:endParaRPr lang="en-IN" dirty="0"/>
          </a:p>
        </p:txBody>
      </p:sp>
      <p:sp>
        <p:nvSpPr>
          <p:cNvPr id="3" name="Content Placeholder 2">
            <a:extLst>
              <a:ext uri="{FF2B5EF4-FFF2-40B4-BE49-F238E27FC236}">
                <a16:creationId xmlns:a16="http://schemas.microsoft.com/office/drawing/2014/main" id="{996CF8A8-C876-6EA5-6F79-78BE51325AA9}"/>
              </a:ext>
            </a:extLst>
          </p:cNvPr>
          <p:cNvSpPr>
            <a:spLocks noGrp="1"/>
          </p:cNvSpPr>
          <p:nvPr>
            <p:ph idx="1"/>
          </p:nvPr>
        </p:nvSpPr>
        <p:spPr/>
        <p:txBody>
          <a:bodyPr/>
          <a:lstStyle/>
          <a:p>
            <a:pPr marL="0" indent="0">
              <a:buNone/>
            </a:pPr>
            <a:r>
              <a:rPr lang="en-US" dirty="0"/>
              <a:t>How to find out how many processors you have on your machine</a:t>
            </a:r>
          </a:p>
          <a:p>
            <a:r>
              <a:rPr lang="en-US" dirty="0"/>
              <a:t>UsingTaskManager</a:t>
            </a:r>
            <a:endParaRPr lang="en-IN" dirty="0"/>
          </a:p>
        </p:txBody>
      </p:sp>
      <p:pic>
        <p:nvPicPr>
          <p:cNvPr id="5" name="Picture 4">
            <a:extLst>
              <a:ext uri="{FF2B5EF4-FFF2-40B4-BE49-F238E27FC236}">
                <a16:creationId xmlns:a16="http://schemas.microsoft.com/office/drawing/2014/main" id="{9A09411B-A76D-3A8F-C716-49BD34BCD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354" y="3429000"/>
            <a:ext cx="7014148" cy="1600339"/>
          </a:xfrm>
          <a:prstGeom prst="rect">
            <a:avLst/>
          </a:prstGeom>
        </p:spPr>
      </p:pic>
    </p:spTree>
    <p:extLst>
      <p:ext uri="{BB962C8B-B14F-4D97-AF65-F5344CB8AC3E}">
        <p14:creationId xmlns:p14="http://schemas.microsoft.com/office/powerpoint/2010/main" val="36694637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A5BD-2DB2-0691-C341-A2041F30F124}"/>
              </a:ext>
            </a:extLst>
          </p:cNvPr>
          <p:cNvSpPr>
            <a:spLocks noGrp="1"/>
          </p:cNvSpPr>
          <p:nvPr>
            <p:ph type="title"/>
          </p:nvPr>
        </p:nvSpPr>
        <p:spPr/>
        <p:txBody>
          <a:bodyPr/>
          <a:lstStyle/>
          <a:p>
            <a:r>
              <a:rPr lang="en-US" dirty="0"/>
              <a:t>Performance implications</a:t>
            </a:r>
            <a:endParaRPr lang="en-IN" dirty="0"/>
          </a:p>
        </p:txBody>
      </p:sp>
      <p:sp>
        <p:nvSpPr>
          <p:cNvPr id="3" name="Content Placeholder 2">
            <a:extLst>
              <a:ext uri="{FF2B5EF4-FFF2-40B4-BE49-F238E27FC236}">
                <a16:creationId xmlns:a16="http://schemas.microsoft.com/office/drawing/2014/main" id="{6E2FA26D-2B8F-5614-1E53-D3CB4A04DDA7}"/>
              </a:ext>
            </a:extLst>
          </p:cNvPr>
          <p:cNvSpPr>
            <a:spLocks noGrp="1"/>
          </p:cNvSpPr>
          <p:nvPr>
            <p:ph idx="1"/>
          </p:nvPr>
        </p:nvSpPr>
        <p:spPr/>
        <p:txBody>
          <a:bodyPr/>
          <a:lstStyle/>
          <a:p>
            <a:r>
              <a:rPr lang="en-US" dirty="0"/>
              <a:t>Use the following code in any .net application</a:t>
            </a:r>
          </a:p>
          <a:p>
            <a:pPr marL="0" indent="0">
              <a:buNone/>
            </a:pPr>
            <a:endParaRPr lang="en-US" dirty="0"/>
          </a:p>
          <a:p>
            <a:pPr marL="0" indent="0">
              <a:buNone/>
            </a:pPr>
            <a:r>
              <a:rPr lang="en-US" dirty="0"/>
              <a:t>	</a:t>
            </a:r>
            <a:r>
              <a:rPr lang="en-US" dirty="0">
                <a:latin typeface="Roboto Mono" panose="00000009000000000000" pitchFamily="49" charset="0"/>
                <a:ea typeface="Roboto Mono" panose="00000009000000000000" pitchFamily="49" charset="0"/>
              </a:rPr>
              <a:t>Environment.ProcessorCount</a:t>
            </a:r>
          </a:p>
          <a:p>
            <a:pPr marL="0" indent="0">
              <a:buNone/>
            </a:pPr>
            <a:endParaRPr lang="en-US" dirty="0"/>
          </a:p>
          <a:p>
            <a:r>
              <a:rPr lang="en-US" dirty="0"/>
              <a:t>On the windows command prompt window, type the following</a:t>
            </a:r>
          </a:p>
          <a:p>
            <a:pPr marL="0" indent="0">
              <a:buNone/>
            </a:pPr>
            <a:r>
              <a:rPr lang="en-IN" dirty="0"/>
              <a:t> 	</a:t>
            </a:r>
          </a:p>
          <a:p>
            <a:pPr marL="0" indent="0">
              <a:buNone/>
            </a:pPr>
            <a:r>
              <a:rPr lang="en-IN" dirty="0"/>
              <a:t>	</a:t>
            </a:r>
            <a:r>
              <a:rPr lang="en-IN" dirty="0">
                <a:latin typeface="Roboto Mono" panose="00000009000000000000" pitchFamily="49" charset="0"/>
                <a:ea typeface="Roboto Mono" panose="00000009000000000000" pitchFamily="49" charset="0"/>
              </a:rPr>
              <a:t>echo %NUMBER_OF_PROCESSORS%</a:t>
            </a:r>
          </a:p>
        </p:txBody>
      </p:sp>
    </p:spTree>
    <p:extLst>
      <p:ext uri="{BB962C8B-B14F-4D97-AF65-F5344CB8AC3E}">
        <p14:creationId xmlns:p14="http://schemas.microsoft.com/office/powerpoint/2010/main" val="184195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2E27-2ECD-E295-9AB1-1009882C6876}"/>
              </a:ext>
            </a:extLst>
          </p:cNvPr>
          <p:cNvSpPr>
            <a:spLocks noGrp="1"/>
          </p:cNvSpPr>
          <p:nvPr>
            <p:ph type="title"/>
          </p:nvPr>
        </p:nvSpPr>
        <p:spPr/>
        <p:txBody>
          <a:bodyPr/>
          <a:lstStyle/>
          <a:p>
            <a:r>
              <a:rPr lang="en-IN" dirty="0"/>
              <a:t>Surround-with Code Snippets</a:t>
            </a:r>
          </a:p>
        </p:txBody>
      </p:sp>
      <p:sp>
        <p:nvSpPr>
          <p:cNvPr id="3" name="Content Placeholder 2">
            <a:extLst>
              <a:ext uri="{FF2B5EF4-FFF2-40B4-BE49-F238E27FC236}">
                <a16:creationId xmlns:a16="http://schemas.microsoft.com/office/drawing/2014/main" id="{7716D309-C323-1592-13B1-C5D706BC4D48}"/>
              </a:ext>
            </a:extLst>
          </p:cNvPr>
          <p:cNvSpPr>
            <a:spLocks noGrp="1"/>
          </p:cNvSpPr>
          <p:nvPr>
            <p:ph idx="1"/>
          </p:nvPr>
        </p:nvSpPr>
        <p:spPr/>
        <p:txBody>
          <a:bodyPr/>
          <a:lstStyle/>
          <a:p>
            <a:pPr marL="0" indent="0">
              <a:buNone/>
            </a:pPr>
            <a:r>
              <a:rPr lang="en-US" dirty="0"/>
              <a:t>Code snippets can be used with any type of applications that you create with visual studio. For example, you can use them with</a:t>
            </a:r>
          </a:p>
          <a:p>
            <a:pPr marL="514350" indent="-514350">
              <a:buFont typeface="+mj-lt"/>
              <a:buAutoNum type="arabicPeriod"/>
            </a:pPr>
            <a:r>
              <a:rPr lang="en-US" sz="2900" dirty="0"/>
              <a:t>Console applications</a:t>
            </a:r>
          </a:p>
          <a:p>
            <a:pPr marL="514350" indent="-514350">
              <a:buFont typeface="+mj-lt"/>
              <a:buAutoNum type="arabicPeriod"/>
              <a:tabLst>
                <a:tab pos="447675" algn="l"/>
              </a:tabLst>
            </a:pPr>
            <a:r>
              <a:rPr lang="en-US" sz="2900" dirty="0"/>
              <a:t>ASP.NET web applications</a:t>
            </a:r>
          </a:p>
          <a:p>
            <a:pPr marL="514350" indent="-514350">
              <a:buFont typeface="+mj-lt"/>
              <a:buAutoNum type="arabicPeriod"/>
              <a:tabLst>
                <a:tab pos="447675" algn="l"/>
              </a:tabLst>
            </a:pPr>
            <a:r>
              <a:rPr lang="en-US" sz="2900" dirty="0"/>
              <a:t>ASP.NETMVC applications etc..</a:t>
            </a:r>
          </a:p>
          <a:p>
            <a:endParaRPr lang="en-IN" dirty="0"/>
          </a:p>
        </p:txBody>
      </p:sp>
    </p:spTree>
    <p:extLst>
      <p:ext uri="{BB962C8B-B14F-4D97-AF65-F5344CB8AC3E}">
        <p14:creationId xmlns:p14="http://schemas.microsoft.com/office/powerpoint/2010/main" val="19123910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2F8A-45E4-CFAA-B885-2C291544C447}"/>
              </a:ext>
            </a:extLst>
          </p:cNvPr>
          <p:cNvSpPr>
            <a:spLocks noGrp="1"/>
          </p:cNvSpPr>
          <p:nvPr>
            <p:ph type="title"/>
          </p:nvPr>
        </p:nvSpPr>
        <p:spPr/>
        <p:txBody>
          <a:bodyPr/>
          <a:lstStyle/>
          <a:p>
            <a:r>
              <a:rPr lang="en-US" dirty="0"/>
              <a:t>Performance implications</a:t>
            </a:r>
            <a:endParaRPr lang="en-IN" dirty="0"/>
          </a:p>
        </p:txBody>
      </p:sp>
      <p:sp>
        <p:nvSpPr>
          <p:cNvPr id="3" name="Content Placeholder 2">
            <a:extLst>
              <a:ext uri="{FF2B5EF4-FFF2-40B4-BE49-F238E27FC236}">
                <a16:creationId xmlns:a16="http://schemas.microsoft.com/office/drawing/2014/main" id="{A8CD997A-5E03-BCBA-7BF5-729CDDDDCF46}"/>
              </a:ext>
            </a:extLst>
          </p:cNvPr>
          <p:cNvSpPr>
            <a:spLocks noGrp="1"/>
          </p:cNvSpPr>
          <p:nvPr>
            <p:ph idx="1"/>
          </p:nvPr>
        </p:nvSpPr>
        <p:spPr/>
        <p:txBody>
          <a:bodyPr>
            <a:normAutofit/>
          </a:bodyPr>
          <a:lstStyle/>
          <a:p>
            <a:r>
              <a:rPr lang="en-US" dirty="0"/>
              <a:t>On a machine that has multiple processors, multiple threads can execute application code in parallel on different cores. For example, if there are two threads and two cores, then each thread would run on an individual core. This means, performance is better.</a:t>
            </a:r>
          </a:p>
          <a:p>
            <a:pPr marL="263525" indent="0">
              <a:buNone/>
            </a:pPr>
            <a:endParaRPr lang="en-US" dirty="0"/>
          </a:p>
          <a:p>
            <a:r>
              <a:rPr lang="en-US" dirty="0"/>
              <a:t>If two threads take 10 milli-seconds each to complete, then on a machine with 2 processors, the total time taken is 10 milli-seconds.</a:t>
            </a:r>
          </a:p>
          <a:p>
            <a:pPr marL="266700" indent="0">
              <a:buNone/>
            </a:pPr>
            <a:endParaRPr lang="en-US" dirty="0"/>
          </a:p>
        </p:txBody>
      </p:sp>
    </p:spTree>
    <p:extLst>
      <p:ext uri="{BB962C8B-B14F-4D97-AF65-F5344CB8AC3E}">
        <p14:creationId xmlns:p14="http://schemas.microsoft.com/office/powerpoint/2010/main" val="18112431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E421-1DEA-5023-36F9-06A09C9610F1}"/>
              </a:ext>
            </a:extLst>
          </p:cNvPr>
          <p:cNvSpPr>
            <a:spLocks noGrp="1"/>
          </p:cNvSpPr>
          <p:nvPr>
            <p:ph type="title"/>
          </p:nvPr>
        </p:nvSpPr>
        <p:spPr/>
        <p:txBody>
          <a:bodyPr/>
          <a:lstStyle/>
          <a:p>
            <a:r>
              <a:rPr lang="en-US" dirty="0"/>
              <a:t>Performance implications</a:t>
            </a:r>
            <a:endParaRPr lang="en-IN" dirty="0"/>
          </a:p>
        </p:txBody>
      </p:sp>
      <p:sp>
        <p:nvSpPr>
          <p:cNvPr id="3" name="Content Placeholder 2">
            <a:extLst>
              <a:ext uri="{FF2B5EF4-FFF2-40B4-BE49-F238E27FC236}">
                <a16:creationId xmlns:a16="http://schemas.microsoft.com/office/drawing/2014/main" id="{F0D2A06B-EC0B-3D4D-F8AA-690A6CDE0EE9}"/>
              </a:ext>
            </a:extLst>
          </p:cNvPr>
          <p:cNvSpPr>
            <a:spLocks noGrp="1"/>
          </p:cNvSpPr>
          <p:nvPr>
            <p:ph idx="1"/>
          </p:nvPr>
        </p:nvSpPr>
        <p:spPr/>
        <p:txBody>
          <a:bodyPr>
            <a:normAutofit/>
          </a:bodyPr>
          <a:lstStyle/>
          <a:p>
            <a:r>
              <a:rPr lang="en-US" dirty="0"/>
              <a:t>On a machine that has a single processor, multiple threads execute, one after the other or wait until one thread finishes. It is not possible for a single processor system to execute multiple threads in parallel. Since the operating system switches between the threads so fast, it just gives us the illusion that the threads run in parallel. On a single core/processor machine multiple threads can affect performance negatively as there is overhead involved with context-switching.</a:t>
            </a:r>
          </a:p>
          <a:p>
            <a:endParaRPr lang="en-IN" dirty="0"/>
          </a:p>
        </p:txBody>
      </p:sp>
    </p:spTree>
    <p:extLst>
      <p:ext uri="{BB962C8B-B14F-4D97-AF65-F5344CB8AC3E}">
        <p14:creationId xmlns:p14="http://schemas.microsoft.com/office/powerpoint/2010/main" val="405646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ED1C-0F7B-B092-9BF9-27AD02B655F3}"/>
              </a:ext>
            </a:extLst>
          </p:cNvPr>
          <p:cNvSpPr>
            <a:spLocks noGrp="1"/>
          </p:cNvSpPr>
          <p:nvPr>
            <p:ph type="title"/>
          </p:nvPr>
        </p:nvSpPr>
        <p:spPr/>
        <p:txBody>
          <a:bodyPr/>
          <a:lstStyle/>
          <a:p>
            <a:r>
              <a:rPr lang="en-US" dirty="0"/>
              <a:t>Performance implications</a:t>
            </a:r>
            <a:endParaRPr lang="en-IN" dirty="0"/>
          </a:p>
        </p:txBody>
      </p:sp>
      <p:sp>
        <p:nvSpPr>
          <p:cNvPr id="3" name="Content Placeholder 2">
            <a:extLst>
              <a:ext uri="{FF2B5EF4-FFF2-40B4-BE49-F238E27FC236}">
                <a16:creationId xmlns:a16="http://schemas.microsoft.com/office/drawing/2014/main" id="{7771683D-DA0D-B3D2-3CD3-0C693E8A93D8}"/>
              </a:ext>
            </a:extLst>
          </p:cNvPr>
          <p:cNvSpPr>
            <a:spLocks noGrp="1"/>
          </p:cNvSpPr>
          <p:nvPr>
            <p:ph idx="1"/>
          </p:nvPr>
        </p:nvSpPr>
        <p:spPr/>
        <p:txBody>
          <a:bodyPr/>
          <a:lstStyle/>
          <a:p>
            <a:r>
              <a:rPr lang="en-US" dirty="0"/>
              <a:t>If two threads take 10 milli-seconds each to complete, then on a machine with 1 processor, the total time taken is 20 milli-seconds + (Thread context switching time, if any)</a:t>
            </a:r>
            <a:endParaRPr lang="en-IN" dirty="0"/>
          </a:p>
          <a:p>
            <a:pPr marL="0" indent="0">
              <a:buNone/>
            </a:pPr>
            <a:endParaRPr lang="en-IN" dirty="0"/>
          </a:p>
        </p:txBody>
      </p:sp>
    </p:spTree>
    <p:extLst>
      <p:ext uri="{BB962C8B-B14F-4D97-AF65-F5344CB8AC3E}">
        <p14:creationId xmlns:p14="http://schemas.microsoft.com/office/powerpoint/2010/main" val="8473061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189D-9DA5-F33A-7D8D-D46A1A4D4809}"/>
              </a:ext>
            </a:extLst>
          </p:cNvPr>
          <p:cNvSpPr>
            <a:spLocks noGrp="1"/>
          </p:cNvSpPr>
          <p:nvPr>
            <p:ph type="title"/>
          </p:nvPr>
        </p:nvSpPr>
        <p:spPr>
          <a:xfrm>
            <a:off x="894080" y="2336800"/>
            <a:ext cx="10637520" cy="2225675"/>
          </a:xfrm>
        </p:spPr>
        <p:txBody>
          <a:bodyPr/>
          <a:lstStyle/>
          <a:p>
            <a:r>
              <a:rPr lang="en-IN" dirty="0"/>
              <a:t>Anonymous methods in c#</a:t>
            </a:r>
          </a:p>
        </p:txBody>
      </p:sp>
    </p:spTree>
    <p:extLst>
      <p:ext uri="{BB962C8B-B14F-4D97-AF65-F5344CB8AC3E}">
        <p14:creationId xmlns:p14="http://schemas.microsoft.com/office/powerpoint/2010/main" val="372421491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21BC5C-8F15-4743-9FE5-CEF44698CED7}"/>
              </a:ext>
            </a:extLst>
          </p:cNvPr>
          <p:cNvSpPr>
            <a:spLocks noGrp="1"/>
          </p:cNvSpPr>
          <p:nvPr>
            <p:ph type="title"/>
          </p:nvPr>
        </p:nvSpPr>
        <p:spPr/>
        <p:txBody>
          <a:bodyPr/>
          <a:lstStyle/>
          <a:p>
            <a:r>
              <a:rPr lang="en-IN" dirty="0"/>
              <a:t>Anonymous methods</a:t>
            </a:r>
          </a:p>
        </p:txBody>
      </p:sp>
      <p:sp>
        <p:nvSpPr>
          <p:cNvPr id="5" name="Content Placeholder 4">
            <a:extLst>
              <a:ext uri="{FF2B5EF4-FFF2-40B4-BE49-F238E27FC236}">
                <a16:creationId xmlns:a16="http://schemas.microsoft.com/office/drawing/2014/main" id="{C22A754A-1EC6-8E67-756B-3BE2DF033FAF}"/>
              </a:ext>
            </a:extLst>
          </p:cNvPr>
          <p:cNvSpPr>
            <a:spLocks noGrp="1"/>
          </p:cNvSpPr>
          <p:nvPr>
            <p:ph idx="1"/>
          </p:nvPr>
        </p:nvSpPr>
        <p:spPr/>
        <p:txBody>
          <a:bodyPr/>
          <a:lstStyle/>
          <a:p>
            <a:pPr marL="0" indent="0">
              <a:buNone/>
            </a:pPr>
            <a:r>
              <a:rPr lang="en-US" b="1" dirty="0"/>
              <a:t>What is an anonymous method?</a:t>
            </a:r>
          </a:p>
          <a:p>
            <a:pPr marL="0" indent="0" algn="just">
              <a:buNone/>
            </a:pPr>
            <a:r>
              <a:rPr lang="en-US" dirty="0"/>
              <a:t>Anonymous method is a method without a name. Introduced in C# 2, they provide us a way of creating delegate instances without having to write a separate method.</a:t>
            </a:r>
            <a:endParaRPr lang="en-IN" dirty="0"/>
          </a:p>
        </p:txBody>
      </p:sp>
    </p:spTree>
    <p:extLst>
      <p:ext uri="{BB962C8B-B14F-4D97-AF65-F5344CB8AC3E}">
        <p14:creationId xmlns:p14="http://schemas.microsoft.com/office/powerpoint/2010/main" val="3585884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49FD6-7B5A-1A41-578C-449F06F00F04}"/>
              </a:ext>
            </a:extLst>
          </p:cNvPr>
          <p:cNvSpPr>
            <a:spLocks noGrp="1"/>
          </p:cNvSpPr>
          <p:nvPr>
            <p:ph type="title"/>
          </p:nvPr>
        </p:nvSpPr>
        <p:spPr/>
        <p:txBody>
          <a:bodyPr/>
          <a:lstStyle/>
          <a:p>
            <a:r>
              <a:rPr lang="en-IN" dirty="0"/>
              <a:t>Anonymous methods</a:t>
            </a:r>
          </a:p>
        </p:txBody>
      </p:sp>
      <p:sp>
        <p:nvSpPr>
          <p:cNvPr id="5" name="Content Placeholder 4">
            <a:extLst>
              <a:ext uri="{FF2B5EF4-FFF2-40B4-BE49-F238E27FC236}">
                <a16:creationId xmlns:a16="http://schemas.microsoft.com/office/drawing/2014/main" id="{7AB67DC5-17AB-5B4C-B843-00EFDF37E814}"/>
              </a:ext>
            </a:extLst>
          </p:cNvPr>
          <p:cNvSpPr>
            <a:spLocks noGrp="1"/>
          </p:cNvSpPr>
          <p:nvPr>
            <p:ph idx="1"/>
          </p:nvPr>
        </p:nvSpPr>
        <p:spPr/>
        <p:txBody>
          <a:bodyPr>
            <a:normAutofit/>
          </a:bodyPr>
          <a:lstStyle/>
          <a:p>
            <a:endParaRPr lang="en-US" dirty="0"/>
          </a:p>
          <a:p>
            <a:r>
              <a:rPr lang="en-US" b="1" dirty="0"/>
              <a:t>// Step 1: </a:t>
            </a:r>
            <a:r>
              <a:rPr lang="en-US" dirty="0"/>
              <a:t>Create a method whose signature matches</a:t>
            </a:r>
          </a:p>
          <a:p>
            <a:pPr marL="0" indent="0">
              <a:buNone/>
            </a:pPr>
            <a:r>
              <a:rPr lang="en-US" dirty="0"/>
              <a:t>     // with the signature of Predicate‹Employee&gt; delegate</a:t>
            </a:r>
          </a:p>
          <a:p>
            <a:pPr marL="0" indent="0">
              <a:buNone/>
            </a:pPr>
            <a:r>
              <a:rPr lang="en-US" dirty="0">
                <a:latin typeface="Roboto Mono" panose="00000009000000000000" pitchFamily="49" charset="0"/>
                <a:ea typeface="Roboto Mono" panose="00000009000000000000" pitchFamily="49" charset="0"/>
              </a:rPr>
              <a:t>	</a:t>
            </a:r>
          </a:p>
          <a:p>
            <a:pPr marL="0" indent="0">
              <a:buNone/>
            </a:pPr>
            <a:r>
              <a:rPr lang="en-US" dirty="0">
                <a:latin typeface="Roboto Mono" panose="00000009000000000000" pitchFamily="49" charset="0"/>
                <a:ea typeface="Roboto Mono" panose="00000009000000000000" pitchFamily="49" charset="0"/>
              </a:rPr>
              <a:t>	private static boolFindEmployee(Employee,Emp)</a:t>
            </a:r>
          </a:p>
          <a:p>
            <a:pPr marL="0" indent="0">
              <a:buNone/>
            </a:pPr>
            <a:r>
              <a:rPr lang="en-US" dirty="0">
                <a:latin typeface="Roboto Mono" panose="00000009000000000000" pitchFamily="49" charset="0"/>
                <a:ea typeface="Roboto Mono" panose="00000009000000000000" pitchFamily="49" charset="0"/>
              </a:rPr>
              <a:t>	{</a:t>
            </a:r>
          </a:p>
          <a:p>
            <a:pPr marL="0" indent="0">
              <a:buNone/>
            </a:pPr>
            <a:r>
              <a:rPr lang="en-US" dirty="0">
                <a:latin typeface="Roboto Mono" panose="00000009000000000000" pitchFamily="49" charset="0"/>
                <a:ea typeface="Roboto Mono" panose="00000009000000000000" pitchFamily="49" charset="0"/>
              </a:rPr>
              <a:t>	 return Emp.ID == 102;</a:t>
            </a:r>
          </a:p>
          <a:p>
            <a:pPr marL="0" indent="0">
              <a:buNone/>
            </a:pPr>
            <a:r>
              <a:rPr lang="en-US" dirty="0">
                <a:latin typeface="Roboto Mono" panose="00000009000000000000" pitchFamily="49" charset="0"/>
                <a:ea typeface="Roboto Mono" panose="00000009000000000000" pitchFamily="49" charset="0"/>
              </a:rPr>
              <a:t>	}</a:t>
            </a:r>
          </a:p>
          <a:p>
            <a:pPr marL="0" indent="0">
              <a:buNone/>
            </a:pPr>
            <a:endParaRPr lang="en-IN" dirty="0"/>
          </a:p>
        </p:txBody>
      </p:sp>
    </p:spTree>
    <p:extLst>
      <p:ext uri="{BB962C8B-B14F-4D97-AF65-F5344CB8AC3E}">
        <p14:creationId xmlns:p14="http://schemas.microsoft.com/office/powerpoint/2010/main" val="95386611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9F21-134B-2C53-2D17-C058C7DA7386}"/>
              </a:ext>
            </a:extLst>
          </p:cNvPr>
          <p:cNvSpPr>
            <a:spLocks noGrp="1"/>
          </p:cNvSpPr>
          <p:nvPr>
            <p:ph type="title"/>
          </p:nvPr>
        </p:nvSpPr>
        <p:spPr/>
        <p:txBody>
          <a:bodyPr/>
          <a:lstStyle/>
          <a:p>
            <a:r>
              <a:rPr lang="en-IN" dirty="0"/>
              <a:t>Anonymous methods</a:t>
            </a:r>
          </a:p>
        </p:txBody>
      </p:sp>
      <p:sp>
        <p:nvSpPr>
          <p:cNvPr id="3" name="Content Placeholder 2">
            <a:extLst>
              <a:ext uri="{FF2B5EF4-FFF2-40B4-BE49-F238E27FC236}">
                <a16:creationId xmlns:a16="http://schemas.microsoft.com/office/drawing/2014/main" id="{6AF3812E-2D58-7751-49E5-E1FF8D598336}"/>
              </a:ext>
            </a:extLst>
          </p:cNvPr>
          <p:cNvSpPr>
            <a:spLocks noGrp="1"/>
          </p:cNvSpPr>
          <p:nvPr>
            <p:ph idx="1"/>
          </p:nvPr>
        </p:nvSpPr>
        <p:spPr/>
        <p:txBody>
          <a:bodyPr/>
          <a:lstStyle/>
          <a:p>
            <a:r>
              <a:rPr lang="en-US" b="1" dirty="0"/>
              <a:t>// Step 2: </a:t>
            </a:r>
            <a:r>
              <a:rPr lang="en-US" dirty="0"/>
              <a:t>Create an instance of Predicate‹Employee&gt; delegate and pass the</a:t>
            </a:r>
          </a:p>
          <a:p>
            <a:pPr marL="0" indent="0">
              <a:buNone/>
            </a:pPr>
            <a:r>
              <a:rPr lang="en-US" dirty="0"/>
              <a:t>  // method name as an argument to the delegate constructor</a:t>
            </a:r>
          </a:p>
          <a:p>
            <a:pPr marL="0" indent="0">
              <a:buNone/>
            </a:pPr>
            <a:r>
              <a:rPr lang="en-US" dirty="0"/>
              <a:t>	</a:t>
            </a:r>
          </a:p>
          <a:p>
            <a:pPr marL="0" indent="0">
              <a:buNone/>
            </a:pPr>
            <a:r>
              <a:rPr lang="en-US" dirty="0">
                <a:latin typeface="Roboto Mono" panose="00000009000000000000" pitchFamily="49" charset="0"/>
                <a:ea typeface="Roboto Mono" panose="00000009000000000000" pitchFamily="49" charset="0"/>
              </a:rPr>
              <a:t>	Predicate‹Employee&gt; predicateEmployee = new 	Predicate&lt;Employee&gt;(FindEmployee);</a:t>
            </a:r>
          </a:p>
          <a:p>
            <a:endParaRPr lang="en-US" dirty="0"/>
          </a:p>
          <a:p>
            <a:endParaRPr lang="en-IN" dirty="0"/>
          </a:p>
        </p:txBody>
      </p:sp>
    </p:spTree>
    <p:extLst>
      <p:ext uri="{BB962C8B-B14F-4D97-AF65-F5344CB8AC3E}">
        <p14:creationId xmlns:p14="http://schemas.microsoft.com/office/powerpoint/2010/main" val="32948343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1458-45E2-0C9F-645B-BB9468C9F471}"/>
              </a:ext>
            </a:extLst>
          </p:cNvPr>
          <p:cNvSpPr>
            <a:spLocks noGrp="1"/>
          </p:cNvSpPr>
          <p:nvPr>
            <p:ph type="title"/>
          </p:nvPr>
        </p:nvSpPr>
        <p:spPr/>
        <p:txBody>
          <a:bodyPr/>
          <a:lstStyle/>
          <a:p>
            <a:r>
              <a:rPr lang="en-IN" dirty="0"/>
              <a:t>Anonymous methods</a:t>
            </a:r>
          </a:p>
        </p:txBody>
      </p:sp>
      <p:sp>
        <p:nvSpPr>
          <p:cNvPr id="3" name="Content Placeholder 2">
            <a:extLst>
              <a:ext uri="{FF2B5EF4-FFF2-40B4-BE49-F238E27FC236}">
                <a16:creationId xmlns:a16="http://schemas.microsoft.com/office/drawing/2014/main" id="{9008D80B-A7F2-580A-2DB9-869B943DA5A4}"/>
              </a:ext>
            </a:extLst>
          </p:cNvPr>
          <p:cNvSpPr>
            <a:spLocks noGrp="1"/>
          </p:cNvSpPr>
          <p:nvPr>
            <p:ph idx="1"/>
          </p:nvPr>
        </p:nvSpPr>
        <p:spPr/>
        <p:txBody>
          <a:bodyPr>
            <a:normAutofit/>
          </a:bodyPr>
          <a:lstStyle/>
          <a:p>
            <a:r>
              <a:rPr lang="en-US" b="1" dirty="0"/>
              <a:t>// Step 3: </a:t>
            </a:r>
            <a:r>
              <a:rPr lang="en-US" dirty="0"/>
              <a:t>Now pass the delegate instance as the argument for Find() method</a:t>
            </a:r>
          </a:p>
          <a:p>
            <a:endParaRPr lang="en-US" dirty="0"/>
          </a:p>
          <a:p>
            <a:pPr marL="0" indent="0">
              <a:buNone/>
            </a:pPr>
            <a:r>
              <a:rPr lang="en-US" dirty="0"/>
              <a:t>	</a:t>
            </a:r>
            <a:r>
              <a:rPr lang="en-US" dirty="0">
                <a:latin typeface="Roboto Mono" panose="00000009000000000000" pitchFamily="49" charset="0"/>
                <a:ea typeface="Roboto Mono" panose="00000009000000000000" pitchFamily="49" charset="0"/>
              </a:rPr>
              <a:t>Employee employee - listEmployees.Find(x =&gt; 	predicateEmployee(x));</a:t>
            </a:r>
          </a:p>
          <a:p>
            <a:pPr marL="0" indent="0">
              <a:buNone/>
            </a:pPr>
            <a:r>
              <a:rPr lang="en-US" dirty="0">
                <a:latin typeface="Roboto Mono" panose="00000009000000000000" pitchFamily="49" charset="0"/>
                <a:ea typeface="Roboto Mono" panose="00000009000000000000" pitchFamily="49" charset="0"/>
              </a:rPr>
              <a:t>	Console WriteLine("ID = (0}, Name (1}", 	employee. ID, 	employee Name);</a:t>
            </a:r>
          </a:p>
          <a:p>
            <a:endParaRPr lang="en-US" dirty="0"/>
          </a:p>
          <a:p>
            <a:endParaRPr lang="en-IN" dirty="0"/>
          </a:p>
        </p:txBody>
      </p:sp>
    </p:spTree>
    <p:extLst>
      <p:ext uri="{BB962C8B-B14F-4D97-AF65-F5344CB8AC3E}">
        <p14:creationId xmlns:p14="http://schemas.microsoft.com/office/powerpoint/2010/main" val="368499612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E0F5-1DA2-3536-9680-824CF49DF4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3A7646-4AB6-BC53-9233-E0CB47987F72}"/>
              </a:ext>
            </a:extLst>
          </p:cNvPr>
          <p:cNvSpPr>
            <a:spLocks noGrp="1"/>
          </p:cNvSpPr>
          <p:nvPr>
            <p:ph idx="1"/>
          </p:nvPr>
        </p:nvSpPr>
        <p:spPr/>
        <p:txBody>
          <a:bodyPr/>
          <a:lstStyle/>
          <a:p>
            <a:r>
              <a:rPr lang="en-US" dirty="0"/>
              <a:t>// Anonymous method is being passed as an argument to the Find() method</a:t>
            </a:r>
          </a:p>
          <a:p>
            <a:pPr marL="0" indent="0">
              <a:buNone/>
            </a:pPr>
            <a:r>
              <a:rPr lang="en-US" dirty="0"/>
              <a:t>  // This anonymous method replaces the need for Step 1, 2 and 3</a:t>
            </a:r>
          </a:p>
          <a:p>
            <a:pPr marL="457200" lvl="1" indent="0">
              <a:buNone/>
            </a:pPr>
            <a:endParaRPr lang="en-US" dirty="0"/>
          </a:p>
          <a:p>
            <a:pPr marL="457200" lvl="1" indent="0">
              <a:buNone/>
            </a:pPr>
            <a:r>
              <a:rPr lang="en-US" dirty="0">
                <a:latin typeface="Roboto Mono" panose="00000009000000000000" pitchFamily="49" charset="0"/>
                <a:ea typeface="Roboto Mono" panose="00000009000000000000" pitchFamily="49" charset="0"/>
              </a:rPr>
              <a:t>employee = listEmployees.Find(delegate(Employee x) { return x.ID == 102; });</a:t>
            </a:r>
          </a:p>
          <a:p>
            <a:pPr marL="457200" lvl="1" indent="0">
              <a:buNone/>
            </a:pPr>
            <a:r>
              <a:rPr lang="en-US" dirty="0">
                <a:latin typeface="Roboto Mono" panose="00000009000000000000" pitchFamily="49" charset="0"/>
                <a:ea typeface="Roboto Mono" panose="00000009000000000000" pitchFamily="49" charset="0"/>
              </a:rPr>
              <a:t>Console WriteLine("ID = {0}, Name {1}", employee. ID, employee. Name);</a:t>
            </a:r>
            <a:endParaRPr lang="en-IN" dirty="0">
              <a:latin typeface="Roboto Mono" panose="00000009000000000000" pitchFamily="49" charset="0"/>
              <a:ea typeface="Roboto Mono" panose="00000009000000000000" pitchFamily="49" charset="0"/>
            </a:endParaRPr>
          </a:p>
          <a:p>
            <a:endParaRPr lang="en-IN" dirty="0"/>
          </a:p>
        </p:txBody>
      </p:sp>
    </p:spTree>
    <p:extLst>
      <p:ext uri="{BB962C8B-B14F-4D97-AF65-F5344CB8AC3E}">
        <p14:creationId xmlns:p14="http://schemas.microsoft.com/office/powerpoint/2010/main" val="8740111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524F1D-FB21-0747-BDE5-97F233EE109F}"/>
              </a:ext>
            </a:extLst>
          </p:cNvPr>
          <p:cNvSpPr>
            <a:spLocks noGrp="1"/>
          </p:cNvSpPr>
          <p:nvPr>
            <p:ph sz="half" idx="2"/>
          </p:nvPr>
        </p:nvSpPr>
        <p:spPr/>
        <p:txBody>
          <a:bodyPr>
            <a:normAutofit lnSpcReduction="10000"/>
          </a:bodyPr>
          <a:lstStyle/>
          <a:p>
            <a:r>
              <a:rPr lang="en-US" dirty="0"/>
              <a:t>Private void Form1_Load(Object sender, EventArgs e)</a:t>
            </a:r>
          </a:p>
          <a:p>
            <a:r>
              <a:rPr lang="en-US" dirty="0"/>
              <a:t>{</a:t>
            </a:r>
          </a:p>
          <a:p>
            <a:pPr marL="365125"/>
            <a:r>
              <a:rPr lang="en-US" dirty="0"/>
              <a:t>Button Buttoni = new Button();</a:t>
            </a:r>
          </a:p>
          <a:p>
            <a:pPr marL="365125"/>
            <a:r>
              <a:rPr lang="en-US" dirty="0"/>
              <a:t>Button1. Text = "Click Me";</a:t>
            </a:r>
          </a:p>
          <a:p>
            <a:pPr marL="365125"/>
            <a:r>
              <a:rPr lang="en-US" dirty="0"/>
              <a:t>Button1.Click += new EventHandler (Button1_Click);</a:t>
            </a:r>
          </a:p>
          <a:p>
            <a:pPr marL="365125"/>
            <a:r>
              <a:rPr lang="en-US" dirty="0"/>
              <a:t>this.Controls.Add(Button1);</a:t>
            </a:r>
          </a:p>
          <a:p>
            <a:r>
              <a:rPr lang="en-US" dirty="0"/>
              <a:t>}</a:t>
            </a:r>
          </a:p>
          <a:p>
            <a:r>
              <a:rPr lang="en-US" dirty="0"/>
              <a:t>void Button1_Click(object sender, EventArgs e){  </a:t>
            </a:r>
            <a:r>
              <a:rPr lang="en-US" b="1" dirty="0"/>
              <a:t>Anonymous Method</a:t>
            </a:r>
          </a:p>
          <a:p>
            <a:r>
              <a:rPr lang="en-US" dirty="0"/>
              <a:t>  MessageBox. Show("Button Clicked");</a:t>
            </a:r>
          </a:p>
          <a:p>
            <a:r>
              <a:rPr lang="en-US" dirty="0"/>
              <a:t>}</a:t>
            </a:r>
          </a:p>
          <a:p>
            <a:r>
              <a:rPr lang="en-US" dirty="0"/>
              <a:t>private void Forml_Load(object sender, EventArgs e)</a:t>
            </a:r>
          </a:p>
          <a:p>
            <a:r>
              <a:rPr lang="en-US" dirty="0"/>
              <a:t>{</a:t>
            </a:r>
          </a:p>
          <a:p>
            <a:pPr marL="365125"/>
            <a:r>
              <a:rPr lang="en-US" dirty="0"/>
              <a:t>Button Buttoni = new Button;</a:t>
            </a:r>
          </a:p>
          <a:p>
            <a:pPr marL="365125"/>
            <a:r>
              <a:rPr lang="en-US" dirty="0"/>
              <a:t>Button1. Text = "Click Me";</a:t>
            </a:r>
          </a:p>
          <a:p>
            <a:pPr marL="365125"/>
            <a:r>
              <a:rPr lang="en-US" dirty="0"/>
              <a:t>Button1.Click += delegate(object obj, EventArgs eventArgs)</a:t>
            </a:r>
          </a:p>
          <a:p>
            <a:pPr marL="365125"/>
            <a:r>
              <a:rPr lang="en-US" dirty="0"/>
              <a:t>{</a:t>
            </a:r>
          </a:p>
          <a:p>
            <a:pPr marL="714375"/>
            <a:r>
              <a:rPr lang="en-US" dirty="0"/>
              <a:t>MessageBox Show("Button Clicked");</a:t>
            </a:r>
          </a:p>
          <a:p>
            <a:pPr marL="365125"/>
            <a:r>
              <a:rPr lang="en-US" dirty="0"/>
              <a:t>};</a:t>
            </a:r>
          </a:p>
          <a:p>
            <a:r>
              <a:rPr lang="en-US" dirty="0"/>
              <a:t>   this.Controls.Add(Button1);</a:t>
            </a:r>
          </a:p>
          <a:p>
            <a:r>
              <a:rPr lang="en-US" dirty="0"/>
              <a:t>}</a:t>
            </a:r>
          </a:p>
        </p:txBody>
      </p:sp>
      <p:sp>
        <p:nvSpPr>
          <p:cNvPr id="3" name="Title 2">
            <a:extLst>
              <a:ext uri="{FF2B5EF4-FFF2-40B4-BE49-F238E27FC236}">
                <a16:creationId xmlns:a16="http://schemas.microsoft.com/office/drawing/2014/main" id="{B26AB460-649C-4E6F-3510-A339DC3677A7}"/>
              </a:ext>
            </a:extLst>
          </p:cNvPr>
          <p:cNvSpPr>
            <a:spLocks noGrp="1"/>
          </p:cNvSpPr>
          <p:nvPr>
            <p:ph type="title"/>
          </p:nvPr>
        </p:nvSpPr>
        <p:spPr/>
        <p:txBody>
          <a:bodyPr/>
          <a:lstStyle/>
          <a:p>
            <a:r>
              <a:rPr lang="en-IN" dirty="0"/>
              <a:t>Anonymous methods</a:t>
            </a:r>
          </a:p>
        </p:txBody>
      </p:sp>
      <p:cxnSp>
        <p:nvCxnSpPr>
          <p:cNvPr id="5" name="Straight Arrow Connector 4">
            <a:extLst>
              <a:ext uri="{FF2B5EF4-FFF2-40B4-BE49-F238E27FC236}">
                <a16:creationId xmlns:a16="http://schemas.microsoft.com/office/drawing/2014/main" id="{C77D8D1F-E09A-AAB9-D226-3CEC13B4CEB4}"/>
              </a:ext>
            </a:extLst>
          </p:cNvPr>
          <p:cNvCxnSpPr/>
          <p:nvPr/>
        </p:nvCxnSpPr>
        <p:spPr>
          <a:xfrm flipV="1">
            <a:off x="4339244" y="3429000"/>
            <a:ext cx="3225338" cy="1259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953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20A4-5016-7D6D-C132-B264CACB6DA7}"/>
              </a:ext>
            </a:extLst>
          </p:cNvPr>
          <p:cNvSpPr>
            <a:spLocks noGrp="1"/>
          </p:cNvSpPr>
          <p:nvPr>
            <p:ph type="title"/>
          </p:nvPr>
        </p:nvSpPr>
        <p:spPr/>
        <p:txBody>
          <a:bodyPr/>
          <a:lstStyle/>
          <a:p>
            <a:r>
              <a:rPr lang="en-IN" dirty="0"/>
              <a:t>Surround-with Code Snippets</a:t>
            </a:r>
          </a:p>
        </p:txBody>
      </p:sp>
      <p:sp>
        <p:nvSpPr>
          <p:cNvPr id="3" name="Content Placeholder 2">
            <a:extLst>
              <a:ext uri="{FF2B5EF4-FFF2-40B4-BE49-F238E27FC236}">
                <a16:creationId xmlns:a16="http://schemas.microsoft.com/office/drawing/2014/main" id="{204089A7-9423-1A8F-30FA-8031E4D32E45}"/>
              </a:ext>
            </a:extLst>
          </p:cNvPr>
          <p:cNvSpPr>
            <a:spLocks noGrp="1"/>
          </p:cNvSpPr>
          <p:nvPr>
            <p:ph idx="1"/>
          </p:nvPr>
        </p:nvSpPr>
        <p:spPr/>
        <p:txBody>
          <a:bodyPr/>
          <a:lstStyle/>
          <a:p>
            <a:pPr marL="0" indent="0">
              <a:buNone/>
            </a:pPr>
            <a:r>
              <a:rPr lang="en-US" dirty="0"/>
              <a:t>Code snippets are available for the following languages.</a:t>
            </a:r>
          </a:p>
          <a:p>
            <a:pPr marL="514350" indent="-514350">
              <a:buFont typeface="+mj-lt"/>
              <a:buAutoNum type="arabicPeriod"/>
            </a:pPr>
            <a:r>
              <a:rPr lang="en-US" dirty="0"/>
              <a:t>C#</a:t>
            </a:r>
          </a:p>
          <a:p>
            <a:pPr marL="514350" indent="-514350">
              <a:buFont typeface="+mj-lt"/>
              <a:buAutoNum type="arabicPeriod"/>
            </a:pPr>
            <a:r>
              <a:rPr lang="en-US" dirty="0"/>
              <a:t>Visual Basic</a:t>
            </a:r>
          </a:p>
          <a:p>
            <a:pPr marL="514350" indent="-514350">
              <a:buFont typeface="+mj-lt"/>
              <a:buAutoNum type="arabicPeriod"/>
            </a:pPr>
            <a:r>
              <a:rPr lang="en-US" dirty="0"/>
              <a:t>XML</a:t>
            </a:r>
          </a:p>
          <a:p>
            <a:pPr marL="514350" indent="-514350">
              <a:buFont typeface="+mj-lt"/>
              <a:buAutoNum type="arabicPeriod"/>
            </a:pPr>
            <a:r>
              <a:rPr lang="en-US" dirty="0"/>
              <a:t>HTML</a:t>
            </a:r>
          </a:p>
          <a:p>
            <a:pPr marL="514350" indent="-514350">
              <a:buFont typeface="+mj-lt"/>
              <a:buAutoNum type="arabicPeriod"/>
            </a:pPr>
            <a:r>
              <a:rPr lang="en-US" dirty="0"/>
              <a:t>Jscript</a:t>
            </a:r>
          </a:p>
          <a:p>
            <a:pPr marL="514350" indent="-514350">
              <a:buFont typeface="+mj-lt"/>
              <a:buAutoNum type="arabicPeriod"/>
            </a:pPr>
            <a:r>
              <a:rPr lang="en-US" dirty="0"/>
              <a:t>SQL</a:t>
            </a:r>
            <a:endParaRPr lang="en-IN" dirty="0"/>
          </a:p>
        </p:txBody>
      </p:sp>
    </p:spTree>
    <p:extLst>
      <p:ext uri="{BB962C8B-B14F-4D97-AF65-F5344CB8AC3E}">
        <p14:creationId xmlns:p14="http://schemas.microsoft.com/office/powerpoint/2010/main" val="5260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98E500-CEE1-8978-A65E-85F547D54D76}"/>
              </a:ext>
            </a:extLst>
          </p:cNvPr>
          <p:cNvSpPr>
            <a:spLocks noGrp="1"/>
          </p:cNvSpPr>
          <p:nvPr>
            <p:ph sz="half" idx="2"/>
          </p:nvPr>
        </p:nvSpPr>
        <p:spPr/>
        <p:txBody>
          <a:bodyPr/>
          <a:lstStyle/>
          <a:p>
            <a:pPr marL="285750" indent="-285750">
              <a:buFont typeface="Arial" panose="020B0604020202020204" pitchFamily="34" charset="0"/>
              <a:buChar char="•"/>
            </a:pPr>
            <a:r>
              <a:rPr lang="en-US" dirty="0">
                <a:latin typeface="+mj-lt"/>
              </a:rPr>
              <a:t>With anonymous Methods delegate parameters are optional. This means the below code</a:t>
            </a:r>
          </a:p>
          <a:p>
            <a:endParaRPr lang="en-IN" dirty="0"/>
          </a:p>
          <a:p>
            <a:endParaRPr lang="en-US" dirty="0"/>
          </a:p>
          <a:p>
            <a:r>
              <a:rPr lang="en-IN" dirty="0"/>
              <a:t>	Button1. Click += delegate(object obj,EventArgseventArgs)</a:t>
            </a:r>
          </a:p>
          <a:p>
            <a:r>
              <a:rPr lang="en-IN" dirty="0"/>
              <a:t>	{</a:t>
            </a:r>
          </a:p>
          <a:p>
            <a:r>
              <a:rPr lang="en-IN" dirty="0"/>
              <a:t>	 MessageBox.Show("Button Clicked");</a:t>
            </a:r>
          </a:p>
          <a:p>
            <a:r>
              <a:rPr lang="en-IN" dirty="0"/>
              <a:t>	};</a:t>
            </a:r>
          </a:p>
          <a:p>
            <a:endParaRPr lang="en-IN" dirty="0"/>
          </a:p>
          <a:p>
            <a:endParaRPr lang="en-IN" dirty="0"/>
          </a:p>
          <a:p>
            <a:pPr marL="285750" indent="-285750">
              <a:buFont typeface="Arial" panose="020B0604020202020204" pitchFamily="34" charset="0"/>
              <a:buChar char="•"/>
            </a:pPr>
            <a:r>
              <a:rPr lang="en-IN" dirty="0">
                <a:latin typeface="+mj-lt"/>
              </a:rPr>
              <a:t>can be rewritten as shown below</a:t>
            </a:r>
          </a:p>
          <a:p>
            <a:endParaRPr lang="en-IN" dirty="0"/>
          </a:p>
          <a:p>
            <a:r>
              <a:rPr lang="en-IN" dirty="0"/>
              <a:t>	Button1. Click += delegate</a:t>
            </a:r>
          </a:p>
          <a:p>
            <a:r>
              <a:rPr lang="en-IN" dirty="0"/>
              <a:t>	{</a:t>
            </a:r>
          </a:p>
          <a:p>
            <a:r>
              <a:rPr lang="en-IN" dirty="0"/>
              <a:t> 	 MessageBox.Show( "Button Clicked");</a:t>
            </a:r>
          </a:p>
          <a:p>
            <a:r>
              <a:rPr lang="en-IN" dirty="0"/>
              <a:t>	};</a:t>
            </a:r>
          </a:p>
          <a:p>
            <a:endParaRPr lang="en-IN" dirty="0"/>
          </a:p>
          <a:p>
            <a:endParaRPr lang="en-IN" dirty="0"/>
          </a:p>
        </p:txBody>
      </p:sp>
      <p:sp>
        <p:nvSpPr>
          <p:cNvPr id="3" name="Title 2">
            <a:extLst>
              <a:ext uri="{FF2B5EF4-FFF2-40B4-BE49-F238E27FC236}">
                <a16:creationId xmlns:a16="http://schemas.microsoft.com/office/drawing/2014/main" id="{392EAB3C-F332-1008-3FC8-6F8C227C52F4}"/>
              </a:ext>
            </a:extLst>
          </p:cNvPr>
          <p:cNvSpPr>
            <a:spLocks noGrp="1"/>
          </p:cNvSpPr>
          <p:nvPr>
            <p:ph type="title"/>
          </p:nvPr>
        </p:nvSpPr>
        <p:spPr/>
        <p:txBody>
          <a:bodyPr/>
          <a:lstStyle/>
          <a:p>
            <a:r>
              <a:rPr lang="en-IN" dirty="0"/>
              <a:t>Anonymous methods</a:t>
            </a:r>
          </a:p>
        </p:txBody>
      </p:sp>
    </p:spTree>
    <p:extLst>
      <p:ext uri="{BB962C8B-B14F-4D97-AF65-F5344CB8AC3E}">
        <p14:creationId xmlns:p14="http://schemas.microsoft.com/office/powerpoint/2010/main" val="225406877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6894-B945-DDCC-E6A0-D2A48BF4BFC2}"/>
              </a:ext>
            </a:extLst>
          </p:cNvPr>
          <p:cNvSpPr>
            <a:spLocks noGrp="1"/>
          </p:cNvSpPr>
          <p:nvPr>
            <p:ph type="title"/>
          </p:nvPr>
        </p:nvSpPr>
        <p:spPr>
          <a:xfrm>
            <a:off x="1097280" y="2336800"/>
            <a:ext cx="10250170" cy="2225675"/>
          </a:xfrm>
        </p:spPr>
        <p:txBody>
          <a:bodyPr/>
          <a:lstStyle/>
          <a:p>
            <a:r>
              <a:rPr lang="en-IN" dirty="0"/>
              <a:t>Lambda expression in </a:t>
            </a:r>
            <a:r>
              <a:rPr lang="en-IN" dirty="0" err="1"/>
              <a:t>c#</a:t>
            </a:r>
            <a:endParaRPr lang="en-IN" dirty="0"/>
          </a:p>
        </p:txBody>
      </p:sp>
    </p:spTree>
    <p:extLst>
      <p:ext uri="{BB962C8B-B14F-4D97-AF65-F5344CB8AC3E}">
        <p14:creationId xmlns:p14="http://schemas.microsoft.com/office/powerpoint/2010/main" val="5616580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9E49-BC4D-F9AC-46A5-76053FC40BDD}"/>
              </a:ext>
            </a:extLst>
          </p:cNvPr>
          <p:cNvSpPr>
            <a:spLocks noGrp="1"/>
          </p:cNvSpPr>
          <p:nvPr>
            <p:ph type="title"/>
          </p:nvPr>
        </p:nvSpPr>
        <p:spPr/>
        <p:txBody>
          <a:bodyPr/>
          <a:lstStyle/>
          <a:p>
            <a:r>
              <a:rPr lang="en-IN" dirty="0"/>
              <a:t>Lambda Expressions </a:t>
            </a:r>
          </a:p>
        </p:txBody>
      </p:sp>
      <p:sp>
        <p:nvSpPr>
          <p:cNvPr id="3" name="Content Placeholder 2">
            <a:extLst>
              <a:ext uri="{FF2B5EF4-FFF2-40B4-BE49-F238E27FC236}">
                <a16:creationId xmlns:a16="http://schemas.microsoft.com/office/drawing/2014/main" id="{5A86F810-D2D0-E6EE-A24D-1FDA99E45336}"/>
              </a:ext>
            </a:extLst>
          </p:cNvPr>
          <p:cNvSpPr>
            <a:spLocks noGrp="1"/>
          </p:cNvSpPr>
          <p:nvPr>
            <p:ph idx="1"/>
          </p:nvPr>
        </p:nvSpPr>
        <p:spPr>
          <a:xfrm>
            <a:off x="644235" y="1537743"/>
            <a:ext cx="10762673" cy="4634457"/>
          </a:xfrm>
        </p:spPr>
        <p:txBody>
          <a:bodyPr>
            <a:normAutofit/>
          </a:bodyPr>
          <a:lstStyle/>
          <a:p>
            <a:pPr marL="0" indent="0">
              <a:buNone/>
            </a:pPr>
            <a:r>
              <a:rPr lang="en-US" b="1" dirty="0"/>
              <a:t>What are Lambda expressions?</a:t>
            </a:r>
          </a:p>
          <a:p>
            <a:pPr marL="0" indent="0">
              <a:buNone/>
            </a:pPr>
            <a:r>
              <a:rPr lang="en-US" dirty="0"/>
              <a:t>Anonymous methods and Lambda expressions are very similar. Anonymous methods were introduced in C# 2 and Lambda expressions in C#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824743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8A55-34B2-B457-62A6-C382E255E7C0}"/>
              </a:ext>
            </a:extLst>
          </p:cNvPr>
          <p:cNvSpPr>
            <a:spLocks noGrp="1"/>
          </p:cNvSpPr>
          <p:nvPr>
            <p:ph type="title"/>
          </p:nvPr>
        </p:nvSpPr>
        <p:spPr/>
        <p:txBody>
          <a:bodyPr/>
          <a:lstStyle/>
          <a:p>
            <a:r>
              <a:rPr lang="en-IN" dirty="0"/>
              <a:t>Lambda Expressions </a:t>
            </a:r>
          </a:p>
        </p:txBody>
      </p:sp>
      <p:sp>
        <p:nvSpPr>
          <p:cNvPr id="3" name="Content Placeholder 2">
            <a:extLst>
              <a:ext uri="{FF2B5EF4-FFF2-40B4-BE49-F238E27FC236}">
                <a16:creationId xmlns:a16="http://schemas.microsoft.com/office/drawing/2014/main" id="{D0572C0F-6D85-DE06-369C-DB2CC6129135}"/>
              </a:ext>
            </a:extLst>
          </p:cNvPr>
          <p:cNvSpPr>
            <a:spLocks noGrp="1"/>
          </p:cNvSpPr>
          <p:nvPr>
            <p:ph idx="1"/>
          </p:nvPr>
        </p:nvSpPr>
        <p:spPr/>
        <p:txBody>
          <a:bodyPr>
            <a:normAutofit lnSpcReduction="10000"/>
          </a:bodyPr>
          <a:lstStyle/>
          <a:p>
            <a:r>
              <a:rPr lang="en-US" dirty="0"/>
              <a:t>To find an employee with Id - 102, using anonymous method</a:t>
            </a:r>
          </a:p>
          <a:p>
            <a:endParaRPr lang="en-US" dirty="0"/>
          </a:p>
          <a:p>
            <a:pPr marL="0" indent="0">
              <a:buNone/>
            </a:pPr>
            <a:r>
              <a:rPr lang="en-US" dirty="0">
                <a:latin typeface="Roboto Mono" panose="00000009000000000000" pitchFamily="49" charset="0"/>
                <a:ea typeface="Roboto Mono" panose="00000009000000000000" pitchFamily="49" charset="0"/>
              </a:rPr>
              <a:t>Employee </a:t>
            </a:r>
            <a:r>
              <a:rPr lang="en-US" dirty="0" err="1">
                <a:latin typeface="Roboto Mono" panose="00000009000000000000" pitchFamily="49" charset="0"/>
                <a:ea typeface="Roboto Mono" panose="00000009000000000000" pitchFamily="49" charset="0"/>
              </a:rPr>
              <a:t>employee</a:t>
            </a:r>
            <a:r>
              <a:rPr lang="en-US" dirty="0">
                <a:latin typeface="Roboto Mono" panose="00000009000000000000" pitchFamily="49" charset="0"/>
                <a:ea typeface="Roboto Mono" panose="00000009000000000000" pitchFamily="49" charset="0"/>
              </a:rPr>
              <a:t> =      listEmployees.Find(delegate(Employee Emp) </a:t>
            </a:r>
          </a:p>
          <a:p>
            <a:pPr marL="0" indent="0">
              <a:buNone/>
            </a:pPr>
            <a:r>
              <a:rPr lang="en-US" dirty="0">
                <a:latin typeface="Roboto Mono" panose="00000009000000000000" pitchFamily="49" charset="0"/>
                <a:ea typeface="Roboto Mono" panose="00000009000000000000" pitchFamily="49" charset="0"/>
              </a:rPr>
              <a:t>{ return Emp.ID == 102; });</a:t>
            </a:r>
          </a:p>
          <a:p>
            <a:pPr marL="0" indent="0">
              <a:buNone/>
            </a:pPr>
            <a:endParaRPr lang="en-US" dirty="0"/>
          </a:p>
          <a:p>
            <a:r>
              <a:rPr lang="en-US" dirty="0"/>
              <a:t>To find an employee with id - 102, using lambda expression</a:t>
            </a:r>
          </a:p>
          <a:p>
            <a:endParaRPr lang="en-US" dirty="0"/>
          </a:p>
          <a:p>
            <a:pPr marL="0" indent="0">
              <a:buNone/>
            </a:pPr>
            <a:r>
              <a:rPr lang="en-US" dirty="0">
                <a:latin typeface="Roboto Mono" panose="00000009000000000000" pitchFamily="49" charset="0"/>
                <a:ea typeface="Roboto Mono" panose="00000009000000000000" pitchFamily="49" charset="0"/>
              </a:rPr>
              <a:t>Employee employee = listEmployees. Find(Emp =&gt; Emp.ID == 102);</a:t>
            </a:r>
          </a:p>
          <a:p>
            <a:pPr marL="0" indent="0">
              <a:buNone/>
            </a:pPr>
            <a:endParaRPr lang="en-US" dirty="0"/>
          </a:p>
          <a:p>
            <a:endParaRPr lang="en-IN" dirty="0"/>
          </a:p>
        </p:txBody>
      </p:sp>
    </p:spTree>
    <p:extLst>
      <p:ext uri="{BB962C8B-B14F-4D97-AF65-F5344CB8AC3E}">
        <p14:creationId xmlns:p14="http://schemas.microsoft.com/office/powerpoint/2010/main" val="19471965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EA70-150F-7C6D-0D93-4F2B5093861E}"/>
              </a:ext>
            </a:extLst>
          </p:cNvPr>
          <p:cNvSpPr>
            <a:spLocks noGrp="1"/>
          </p:cNvSpPr>
          <p:nvPr>
            <p:ph type="title"/>
          </p:nvPr>
        </p:nvSpPr>
        <p:spPr/>
        <p:txBody>
          <a:bodyPr/>
          <a:lstStyle/>
          <a:p>
            <a:r>
              <a:rPr lang="en-IN" dirty="0"/>
              <a:t>Lambda Expressions </a:t>
            </a:r>
          </a:p>
        </p:txBody>
      </p:sp>
      <p:sp>
        <p:nvSpPr>
          <p:cNvPr id="3" name="Content Placeholder 2">
            <a:extLst>
              <a:ext uri="{FF2B5EF4-FFF2-40B4-BE49-F238E27FC236}">
                <a16:creationId xmlns:a16="http://schemas.microsoft.com/office/drawing/2014/main" id="{95865EE5-93F1-A40E-1341-05225C9C80BD}"/>
              </a:ext>
            </a:extLst>
          </p:cNvPr>
          <p:cNvSpPr>
            <a:spLocks noGrp="1"/>
          </p:cNvSpPr>
          <p:nvPr>
            <p:ph idx="1"/>
          </p:nvPr>
        </p:nvSpPr>
        <p:spPr/>
        <p:txBody>
          <a:bodyPr/>
          <a:lstStyle/>
          <a:p>
            <a:r>
              <a:rPr lang="en-US" dirty="0"/>
              <a:t>You can also explicitly specify the Input type but not required</a:t>
            </a:r>
          </a:p>
          <a:p>
            <a:pPr marL="0" indent="0">
              <a:buNone/>
            </a:pPr>
            <a:endParaRPr lang="en-US" dirty="0"/>
          </a:p>
          <a:p>
            <a:pPr marL="0" indent="0">
              <a:buNone/>
            </a:pPr>
            <a:r>
              <a:rPr lang="en-US" dirty="0">
                <a:latin typeface="Roboto Mono" panose="00000009000000000000" pitchFamily="49" charset="0"/>
                <a:ea typeface="Roboto Mono" panose="00000009000000000000" pitchFamily="49" charset="0"/>
              </a:rPr>
              <a:t>Employee employee = listEmployees.Find((Employee Emp) =&gt; Emp.ID == 102);</a:t>
            </a:r>
          </a:p>
          <a:p>
            <a:endParaRPr lang="en-IN" dirty="0"/>
          </a:p>
        </p:txBody>
      </p:sp>
    </p:spTree>
    <p:extLst>
      <p:ext uri="{BB962C8B-B14F-4D97-AF65-F5344CB8AC3E}">
        <p14:creationId xmlns:p14="http://schemas.microsoft.com/office/powerpoint/2010/main" val="1871873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30B0-65C5-FA13-4847-0FAF0E142AFB}"/>
              </a:ext>
            </a:extLst>
          </p:cNvPr>
          <p:cNvSpPr>
            <a:spLocks noGrp="1"/>
          </p:cNvSpPr>
          <p:nvPr>
            <p:ph type="title"/>
          </p:nvPr>
        </p:nvSpPr>
        <p:spPr/>
        <p:txBody>
          <a:bodyPr/>
          <a:lstStyle/>
          <a:p>
            <a:r>
              <a:rPr lang="en-IN" dirty="0"/>
              <a:t>Lambda Expressions </a:t>
            </a:r>
          </a:p>
        </p:txBody>
      </p:sp>
      <p:sp>
        <p:nvSpPr>
          <p:cNvPr id="3" name="Content Placeholder 2">
            <a:extLst>
              <a:ext uri="{FF2B5EF4-FFF2-40B4-BE49-F238E27FC236}">
                <a16:creationId xmlns:a16="http://schemas.microsoft.com/office/drawing/2014/main" id="{82E96831-0520-B1FB-779A-81F40F84A1D1}"/>
              </a:ext>
            </a:extLst>
          </p:cNvPr>
          <p:cNvSpPr>
            <a:spLocks noGrp="1"/>
          </p:cNvSpPr>
          <p:nvPr>
            <p:ph idx="1"/>
          </p:nvPr>
        </p:nvSpPr>
        <p:spPr/>
        <p:txBody>
          <a:bodyPr/>
          <a:lstStyle/>
          <a:p>
            <a:pPr marL="0" indent="0">
              <a:buNone/>
            </a:pPr>
            <a:r>
              <a:rPr lang="en-US" dirty="0"/>
              <a:t>=&gt; Is called lambda operator and read as GOES TO. Notice that with a Lambda expression you don't have to use the delegate keyword explicitly  and don't have to specify the input parameter type explicitly. The parameter type is inferred. Lambda expressions are more convenient to use than anonymous methods. Lambda expressions are particularly helpful for writing LINQ query expressions.</a:t>
            </a:r>
            <a:endParaRPr lang="en-IN" dirty="0"/>
          </a:p>
          <a:p>
            <a:endParaRPr lang="en-IN" dirty="0"/>
          </a:p>
        </p:txBody>
      </p:sp>
    </p:spTree>
    <p:extLst>
      <p:ext uri="{BB962C8B-B14F-4D97-AF65-F5344CB8AC3E}">
        <p14:creationId xmlns:p14="http://schemas.microsoft.com/office/powerpoint/2010/main" val="333323136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AB3A-039D-BEB1-EF42-1E445E017201}"/>
              </a:ext>
            </a:extLst>
          </p:cNvPr>
          <p:cNvSpPr>
            <a:spLocks noGrp="1"/>
          </p:cNvSpPr>
          <p:nvPr>
            <p:ph type="title"/>
          </p:nvPr>
        </p:nvSpPr>
        <p:spPr/>
        <p:txBody>
          <a:bodyPr/>
          <a:lstStyle/>
          <a:p>
            <a:r>
              <a:rPr lang="en-US" dirty="0"/>
              <a:t>Lambda Expressions</a:t>
            </a:r>
            <a:endParaRPr lang="en-IN" dirty="0"/>
          </a:p>
        </p:txBody>
      </p:sp>
      <p:sp>
        <p:nvSpPr>
          <p:cNvPr id="3" name="Content Placeholder 2">
            <a:extLst>
              <a:ext uri="{FF2B5EF4-FFF2-40B4-BE49-F238E27FC236}">
                <a16:creationId xmlns:a16="http://schemas.microsoft.com/office/drawing/2014/main" id="{D4845826-BA93-86FC-6C0D-14B21B274C62}"/>
              </a:ext>
            </a:extLst>
          </p:cNvPr>
          <p:cNvSpPr>
            <a:spLocks noGrp="1"/>
          </p:cNvSpPr>
          <p:nvPr>
            <p:ph idx="1"/>
          </p:nvPr>
        </p:nvSpPr>
        <p:spPr/>
        <p:txBody>
          <a:bodyPr>
            <a:normAutofit/>
          </a:bodyPr>
          <a:lstStyle/>
          <a:p>
            <a:r>
              <a:rPr lang="en-US" dirty="0"/>
              <a:t>In most of the cases Lambda expressions supersedes anonymous methods. To my knowledge, the  only time I prefer to use anonymous methods over lambdas is, when we have to omit the parameter list when it's not used within the body.</a:t>
            </a:r>
          </a:p>
          <a:p>
            <a:r>
              <a:rPr lang="en-US" dirty="0"/>
              <a:t>Anonymous methods allow the parameter list to be omitted entirely when it's not used within the body, where as with lambda expressions this is not the case.</a:t>
            </a:r>
          </a:p>
          <a:p>
            <a:r>
              <a:rPr lang="en-US" dirty="0"/>
              <a:t>For example, with anonymous method notice that we have omitted the parameter list as we are not using them within the body</a:t>
            </a:r>
          </a:p>
        </p:txBody>
      </p:sp>
    </p:spTree>
    <p:extLst>
      <p:ext uri="{BB962C8B-B14F-4D97-AF65-F5344CB8AC3E}">
        <p14:creationId xmlns:p14="http://schemas.microsoft.com/office/powerpoint/2010/main" val="16707311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0B32F17-7C10-0DA7-C777-4908FBA2B386}"/>
              </a:ext>
            </a:extLst>
          </p:cNvPr>
          <p:cNvSpPr>
            <a:spLocks noGrp="1"/>
          </p:cNvSpPr>
          <p:nvPr>
            <p:ph sz="half" idx="2"/>
          </p:nvPr>
        </p:nvSpPr>
        <p:spPr/>
        <p:txBody>
          <a:bodyPr/>
          <a:lstStyle/>
          <a:p>
            <a:pPr lvl="1" indent="0">
              <a:buNone/>
            </a:pPr>
            <a:r>
              <a:rPr lang="en-US" dirty="0"/>
              <a:t>Button1.Click += delegate</a:t>
            </a:r>
          </a:p>
          <a:p>
            <a:pPr lvl="1" indent="0">
              <a:buNone/>
            </a:pPr>
            <a:r>
              <a:rPr lang="en-US" dirty="0"/>
              <a:t>{</a:t>
            </a:r>
          </a:p>
          <a:p>
            <a:pPr lvl="1" indent="0">
              <a:buNone/>
            </a:pPr>
            <a:r>
              <a:rPr lang="en-US" dirty="0"/>
              <a:t>MessageBox. Show("Button Clicked");</a:t>
            </a:r>
          </a:p>
          <a:p>
            <a:pPr lvl="1" indent="0">
              <a:buNone/>
            </a:pPr>
            <a:r>
              <a:rPr lang="en-US" dirty="0"/>
              <a:t>}</a:t>
            </a:r>
          </a:p>
          <a:p>
            <a:pPr lvl="1" indent="0">
              <a:buNone/>
            </a:pPr>
            <a:endParaRPr lang="en-US" dirty="0"/>
          </a:p>
          <a:p>
            <a:pPr marL="285750" indent="-285750">
              <a:buFont typeface="Arial" panose="020B0604020202020204" pitchFamily="34" charset="0"/>
              <a:buChar char="•"/>
            </a:pPr>
            <a:r>
              <a:rPr lang="en-US" dirty="0"/>
              <a:t>The above code can be rewritten using lambda expression as shown    below. Notice that with lambda we cannot omit the parameter list.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lvl="1" indent="0">
              <a:buNone/>
            </a:pPr>
            <a:r>
              <a:rPr lang="en-US" dirty="0"/>
              <a:t>Button1.Click += (eventSender, eventAgrs) =›</a:t>
            </a:r>
          </a:p>
          <a:p>
            <a:pPr lvl="1" indent="0">
              <a:buNone/>
            </a:pPr>
            <a:r>
              <a:rPr lang="en-US" dirty="0"/>
              <a:t>{</a:t>
            </a:r>
          </a:p>
          <a:p>
            <a:pPr lvl="1" indent="0">
              <a:buNone/>
            </a:pPr>
            <a:r>
              <a:rPr lang="en-US" dirty="0"/>
              <a:t>MessageBox.Show("Button Clicked");</a:t>
            </a:r>
          </a:p>
          <a:p>
            <a:pPr lvl="1" indent="0">
              <a:buNone/>
            </a:pPr>
            <a:r>
              <a:rPr lang="en-US" dirty="0"/>
              <a:t>}</a:t>
            </a:r>
            <a:endParaRPr lang="en-IN" dirty="0"/>
          </a:p>
          <a:p>
            <a:endParaRPr lang="en-IN" dirty="0"/>
          </a:p>
        </p:txBody>
      </p:sp>
      <p:sp>
        <p:nvSpPr>
          <p:cNvPr id="4" name="Title 3">
            <a:extLst>
              <a:ext uri="{FF2B5EF4-FFF2-40B4-BE49-F238E27FC236}">
                <a16:creationId xmlns:a16="http://schemas.microsoft.com/office/drawing/2014/main" id="{4AFE40E4-C75B-0E93-0462-322C0B15F58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5784894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340C-3CB6-C3EE-9D25-091D3B5B29BC}"/>
              </a:ext>
            </a:extLst>
          </p:cNvPr>
          <p:cNvSpPr>
            <a:spLocks noGrp="1"/>
          </p:cNvSpPr>
          <p:nvPr>
            <p:ph type="title"/>
          </p:nvPr>
        </p:nvSpPr>
        <p:spPr/>
        <p:txBody>
          <a:bodyPr/>
          <a:lstStyle/>
          <a:p>
            <a:r>
              <a:rPr lang="en-IN" dirty="0"/>
              <a:t>Func Delegate in c#</a:t>
            </a:r>
          </a:p>
        </p:txBody>
      </p:sp>
    </p:spTree>
    <p:extLst>
      <p:ext uri="{BB962C8B-B14F-4D97-AF65-F5344CB8AC3E}">
        <p14:creationId xmlns:p14="http://schemas.microsoft.com/office/powerpoint/2010/main" val="32553230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EB51C0-8F58-BBCA-94F8-FB9EBEAAA5ED}"/>
              </a:ext>
            </a:extLst>
          </p:cNvPr>
          <p:cNvSpPr>
            <a:spLocks noGrp="1"/>
          </p:cNvSpPr>
          <p:nvPr>
            <p:ph type="title"/>
          </p:nvPr>
        </p:nvSpPr>
        <p:spPr/>
        <p:txBody>
          <a:bodyPr/>
          <a:lstStyle/>
          <a:p>
            <a:r>
              <a:rPr lang="en-IN" dirty="0"/>
              <a:t>Func Delegate</a:t>
            </a:r>
          </a:p>
        </p:txBody>
      </p:sp>
      <p:sp>
        <p:nvSpPr>
          <p:cNvPr id="5" name="Content Placeholder 4">
            <a:extLst>
              <a:ext uri="{FF2B5EF4-FFF2-40B4-BE49-F238E27FC236}">
                <a16:creationId xmlns:a16="http://schemas.microsoft.com/office/drawing/2014/main" id="{36E8C828-CB4A-E7B5-16D2-49473D08A0B3}"/>
              </a:ext>
            </a:extLst>
          </p:cNvPr>
          <p:cNvSpPr>
            <a:spLocks noGrp="1"/>
          </p:cNvSpPr>
          <p:nvPr>
            <p:ph idx="1"/>
          </p:nvPr>
        </p:nvSpPr>
        <p:spPr/>
        <p:txBody>
          <a:bodyPr/>
          <a:lstStyle/>
          <a:p>
            <a:pPr marL="0" indent="0">
              <a:buNone/>
            </a:pPr>
            <a:r>
              <a:rPr lang="en-US" b="1" dirty="0"/>
              <a:t>What is Func&lt;T, TResult&gt; in C#?</a:t>
            </a:r>
          </a:p>
          <a:p>
            <a:r>
              <a:rPr lang="en-US" dirty="0"/>
              <a:t>In simple terms, Func&lt;T, TResult&gt; is just a generic delegate. Depending on the requirement, the type parameters (T and TResult) can be replaced with the corresponding type arguments.</a:t>
            </a:r>
          </a:p>
          <a:p>
            <a:pPr marL="0" indent="0">
              <a:buNone/>
            </a:pPr>
            <a:endParaRPr lang="en-US" dirty="0"/>
          </a:p>
          <a:p>
            <a:pPr marL="0" indent="0">
              <a:buNone/>
            </a:pPr>
            <a:r>
              <a:rPr lang="en-US" dirty="0"/>
              <a:t>For example, Func &lt;Employee, string&gt; is a delegate that represents a function expecting Employee object as an input parameter and returns a string.</a:t>
            </a:r>
          </a:p>
          <a:p>
            <a:pPr marL="0" indent="0">
              <a:buNone/>
            </a:pPr>
            <a:endParaRPr lang="en-IN" dirty="0"/>
          </a:p>
        </p:txBody>
      </p:sp>
    </p:spTree>
    <p:extLst>
      <p:ext uri="{BB962C8B-B14F-4D97-AF65-F5344CB8AC3E}">
        <p14:creationId xmlns:p14="http://schemas.microsoft.com/office/powerpoint/2010/main" val="104786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F157-5CC6-2436-EC65-2DD8BA7564FC}"/>
              </a:ext>
            </a:extLst>
          </p:cNvPr>
          <p:cNvSpPr>
            <a:spLocks noGrp="1"/>
          </p:cNvSpPr>
          <p:nvPr>
            <p:ph type="title"/>
          </p:nvPr>
        </p:nvSpPr>
        <p:spPr/>
        <p:txBody>
          <a:bodyPr/>
          <a:lstStyle/>
          <a:p>
            <a:r>
              <a:rPr lang="en-IN" dirty="0"/>
              <a:t>Code Snippet Manager</a:t>
            </a:r>
          </a:p>
        </p:txBody>
      </p:sp>
      <p:sp>
        <p:nvSpPr>
          <p:cNvPr id="3" name="Content Placeholder 2">
            <a:extLst>
              <a:ext uri="{FF2B5EF4-FFF2-40B4-BE49-F238E27FC236}">
                <a16:creationId xmlns:a16="http://schemas.microsoft.com/office/drawing/2014/main" id="{D983B54C-38BA-C248-B10D-D772B4D0A6B3}"/>
              </a:ext>
            </a:extLst>
          </p:cNvPr>
          <p:cNvSpPr>
            <a:spLocks noGrp="1"/>
          </p:cNvSpPr>
          <p:nvPr>
            <p:ph idx="1"/>
          </p:nvPr>
        </p:nvSpPr>
        <p:spPr/>
        <p:txBody>
          <a:bodyPr>
            <a:normAutofit lnSpcReduction="10000"/>
          </a:bodyPr>
          <a:lstStyle/>
          <a:p>
            <a:pPr marL="0" indent="0">
              <a:buNone/>
            </a:pPr>
            <a:r>
              <a:rPr lang="en-US" dirty="0"/>
              <a:t>Code Snippet Manager can be used to Add or remove code snippets. You can also find the following information about a code snippet</a:t>
            </a:r>
          </a:p>
          <a:p>
            <a:pPr marL="514350" indent="-514350">
              <a:buFont typeface="+mj-lt"/>
              <a:buAutoNum type="arabicPeriod"/>
            </a:pPr>
            <a:r>
              <a:rPr lang="en-US" dirty="0"/>
              <a:t>Description</a:t>
            </a:r>
          </a:p>
          <a:p>
            <a:pPr marL="514350" indent="-514350">
              <a:buFont typeface="+mj-lt"/>
              <a:buAutoNum type="arabicPeriod"/>
            </a:pPr>
            <a:r>
              <a:rPr lang="en-US" dirty="0"/>
              <a:t>Shortcut</a:t>
            </a:r>
          </a:p>
          <a:p>
            <a:pPr marL="514350" indent="-514350">
              <a:buFont typeface="+mj-lt"/>
              <a:buAutoNum type="arabicPeriod"/>
            </a:pPr>
            <a:r>
              <a:rPr lang="en-US" dirty="0"/>
              <a:t>Snippet Type</a:t>
            </a:r>
          </a:p>
          <a:p>
            <a:pPr marL="514350" indent="-514350">
              <a:buFont typeface="+mj-lt"/>
              <a:buAutoNum type="arabicPeriod"/>
            </a:pPr>
            <a:r>
              <a:rPr lang="en-US" dirty="0"/>
              <a:t>Author</a:t>
            </a:r>
          </a:p>
          <a:p>
            <a:pPr marL="0" indent="0">
              <a:buNone/>
            </a:pPr>
            <a:endParaRPr lang="en-US" dirty="0"/>
          </a:p>
          <a:p>
            <a:pPr marL="0" indent="0">
              <a:buNone/>
            </a:pPr>
            <a:r>
              <a:rPr lang="en-US" dirty="0"/>
              <a:t>To access code snippet manager, click on "Tools" and then select "Code Snippet Manager". Code snippets are xml files and have snippet extension.</a:t>
            </a:r>
            <a:endParaRPr lang="en-IN" dirty="0"/>
          </a:p>
        </p:txBody>
      </p:sp>
    </p:spTree>
    <p:extLst>
      <p:ext uri="{BB962C8B-B14F-4D97-AF65-F5344CB8AC3E}">
        <p14:creationId xmlns:p14="http://schemas.microsoft.com/office/powerpoint/2010/main" val="62765036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5CF396F-B172-5AF6-91CF-23EF7263D531}"/>
              </a:ext>
            </a:extLst>
          </p:cNvPr>
          <p:cNvSpPr>
            <a:spLocks noGrp="1"/>
          </p:cNvSpPr>
          <p:nvPr>
            <p:ph sz="half" idx="2"/>
          </p:nvPr>
        </p:nvSpPr>
        <p:spPr/>
        <p:txBody>
          <a:bodyPr/>
          <a:lstStyle/>
          <a:p>
            <a:endParaRPr lang="en-IN" dirty="0"/>
          </a:p>
        </p:txBody>
      </p:sp>
      <p:sp>
        <p:nvSpPr>
          <p:cNvPr id="4" name="Title 3">
            <a:extLst>
              <a:ext uri="{FF2B5EF4-FFF2-40B4-BE49-F238E27FC236}">
                <a16:creationId xmlns:a16="http://schemas.microsoft.com/office/drawing/2014/main" id="{B57F075C-9C35-4A21-FC49-0CD2691892CB}"/>
              </a:ext>
            </a:extLst>
          </p:cNvPr>
          <p:cNvSpPr>
            <a:spLocks noGrp="1"/>
          </p:cNvSpPr>
          <p:nvPr>
            <p:ph type="title"/>
          </p:nvPr>
        </p:nvSpPr>
        <p:spPr/>
        <p:txBody>
          <a:bodyPr/>
          <a:lstStyle/>
          <a:p>
            <a:r>
              <a:rPr lang="en-US" dirty="0"/>
              <a:t>Func Delegate</a:t>
            </a:r>
            <a:endParaRPr lang="en-IN" dirty="0"/>
          </a:p>
        </p:txBody>
      </p:sp>
      <p:sp>
        <p:nvSpPr>
          <p:cNvPr id="6" name="Rectangle 5">
            <a:extLst>
              <a:ext uri="{FF2B5EF4-FFF2-40B4-BE49-F238E27FC236}">
                <a16:creationId xmlns:a16="http://schemas.microsoft.com/office/drawing/2014/main" id="{DE0A524B-E67D-E8C6-6378-71DCB18D6CED}"/>
              </a:ext>
            </a:extLst>
          </p:cNvPr>
          <p:cNvSpPr/>
          <p:nvPr/>
        </p:nvSpPr>
        <p:spPr>
          <a:xfrm>
            <a:off x="681644" y="1596044"/>
            <a:ext cx="4056611" cy="16625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Public class Employee</a:t>
            </a:r>
          </a:p>
          <a:p>
            <a:r>
              <a:rPr lang="en-US" dirty="0"/>
              <a:t>{</a:t>
            </a:r>
          </a:p>
          <a:p>
            <a:r>
              <a:rPr lang="en-US" dirty="0"/>
              <a:t>    Public int ID { get; set; }</a:t>
            </a:r>
          </a:p>
          <a:p>
            <a:r>
              <a:rPr lang="en-US" dirty="0"/>
              <a:t>    public string Name { get; set; }</a:t>
            </a:r>
          </a:p>
          <a:p>
            <a:r>
              <a:rPr lang="en-US" dirty="0"/>
              <a:t>}</a:t>
            </a:r>
            <a:endParaRPr lang="en-IN" dirty="0"/>
          </a:p>
        </p:txBody>
      </p:sp>
      <p:sp>
        <p:nvSpPr>
          <p:cNvPr id="7" name="Rectangle 6">
            <a:extLst>
              <a:ext uri="{FF2B5EF4-FFF2-40B4-BE49-F238E27FC236}">
                <a16:creationId xmlns:a16="http://schemas.microsoft.com/office/drawing/2014/main" id="{AC6500A8-3D28-AA84-5E38-76633A98F86C}"/>
              </a:ext>
            </a:extLst>
          </p:cNvPr>
          <p:cNvSpPr/>
          <p:nvPr/>
        </p:nvSpPr>
        <p:spPr>
          <a:xfrm>
            <a:off x="4738255" y="1596044"/>
            <a:ext cx="6600305" cy="16625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List&lt; Employee &gt;listEmployees = new List&lt; Employee&gt;()</a:t>
            </a:r>
          </a:p>
          <a:p>
            <a:r>
              <a:rPr lang="en-US" dirty="0"/>
              <a:t>{</a:t>
            </a:r>
          </a:p>
          <a:p>
            <a:r>
              <a:rPr lang="en-US" dirty="0"/>
              <a:t>    new Employee{ ID = 101, Name =“Mark”},</a:t>
            </a:r>
          </a:p>
          <a:p>
            <a:r>
              <a:rPr lang="en-US" dirty="0"/>
              <a:t>    new Employee{ ID = 102, Name =“john”},</a:t>
            </a:r>
          </a:p>
          <a:p>
            <a:r>
              <a:rPr lang="en-US" dirty="0"/>
              <a:t>    new Employee{ ID = 103, Name =“Mary”},</a:t>
            </a:r>
          </a:p>
          <a:p>
            <a:r>
              <a:rPr lang="en-US" dirty="0"/>
              <a:t>};</a:t>
            </a:r>
            <a:endParaRPr lang="en-IN" dirty="0"/>
          </a:p>
        </p:txBody>
      </p:sp>
      <p:sp>
        <p:nvSpPr>
          <p:cNvPr id="8" name="Rectangle 7">
            <a:extLst>
              <a:ext uri="{FF2B5EF4-FFF2-40B4-BE49-F238E27FC236}">
                <a16:creationId xmlns:a16="http://schemas.microsoft.com/office/drawing/2014/main" id="{991E5835-0E94-8F05-4E0F-A9A3BB0AA55F}"/>
              </a:ext>
            </a:extLst>
          </p:cNvPr>
          <p:cNvSpPr/>
          <p:nvPr/>
        </p:nvSpPr>
        <p:spPr>
          <a:xfrm>
            <a:off x="681644" y="3258589"/>
            <a:ext cx="8345978" cy="2003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Func&lt;Employee, string&gt; selector = employee =&gt; "Name = " + employee .Name;</a:t>
            </a:r>
          </a:p>
          <a:p>
            <a:r>
              <a:rPr lang="en-US" dirty="0"/>
              <a:t>IEnumerable&lt;string&gt; names = listEmployees.Select(selector);</a:t>
            </a:r>
          </a:p>
          <a:p>
            <a:r>
              <a:rPr lang="en-US" dirty="0"/>
              <a:t>foreach (string name in names)</a:t>
            </a:r>
          </a:p>
          <a:p>
            <a:r>
              <a:rPr lang="en-US" dirty="0"/>
              <a:t>{</a:t>
            </a:r>
          </a:p>
          <a:p>
            <a:r>
              <a:rPr lang="en-US" dirty="0"/>
              <a:t>   Console.WriteLine (name);</a:t>
            </a:r>
          </a:p>
          <a:p>
            <a:r>
              <a:rPr lang="en-US" dirty="0"/>
              <a:t>}</a:t>
            </a:r>
            <a:endParaRPr lang="en-IN" dirty="0"/>
          </a:p>
        </p:txBody>
      </p:sp>
      <p:sp>
        <p:nvSpPr>
          <p:cNvPr id="9" name="Rectangle 8">
            <a:extLst>
              <a:ext uri="{FF2B5EF4-FFF2-40B4-BE49-F238E27FC236}">
                <a16:creationId xmlns:a16="http://schemas.microsoft.com/office/drawing/2014/main" id="{D91A6596-54EB-B32E-3E97-780940410961}"/>
              </a:ext>
            </a:extLst>
          </p:cNvPr>
          <p:cNvSpPr/>
          <p:nvPr/>
        </p:nvSpPr>
        <p:spPr>
          <a:xfrm>
            <a:off x="681644" y="5261956"/>
            <a:ext cx="10656916" cy="889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Lambda expression can also be used to achieve the same thing</a:t>
            </a:r>
          </a:p>
          <a:p>
            <a:r>
              <a:rPr lang="en-US" dirty="0"/>
              <a:t>IEnumerable&lt;string&gt; names = listEmployees.Select (employee =&gt; "Name = " + employee .Name);</a:t>
            </a:r>
            <a:endParaRPr lang="en-IN" dirty="0"/>
          </a:p>
        </p:txBody>
      </p:sp>
      <p:sp>
        <p:nvSpPr>
          <p:cNvPr id="10" name="Rectangle 9">
            <a:extLst>
              <a:ext uri="{FF2B5EF4-FFF2-40B4-BE49-F238E27FC236}">
                <a16:creationId xmlns:a16="http://schemas.microsoft.com/office/drawing/2014/main" id="{AD7AB393-E9AA-585D-68F8-95420C0316D4}"/>
              </a:ext>
            </a:extLst>
          </p:cNvPr>
          <p:cNvSpPr/>
          <p:nvPr/>
        </p:nvSpPr>
        <p:spPr>
          <a:xfrm>
            <a:off x="9040091" y="3312127"/>
            <a:ext cx="2310938" cy="2003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Rectangle 1">
            <a:extLst>
              <a:ext uri="{FF2B5EF4-FFF2-40B4-BE49-F238E27FC236}">
                <a16:creationId xmlns:a16="http://schemas.microsoft.com/office/drawing/2014/main" id="{74DFE811-EB8E-8A81-0836-8251A8BB1120}"/>
              </a:ext>
            </a:extLst>
          </p:cNvPr>
          <p:cNvSpPr/>
          <p:nvPr/>
        </p:nvSpPr>
        <p:spPr>
          <a:xfrm>
            <a:off x="9326880" y="3765170"/>
            <a:ext cx="1737360" cy="10972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0" spc="50" dirty="0">
                <a:ln w="0"/>
                <a:solidFill>
                  <a:schemeClr val="bg2"/>
                </a:solidFill>
                <a:effectLst>
                  <a:innerShdw blurRad="63500" dist="50800" dir="13500000">
                    <a:srgbClr val="000000">
                      <a:alpha val="50000"/>
                    </a:srgbClr>
                  </a:innerShdw>
                </a:effectLst>
                <a:latin typeface="Arial" panose="020B0604020202020204" pitchFamily="34" charset="0"/>
              </a:rPr>
              <a:t>Name = Mark </a:t>
            </a:r>
          </a:p>
          <a:p>
            <a:pPr algn="ctr"/>
            <a:r>
              <a:rPr lang="en-US" b="1" i="0" spc="50" dirty="0">
                <a:ln w="0"/>
                <a:solidFill>
                  <a:schemeClr val="bg2"/>
                </a:solidFill>
                <a:effectLst>
                  <a:innerShdw blurRad="63500" dist="50800" dir="13500000">
                    <a:srgbClr val="000000">
                      <a:alpha val="50000"/>
                    </a:srgbClr>
                  </a:innerShdw>
                </a:effectLst>
                <a:latin typeface="Arial" panose="020B0604020202020204" pitchFamily="34" charset="0"/>
              </a:rPr>
              <a:t>Name = John </a:t>
            </a:r>
          </a:p>
          <a:p>
            <a:pPr algn="ctr"/>
            <a:r>
              <a:rPr lang="en-US" b="1" i="0" spc="50" dirty="0">
                <a:ln w="0"/>
                <a:solidFill>
                  <a:schemeClr val="bg2"/>
                </a:solidFill>
                <a:effectLst>
                  <a:innerShdw blurRad="63500" dist="50800" dir="13500000">
                    <a:srgbClr val="000000">
                      <a:alpha val="50000"/>
                    </a:srgbClr>
                  </a:innerShdw>
                </a:effectLst>
                <a:latin typeface="Arial" panose="020B0604020202020204" pitchFamily="34" charset="0"/>
              </a:rPr>
              <a:t>Name = Mary</a:t>
            </a:r>
            <a:endParaRPr lang="en-IN"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9618197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F7929-E648-C51D-DA95-31028E6FA4FC}"/>
              </a:ext>
            </a:extLst>
          </p:cNvPr>
          <p:cNvSpPr>
            <a:spLocks noGrp="1"/>
          </p:cNvSpPr>
          <p:nvPr>
            <p:ph type="title"/>
          </p:nvPr>
        </p:nvSpPr>
        <p:spPr/>
        <p:txBody>
          <a:bodyPr/>
          <a:lstStyle/>
          <a:p>
            <a:r>
              <a:rPr lang="en-US" dirty="0"/>
              <a:t>Func Delegate</a:t>
            </a:r>
            <a:endParaRPr lang="en-IN" dirty="0"/>
          </a:p>
        </p:txBody>
      </p:sp>
      <p:sp>
        <p:nvSpPr>
          <p:cNvPr id="5" name="Content Placeholder 4">
            <a:extLst>
              <a:ext uri="{FF2B5EF4-FFF2-40B4-BE49-F238E27FC236}">
                <a16:creationId xmlns:a16="http://schemas.microsoft.com/office/drawing/2014/main" id="{56152E5C-4274-E38C-E2C9-019B98C33D8E}"/>
              </a:ext>
            </a:extLst>
          </p:cNvPr>
          <p:cNvSpPr>
            <a:spLocks noGrp="1"/>
          </p:cNvSpPr>
          <p:nvPr>
            <p:ph idx="1"/>
          </p:nvPr>
        </p:nvSpPr>
        <p:spPr/>
        <p:txBody>
          <a:bodyPr>
            <a:normAutofit/>
          </a:bodyPr>
          <a:lstStyle/>
          <a:p>
            <a:pPr marL="0" indent="0">
              <a:buNone/>
            </a:pPr>
            <a:r>
              <a:rPr lang="en-US" b="1" dirty="0"/>
              <a:t>What is the difference between Func delegate and lambda expression?</a:t>
            </a:r>
          </a:p>
          <a:p>
            <a:pPr marL="0" indent="0">
              <a:buNone/>
            </a:pPr>
            <a:r>
              <a:rPr lang="en-US" dirty="0"/>
              <a:t>They're the same, just two different ways to write the same thing. The lambda syntax is newer, more concise and easy to write.</a:t>
            </a:r>
          </a:p>
        </p:txBody>
      </p:sp>
    </p:spTree>
    <p:extLst>
      <p:ext uri="{BB962C8B-B14F-4D97-AF65-F5344CB8AC3E}">
        <p14:creationId xmlns:p14="http://schemas.microsoft.com/office/powerpoint/2010/main" val="14303791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4C42-1460-A8E3-99B0-361BDF281193}"/>
              </a:ext>
            </a:extLst>
          </p:cNvPr>
          <p:cNvSpPr>
            <a:spLocks noGrp="1"/>
          </p:cNvSpPr>
          <p:nvPr>
            <p:ph type="title"/>
          </p:nvPr>
        </p:nvSpPr>
        <p:spPr/>
        <p:txBody>
          <a:bodyPr/>
          <a:lstStyle/>
          <a:p>
            <a:r>
              <a:rPr lang="en-US" dirty="0"/>
              <a:t>Func Delegate</a:t>
            </a:r>
            <a:endParaRPr lang="en-IN" dirty="0"/>
          </a:p>
        </p:txBody>
      </p:sp>
      <p:sp>
        <p:nvSpPr>
          <p:cNvPr id="3" name="Content Placeholder 2">
            <a:extLst>
              <a:ext uri="{FF2B5EF4-FFF2-40B4-BE49-F238E27FC236}">
                <a16:creationId xmlns:a16="http://schemas.microsoft.com/office/drawing/2014/main" id="{7FD249E5-BA4F-B44E-127F-3EDBDD390262}"/>
              </a:ext>
            </a:extLst>
          </p:cNvPr>
          <p:cNvSpPr>
            <a:spLocks noGrp="1"/>
          </p:cNvSpPr>
          <p:nvPr>
            <p:ph idx="1"/>
          </p:nvPr>
        </p:nvSpPr>
        <p:spPr/>
        <p:txBody>
          <a:bodyPr/>
          <a:lstStyle/>
          <a:p>
            <a:pPr marL="0" indent="0">
              <a:buNone/>
            </a:pPr>
            <a:r>
              <a:rPr lang="en-US" b="1" dirty="0"/>
              <a:t>What if I have to pass two or more input parameters?</a:t>
            </a:r>
          </a:p>
          <a:p>
            <a:pPr marL="0" indent="0">
              <a:buNone/>
            </a:pPr>
            <a:r>
              <a:rPr lang="en-US" dirty="0"/>
              <a:t>As of this recording there are 17 overloaded versions of Func, which enables us to pass variable number and type of input parameters. In the example below, Func&lt;int, int, string&gt; represents a function that expects 2 int input parameters and returns a string.</a:t>
            </a:r>
            <a:endParaRPr lang="en-IN" dirty="0"/>
          </a:p>
          <a:p>
            <a:endParaRPr lang="en-IN" dirty="0"/>
          </a:p>
        </p:txBody>
      </p:sp>
    </p:spTree>
    <p:extLst>
      <p:ext uri="{BB962C8B-B14F-4D97-AF65-F5344CB8AC3E}">
        <p14:creationId xmlns:p14="http://schemas.microsoft.com/office/powerpoint/2010/main" val="274933531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788055-0B70-CDA4-E2B0-D186044DB512}"/>
              </a:ext>
            </a:extLst>
          </p:cNvPr>
          <p:cNvSpPr>
            <a:spLocks noGrp="1"/>
          </p:cNvSpPr>
          <p:nvPr>
            <p:ph sz="half" idx="2"/>
          </p:nvPr>
        </p:nvSpPr>
        <p:spPr/>
        <p:txBody>
          <a:bodyPr/>
          <a:lstStyle/>
          <a:p>
            <a:r>
              <a:rPr lang="en-IN" dirty="0"/>
              <a:t>class Program</a:t>
            </a:r>
          </a:p>
          <a:p>
            <a:r>
              <a:rPr lang="en-IN" dirty="0"/>
              <a:t>{</a:t>
            </a:r>
          </a:p>
          <a:p>
            <a:pPr marL="266700"/>
            <a:r>
              <a:rPr lang="en-IN" dirty="0"/>
              <a:t>public static void Main()</a:t>
            </a:r>
          </a:p>
          <a:p>
            <a:pPr marL="266700"/>
            <a:r>
              <a:rPr lang="en-IN" dirty="0"/>
              <a:t>{</a:t>
            </a:r>
          </a:p>
          <a:p>
            <a:pPr marL="631825"/>
            <a:r>
              <a:rPr lang="en-IN" dirty="0"/>
              <a:t>Func&lt;int, int, string&gt; funcDelegate = (firstNumber, secondNumber) =&gt;</a:t>
            </a:r>
          </a:p>
          <a:p>
            <a:pPr marL="631825"/>
            <a:r>
              <a:rPr lang="en-IN" dirty="0"/>
              <a:t>   "Sum = " + (firstNumber + secondNumber). ToString();</a:t>
            </a:r>
          </a:p>
          <a:p>
            <a:pPr marL="631825"/>
            <a:r>
              <a:rPr lang="en-IN" dirty="0"/>
              <a:t>string result = funcDelegate(10, 20);</a:t>
            </a:r>
          </a:p>
          <a:p>
            <a:pPr marL="631825"/>
            <a:r>
              <a:rPr lang="en-IN" dirty="0"/>
              <a:t>Console. WriteLine(result);</a:t>
            </a:r>
          </a:p>
          <a:p>
            <a:pPr marL="266700"/>
            <a:r>
              <a:rPr lang="en-IN" dirty="0"/>
              <a:t>}</a:t>
            </a:r>
          </a:p>
          <a:p>
            <a:r>
              <a:rPr lang="en-IN" dirty="0"/>
              <a:t>}</a:t>
            </a:r>
          </a:p>
        </p:txBody>
      </p:sp>
      <p:sp>
        <p:nvSpPr>
          <p:cNvPr id="4" name="Title 3">
            <a:extLst>
              <a:ext uri="{FF2B5EF4-FFF2-40B4-BE49-F238E27FC236}">
                <a16:creationId xmlns:a16="http://schemas.microsoft.com/office/drawing/2014/main" id="{A2F64CDD-C5C6-BF9C-AC9E-4E319E5B00DC}"/>
              </a:ext>
            </a:extLst>
          </p:cNvPr>
          <p:cNvSpPr>
            <a:spLocks noGrp="1"/>
          </p:cNvSpPr>
          <p:nvPr>
            <p:ph type="title"/>
          </p:nvPr>
        </p:nvSpPr>
        <p:spPr/>
        <p:txBody>
          <a:bodyPr/>
          <a:lstStyle/>
          <a:p>
            <a:r>
              <a:rPr lang="en-US" dirty="0"/>
              <a:t>Func Delegate</a:t>
            </a:r>
            <a:endParaRPr lang="en-IN" dirty="0"/>
          </a:p>
        </p:txBody>
      </p:sp>
    </p:spTree>
    <p:extLst>
      <p:ext uri="{BB962C8B-B14F-4D97-AF65-F5344CB8AC3E}">
        <p14:creationId xmlns:p14="http://schemas.microsoft.com/office/powerpoint/2010/main" val="30843384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7ECC-F930-1B63-0F02-8658DB95DFB8}"/>
              </a:ext>
            </a:extLst>
          </p:cNvPr>
          <p:cNvSpPr>
            <a:spLocks noGrp="1"/>
          </p:cNvSpPr>
          <p:nvPr>
            <p:ph type="title"/>
          </p:nvPr>
        </p:nvSpPr>
        <p:spPr/>
        <p:txBody>
          <a:bodyPr/>
          <a:lstStyle/>
          <a:p>
            <a:r>
              <a:rPr lang="en-US" dirty="0"/>
              <a:t>Async and await in c#</a:t>
            </a:r>
            <a:endParaRPr lang="en-IN" dirty="0"/>
          </a:p>
        </p:txBody>
      </p:sp>
    </p:spTree>
    <p:extLst>
      <p:ext uri="{BB962C8B-B14F-4D97-AF65-F5344CB8AC3E}">
        <p14:creationId xmlns:p14="http://schemas.microsoft.com/office/powerpoint/2010/main" val="7918697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A819BEE-740D-5C2F-20A8-7D4CF72BB26D}"/>
              </a:ext>
            </a:extLst>
          </p:cNvPr>
          <p:cNvPicPr>
            <a:picLocks noGrp="1" noChangeAspect="1"/>
          </p:cNvPicPr>
          <p:nvPr>
            <p:ph sz="half" idx="2"/>
          </p:nvPr>
        </p:nvPicPr>
        <p:blipFill>
          <a:blip r:embed="rId2"/>
          <a:stretch>
            <a:fillRect/>
          </a:stretch>
        </p:blipFill>
        <p:spPr>
          <a:xfrm>
            <a:off x="1748444" y="1816417"/>
            <a:ext cx="8695112" cy="4065299"/>
          </a:xfrm>
        </p:spPr>
      </p:pic>
      <p:sp>
        <p:nvSpPr>
          <p:cNvPr id="6" name="Title 5">
            <a:extLst>
              <a:ext uri="{FF2B5EF4-FFF2-40B4-BE49-F238E27FC236}">
                <a16:creationId xmlns:a16="http://schemas.microsoft.com/office/drawing/2014/main" id="{4D6E2BD0-FB07-9DFF-840E-4DED821C2474}"/>
              </a:ext>
            </a:extLst>
          </p:cNvPr>
          <p:cNvSpPr>
            <a:spLocks noGrp="1"/>
          </p:cNvSpPr>
          <p:nvPr>
            <p:ph type="title"/>
          </p:nvPr>
        </p:nvSpPr>
        <p:spPr/>
        <p:txBody>
          <a:bodyPr/>
          <a:lstStyle/>
          <a:p>
            <a:r>
              <a:rPr lang="en-US" dirty="0"/>
              <a:t>Async and await in </a:t>
            </a:r>
            <a:r>
              <a:rPr lang="en-US" dirty="0" err="1"/>
              <a:t>c#</a:t>
            </a:r>
            <a:r>
              <a:rPr lang="en-US" dirty="0"/>
              <a:t> example</a:t>
            </a:r>
            <a:endParaRPr lang="en-IN" dirty="0"/>
          </a:p>
        </p:txBody>
      </p:sp>
    </p:spTree>
    <p:extLst>
      <p:ext uri="{BB962C8B-B14F-4D97-AF65-F5344CB8AC3E}">
        <p14:creationId xmlns:p14="http://schemas.microsoft.com/office/powerpoint/2010/main" val="1894167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7C1B57-BB2A-8B02-3D90-03B9D821BC33}"/>
              </a:ext>
            </a:extLst>
          </p:cNvPr>
          <p:cNvSpPr>
            <a:spLocks noGrp="1"/>
          </p:cNvSpPr>
          <p:nvPr>
            <p:ph sz="half" idx="2"/>
          </p:nvPr>
        </p:nvSpPr>
        <p:spPr/>
        <p:txBody>
          <a:bodyPr/>
          <a:lstStyle/>
          <a:p>
            <a:r>
              <a:rPr lang="en-IN" dirty="0"/>
              <a:t>private int CountCharacters ()</a:t>
            </a:r>
          </a:p>
          <a:p>
            <a:r>
              <a:rPr lang="en-IN" dirty="0"/>
              <a:t>{</a:t>
            </a:r>
          </a:p>
          <a:p>
            <a:pPr marL="365125"/>
            <a:r>
              <a:rPr lang="en-IN" dirty="0"/>
              <a:t>int count = 0;</a:t>
            </a:r>
          </a:p>
          <a:p>
            <a:pPr marL="365125"/>
            <a:r>
              <a:rPr lang="en-IN" dirty="0"/>
              <a:t>using (StreamReader reader = new StreamReader ("C:</a:t>
            </a:r>
            <a:r>
              <a:rPr lang="en-IN" dirty="0">
                <a:hlinkClick r:id="rId2" action="ppaction://hlinkfile"/>
              </a:rPr>
              <a:t>\\Data\\Data.txt")</a:t>
            </a:r>
            <a:r>
              <a:rPr lang="en-IN" dirty="0"/>
              <a:t>)</a:t>
            </a:r>
          </a:p>
          <a:p>
            <a:pPr marL="365125"/>
            <a:r>
              <a:rPr lang="en-IN" dirty="0"/>
              <a:t>{</a:t>
            </a:r>
          </a:p>
          <a:p>
            <a:pPr marL="531813"/>
            <a:r>
              <a:rPr lang="en-IN" dirty="0"/>
              <a:t>string content = reader .ReadToEnd();</a:t>
            </a:r>
          </a:p>
          <a:p>
            <a:pPr marL="531813"/>
            <a:r>
              <a:rPr lang="en-IN" dirty="0"/>
              <a:t>count = content. Length;</a:t>
            </a:r>
          </a:p>
          <a:p>
            <a:pPr marL="531813"/>
            <a:r>
              <a:rPr lang="en-IN" dirty="0"/>
              <a:t>Thread. Sleep (5000);</a:t>
            </a:r>
          </a:p>
          <a:p>
            <a:pPr marL="365125"/>
            <a:r>
              <a:rPr lang="en-IN" dirty="0"/>
              <a:t>}</a:t>
            </a:r>
          </a:p>
          <a:p>
            <a:pPr marL="365125"/>
            <a:r>
              <a:rPr lang="en-IN" dirty="0"/>
              <a:t>return count;</a:t>
            </a:r>
          </a:p>
          <a:p>
            <a:r>
              <a:rPr lang="en-IN" dirty="0"/>
              <a:t>}</a:t>
            </a:r>
          </a:p>
          <a:p>
            <a:r>
              <a:rPr lang="en-IN" dirty="0"/>
              <a:t>private void btnProcessFIle_Click(object sender, EventArgs e)</a:t>
            </a:r>
          </a:p>
          <a:p>
            <a:r>
              <a:rPr lang="en-IN" dirty="0"/>
              <a:t>{</a:t>
            </a:r>
          </a:p>
          <a:p>
            <a:pPr marL="365125"/>
            <a:r>
              <a:rPr lang="en-IN" dirty="0"/>
              <a:t>1blCount. Text = "Processing file. Please wait...";</a:t>
            </a:r>
          </a:p>
          <a:p>
            <a:pPr marL="365125"/>
            <a:r>
              <a:rPr lang="en-IN" dirty="0"/>
              <a:t>int count = CountCharacters);</a:t>
            </a:r>
          </a:p>
          <a:p>
            <a:pPr marL="365125"/>
            <a:r>
              <a:rPr lang="en-IN" dirty="0"/>
              <a:t>1blCount. Text = count. ToString() + " characters in file";</a:t>
            </a:r>
          </a:p>
          <a:p>
            <a:r>
              <a:rPr lang="en-IN" dirty="0"/>
              <a:t>}</a:t>
            </a:r>
          </a:p>
        </p:txBody>
      </p:sp>
      <p:sp>
        <p:nvSpPr>
          <p:cNvPr id="3" name="Title 2">
            <a:extLst>
              <a:ext uri="{FF2B5EF4-FFF2-40B4-BE49-F238E27FC236}">
                <a16:creationId xmlns:a16="http://schemas.microsoft.com/office/drawing/2014/main" id="{3A602BCC-B660-C98D-5191-88A8A03CA9C6}"/>
              </a:ext>
            </a:extLst>
          </p:cNvPr>
          <p:cNvSpPr>
            <a:spLocks noGrp="1"/>
          </p:cNvSpPr>
          <p:nvPr>
            <p:ph type="title"/>
          </p:nvPr>
        </p:nvSpPr>
        <p:spPr/>
        <p:txBody>
          <a:bodyPr/>
          <a:lstStyle/>
          <a:p>
            <a:r>
              <a:rPr lang="en-US" dirty="0"/>
              <a:t>Blocking example</a:t>
            </a:r>
            <a:endParaRPr lang="en-IN" dirty="0"/>
          </a:p>
        </p:txBody>
      </p:sp>
    </p:spTree>
    <p:extLst>
      <p:ext uri="{BB962C8B-B14F-4D97-AF65-F5344CB8AC3E}">
        <p14:creationId xmlns:p14="http://schemas.microsoft.com/office/powerpoint/2010/main" val="324444124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1FEED-26B8-F216-D440-C181F87CE06A}"/>
              </a:ext>
            </a:extLst>
          </p:cNvPr>
          <p:cNvSpPr>
            <a:spLocks noGrp="1"/>
          </p:cNvSpPr>
          <p:nvPr>
            <p:ph sz="half" idx="2"/>
          </p:nvPr>
        </p:nvSpPr>
        <p:spPr/>
        <p:txBody>
          <a:bodyPr>
            <a:normAutofit lnSpcReduction="10000"/>
          </a:bodyPr>
          <a:lstStyle/>
          <a:p>
            <a:r>
              <a:rPr lang="en-IN" dirty="0"/>
              <a:t>private int CountCharacters)</a:t>
            </a:r>
          </a:p>
          <a:p>
            <a:r>
              <a:rPr lang="en-IN" dirty="0"/>
              <a:t>{</a:t>
            </a:r>
          </a:p>
          <a:p>
            <a:pPr marL="365125"/>
            <a:r>
              <a:rPr lang="en-IN" dirty="0"/>
              <a:t>int count = 0;</a:t>
            </a:r>
          </a:p>
          <a:p>
            <a:pPr marL="365125"/>
            <a:r>
              <a:rPr lang="en-IN" dirty="0"/>
              <a:t>using (StreamReader reader = new StreamReader ("C: \\Data\ (Data.txt"))</a:t>
            </a:r>
          </a:p>
          <a:p>
            <a:pPr marL="365125"/>
            <a:r>
              <a:rPr lang="en-IN" dirty="0"/>
              <a:t>{</a:t>
            </a:r>
          </a:p>
          <a:p>
            <a:pPr marL="714375"/>
            <a:r>
              <a:rPr lang="en-IN" dirty="0"/>
              <a:t>string content = reader .ReadToEnd() ;</a:t>
            </a:r>
          </a:p>
          <a:p>
            <a:pPr marL="714375"/>
            <a:r>
              <a:rPr lang="en-IN" dirty="0"/>
              <a:t>count = content. Length;</a:t>
            </a:r>
          </a:p>
          <a:p>
            <a:pPr marL="714375"/>
            <a:r>
              <a:rPr lang="en-IN" dirty="0"/>
              <a:t>Thread.Sleep (5000);</a:t>
            </a:r>
          </a:p>
          <a:p>
            <a:pPr marL="365125"/>
            <a:r>
              <a:rPr lang="en-IN" dirty="0"/>
              <a:t>}</a:t>
            </a:r>
          </a:p>
          <a:p>
            <a:pPr marL="365125"/>
            <a:r>
              <a:rPr lang="en-IN" dirty="0"/>
              <a:t>return count;</a:t>
            </a:r>
          </a:p>
          <a:p>
            <a:r>
              <a:rPr lang="en-IN" dirty="0"/>
              <a:t>}</a:t>
            </a:r>
          </a:p>
          <a:p>
            <a:r>
              <a:rPr lang="en-IN" dirty="0"/>
              <a:t>private async void btnProcessFIle_Click(object sender, EventArgs e)</a:t>
            </a:r>
          </a:p>
          <a:p>
            <a:r>
              <a:rPr lang="en-IN" dirty="0"/>
              <a:t>{</a:t>
            </a:r>
          </a:p>
          <a:p>
            <a:pPr marL="365125"/>
            <a:r>
              <a:rPr lang="en-IN" dirty="0"/>
              <a:t>Task&lt;int&gt; task = new Task&lt;int&gt;(CountCharacters);</a:t>
            </a:r>
          </a:p>
          <a:p>
            <a:pPr marL="365125"/>
            <a:r>
              <a:rPr lang="en-IN" dirty="0"/>
              <a:t>task. Start);</a:t>
            </a:r>
          </a:p>
          <a:p>
            <a:pPr marL="365125"/>
            <a:r>
              <a:rPr lang="en-IN" dirty="0"/>
              <a:t>1blCount. Text = "Processing file. Please wait...";</a:t>
            </a:r>
          </a:p>
          <a:p>
            <a:pPr marL="365125"/>
            <a:r>
              <a:rPr lang="en-IN" dirty="0"/>
              <a:t>int count = await task;</a:t>
            </a:r>
          </a:p>
          <a:p>
            <a:pPr marL="365125"/>
            <a:r>
              <a:rPr lang="en-IN" dirty="0"/>
              <a:t>1blCount. Text = count. ToString() + " characters in file";</a:t>
            </a:r>
          </a:p>
          <a:p>
            <a:r>
              <a:rPr lang="en-IN" dirty="0"/>
              <a:t>}</a:t>
            </a:r>
          </a:p>
        </p:txBody>
      </p:sp>
      <p:sp>
        <p:nvSpPr>
          <p:cNvPr id="3" name="Title 2">
            <a:extLst>
              <a:ext uri="{FF2B5EF4-FFF2-40B4-BE49-F238E27FC236}">
                <a16:creationId xmlns:a16="http://schemas.microsoft.com/office/drawing/2014/main" id="{B6956A2A-81F4-71B9-C7B0-74BF2020230B}"/>
              </a:ext>
            </a:extLst>
          </p:cNvPr>
          <p:cNvSpPr>
            <a:spLocks noGrp="1"/>
          </p:cNvSpPr>
          <p:nvPr>
            <p:ph type="title"/>
          </p:nvPr>
        </p:nvSpPr>
        <p:spPr/>
        <p:txBody>
          <a:bodyPr/>
          <a:lstStyle/>
          <a:p>
            <a:r>
              <a:rPr lang="en-US" dirty="0"/>
              <a:t>Non - Blocking Example – async &amp; await</a:t>
            </a:r>
            <a:endParaRPr lang="en-IN" dirty="0"/>
          </a:p>
        </p:txBody>
      </p:sp>
    </p:spTree>
    <p:extLst>
      <p:ext uri="{BB962C8B-B14F-4D97-AF65-F5344CB8AC3E}">
        <p14:creationId xmlns:p14="http://schemas.microsoft.com/office/powerpoint/2010/main" val="7779894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CFD9-8959-2FBE-9367-E8CE7530E43D}"/>
              </a:ext>
            </a:extLst>
          </p:cNvPr>
          <p:cNvSpPr>
            <a:spLocks noGrp="1"/>
          </p:cNvSpPr>
          <p:nvPr>
            <p:ph type="title"/>
          </p:nvPr>
        </p:nvSpPr>
        <p:spPr/>
        <p:txBody>
          <a:bodyPr>
            <a:normAutofit fontScale="90000"/>
          </a:bodyPr>
          <a:lstStyle/>
          <a:p>
            <a:r>
              <a:rPr lang="en-US" dirty="0"/>
              <a:t>How to wait for a thread to finish without blocking</a:t>
            </a:r>
            <a:endParaRPr lang="en-IN" dirty="0"/>
          </a:p>
        </p:txBody>
      </p:sp>
    </p:spTree>
    <p:extLst>
      <p:ext uri="{BB962C8B-B14F-4D97-AF65-F5344CB8AC3E}">
        <p14:creationId xmlns:p14="http://schemas.microsoft.com/office/powerpoint/2010/main" val="59932098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A9EC12F-84F7-05FC-07DC-52406B84A6CA}"/>
              </a:ext>
            </a:extLst>
          </p:cNvPr>
          <p:cNvSpPr>
            <a:spLocks noGrp="1"/>
          </p:cNvSpPr>
          <p:nvPr>
            <p:ph sz="half" idx="2"/>
          </p:nvPr>
        </p:nvSpPr>
        <p:spPr/>
        <p:txBody>
          <a:bodyPr>
            <a:normAutofit lnSpcReduction="10000"/>
          </a:bodyPr>
          <a:lstStyle/>
          <a:p>
            <a:r>
              <a:rPr lang="en-IN" dirty="0"/>
              <a:t>// Task, async &amp; await keywords</a:t>
            </a:r>
          </a:p>
          <a:p>
            <a:r>
              <a:rPr lang="en-IN" dirty="0"/>
              <a:t>private async void benProcessFile_Click(object sender, EventArgs e)</a:t>
            </a:r>
          </a:p>
          <a:p>
            <a:r>
              <a:rPr lang="en-IN" dirty="0"/>
              <a:t>{</a:t>
            </a:r>
          </a:p>
          <a:p>
            <a:pPr marL="266700"/>
            <a:r>
              <a:rPr lang="en-IN" dirty="0"/>
              <a:t>Task&lt;int&gt; task = new Task‹int&gt;(CountCharacters);</a:t>
            </a:r>
          </a:p>
          <a:p>
            <a:pPr marL="266700"/>
            <a:r>
              <a:rPr lang="en-IN" dirty="0"/>
              <a:t>task.Start();</a:t>
            </a:r>
          </a:p>
          <a:p>
            <a:pPr marL="266700"/>
            <a:r>
              <a:rPr lang="en-IN" dirty="0"/>
              <a:t>1blCount.Text = "Processing file. Please wait...";</a:t>
            </a:r>
          </a:p>
          <a:p>
            <a:pPr marL="266700"/>
            <a:r>
              <a:rPr lang="en-IN" dirty="0"/>
              <a:t>int count = await task;</a:t>
            </a:r>
          </a:p>
          <a:p>
            <a:pPr marL="266700"/>
            <a:r>
              <a:rPr lang="en-IN" dirty="0"/>
              <a:t>1blCount.Text = count.ToString() + " characters in file";</a:t>
            </a:r>
          </a:p>
          <a:p>
            <a:r>
              <a:rPr lang="en-IN" dirty="0"/>
              <a:t>}</a:t>
            </a:r>
          </a:p>
          <a:p>
            <a:endParaRPr lang="en-IN" dirty="0"/>
          </a:p>
          <a:p>
            <a:r>
              <a:rPr lang="en-IN" dirty="0"/>
              <a:t>// Using a Thread</a:t>
            </a:r>
          </a:p>
          <a:p>
            <a:r>
              <a:rPr lang="en-IN" dirty="0"/>
              <a:t>private void btnProcessFile_Click(object sender, EventArgs e)</a:t>
            </a:r>
          </a:p>
          <a:p>
            <a:r>
              <a:rPr lang="en-IN" dirty="0"/>
              <a:t>{</a:t>
            </a:r>
          </a:p>
          <a:p>
            <a:pPr marL="266700"/>
            <a:r>
              <a:rPr lang="en-IN" dirty="0"/>
              <a:t>int count = 0;</a:t>
            </a:r>
          </a:p>
          <a:p>
            <a:pPr marL="266700"/>
            <a:r>
              <a:rPr lang="en-IN" dirty="0"/>
              <a:t>Thread thread = new Thread (() =› { count = CountCharacters (); });</a:t>
            </a:r>
          </a:p>
          <a:p>
            <a:pPr marL="266700"/>
            <a:r>
              <a:rPr lang="en-IN" dirty="0"/>
              <a:t>thread.Start;</a:t>
            </a:r>
          </a:p>
          <a:p>
            <a:pPr marL="266700"/>
            <a:r>
              <a:rPr lang="en-IN" dirty="0"/>
              <a:t>1blCount. Text = "Processing file. Please wait....":</a:t>
            </a:r>
          </a:p>
          <a:p>
            <a:pPr marL="266700"/>
            <a:r>
              <a:rPr lang="en-IN" dirty="0"/>
              <a:t>1blCount. Text = count.ToString()+“Characters in file":</a:t>
            </a:r>
          </a:p>
          <a:p>
            <a:r>
              <a:rPr lang="en-IN" dirty="0"/>
              <a:t>}</a:t>
            </a:r>
          </a:p>
          <a:p>
            <a:endParaRPr lang="en-IN" dirty="0"/>
          </a:p>
        </p:txBody>
      </p:sp>
      <p:sp>
        <p:nvSpPr>
          <p:cNvPr id="4" name="Title 3">
            <a:extLst>
              <a:ext uri="{FF2B5EF4-FFF2-40B4-BE49-F238E27FC236}">
                <a16:creationId xmlns:a16="http://schemas.microsoft.com/office/drawing/2014/main" id="{F2CBD41C-E8B0-638A-A2CB-476D6CAD07C7}"/>
              </a:ext>
            </a:extLst>
          </p:cNvPr>
          <p:cNvSpPr>
            <a:spLocks noGrp="1"/>
          </p:cNvSpPr>
          <p:nvPr>
            <p:ph type="title"/>
          </p:nvPr>
        </p:nvSpPr>
        <p:spPr/>
        <p:txBody>
          <a:bodyPr/>
          <a:lstStyle/>
          <a:p>
            <a:r>
              <a:rPr lang="en-US" dirty="0"/>
              <a:t>Wait for thread to finish without blocking</a:t>
            </a:r>
            <a:endParaRPr lang="en-IN" dirty="0"/>
          </a:p>
        </p:txBody>
      </p:sp>
    </p:spTree>
    <p:extLst>
      <p:ext uri="{BB962C8B-B14F-4D97-AF65-F5344CB8AC3E}">
        <p14:creationId xmlns:p14="http://schemas.microsoft.com/office/powerpoint/2010/main" val="413332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831849" y="2336800"/>
            <a:ext cx="10905721" cy="2225675"/>
          </a:xfrm>
        </p:spPr>
        <p:txBody>
          <a:bodyPr>
            <a:normAutofit/>
          </a:bodyPr>
          <a:lstStyle/>
          <a:p>
            <a:r>
              <a:rPr lang="en-US" dirty="0"/>
              <a:t>What is dictionary in </a:t>
            </a:r>
            <a:r>
              <a:rPr lang="en-US" dirty="0" err="1"/>
              <a:t>c#</a:t>
            </a:r>
            <a:r>
              <a:rPr lang="en-US" dirty="0"/>
              <a:t> </a:t>
            </a:r>
            <a:endParaRPr lang="en-IN" dirty="0"/>
          </a:p>
        </p:txBody>
      </p:sp>
    </p:spTree>
    <p:extLst>
      <p:ext uri="{BB962C8B-B14F-4D97-AF65-F5344CB8AC3E}">
        <p14:creationId xmlns:p14="http://schemas.microsoft.com/office/powerpoint/2010/main" val="72867414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26BE2E-BFD2-55A7-3B09-566A32AA61CA}"/>
              </a:ext>
            </a:extLst>
          </p:cNvPr>
          <p:cNvSpPr>
            <a:spLocks noGrp="1"/>
          </p:cNvSpPr>
          <p:nvPr>
            <p:ph sz="half" idx="2"/>
          </p:nvPr>
        </p:nvSpPr>
        <p:spPr/>
        <p:txBody>
          <a:bodyPr/>
          <a:lstStyle/>
          <a:p>
            <a:r>
              <a:rPr lang="en-US" dirty="0"/>
              <a:t>// Using a Thread</a:t>
            </a:r>
          </a:p>
          <a:p>
            <a:r>
              <a:rPr lang="en-US" dirty="0"/>
              <a:t>private void btnProcessFile_Click(object sender, EventArgs e)</a:t>
            </a:r>
          </a:p>
          <a:p>
            <a:r>
              <a:rPr lang="en-US" dirty="0"/>
              <a:t>{</a:t>
            </a:r>
          </a:p>
          <a:p>
            <a:pPr marL="449263"/>
            <a:r>
              <a:rPr lang="en-US" dirty="0"/>
              <a:t>int count = 0;</a:t>
            </a:r>
          </a:p>
          <a:p>
            <a:pPr marL="449263"/>
            <a:r>
              <a:rPr lang="en-US" dirty="0"/>
              <a:t>Thread thread = new Thread(() =› { count = CountCharacters); }).</a:t>
            </a:r>
          </a:p>
          <a:p>
            <a:pPr marL="449263"/>
            <a:r>
              <a:rPr lang="en-US" dirty="0"/>
              <a:t>thread.Start);</a:t>
            </a:r>
          </a:p>
          <a:p>
            <a:pPr marL="449263"/>
            <a:r>
              <a:rPr lang="en-US" dirty="0"/>
              <a:t>1blCount. Text = "Processing file. Please wait...";</a:t>
            </a:r>
          </a:p>
          <a:p>
            <a:pPr marL="449263"/>
            <a:r>
              <a:rPr lang="en-US" dirty="0"/>
              <a:t>// Join() blocks the Main thread (UI Thread)</a:t>
            </a:r>
          </a:p>
          <a:p>
            <a:pPr marL="449263"/>
            <a:r>
              <a:rPr lang="en-US" dirty="0"/>
              <a:t>thread. Join();</a:t>
            </a:r>
          </a:p>
          <a:p>
            <a:pPr marL="449263"/>
            <a:r>
              <a:rPr lang="en-US" dirty="0"/>
              <a:t>1blCount. Text = count. ToString() + " characters in file";</a:t>
            </a:r>
          </a:p>
          <a:p>
            <a:r>
              <a:rPr lang="en-IN" dirty="0"/>
              <a:t>}</a:t>
            </a:r>
          </a:p>
        </p:txBody>
      </p:sp>
      <p:sp>
        <p:nvSpPr>
          <p:cNvPr id="3" name="Title 2">
            <a:extLst>
              <a:ext uri="{FF2B5EF4-FFF2-40B4-BE49-F238E27FC236}">
                <a16:creationId xmlns:a16="http://schemas.microsoft.com/office/drawing/2014/main" id="{670FC97D-AB73-EFB1-AE5D-69433026B51A}"/>
              </a:ext>
            </a:extLst>
          </p:cNvPr>
          <p:cNvSpPr>
            <a:spLocks noGrp="1"/>
          </p:cNvSpPr>
          <p:nvPr>
            <p:ph type="title"/>
          </p:nvPr>
        </p:nvSpPr>
        <p:spPr/>
        <p:txBody>
          <a:bodyPr/>
          <a:lstStyle/>
          <a:p>
            <a:r>
              <a:rPr lang="en-US" dirty="0"/>
              <a:t>Wait for thread to finish without blocking</a:t>
            </a:r>
            <a:endParaRPr lang="en-IN" dirty="0"/>
          </a:p>
        </p:txBody>
      </p:sp>
    </p:spTree>
    <p:extLst>
      <p:ext uri="{BB962C8B-B14F-4D97-AF65-F5344CB8AC3E}">
        <p14:creationId xmlns:p14="http://schemas.microsoft.com/office/powerpoint/2010/main" val="12453198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205A6D-FC93-34F2-9491-89A84B9AC27A}"/>
              </a:ext>
            </a:extLst>
          </p:cNvPr>
          <p:cNvSpPr>
            <a:spLocks noGrp="1"/>
          </p:cNvSpPr>
          <p:nvPr>
            <p:ph sz="half" idx="2"/>
          </p:nvPr>
        </p:nvSpPr>
        <p:spPr/>
        <p:txBody>
          <a:bodyPr/>
          <a:lstStyle/>
          <a:p>
            <a:r>
              <a:rPr lang="en-US" dirty="0"/>
              <a:t>// Using a Thread</a:t>
            </a:r>
          </a:p>
          <a:p>
            <a:r>
              <a:rPr lang="en-US" dirty="0"/>
              <a:t>private void btnProcessFile_Click(object sender, EventArgs e)</a:t>
            </a:r>
          </a:p>
          <a:p>
            <a:r>
              <a:rPr lang="en-US" dirty="0"/>
              <a:t>{</a:t>
            </a:r>
          </a:p>
          <a:p>
            <a:pPr marL="266700"/>
            <a:r>
              <a:rPr lang="en-US" dirty="0"/>
              <a:t>int count = 0;</a:t>
            </a:r>
          </a:p>
          <a:p>
            <a:pPr marL="266700"/>
            <a:r>
              <a:rPr lang="en-US" dirty="0"/>
              <a:t>Thread thread = new Thread =&gt;</a:t>
            </a:r>
          </a:p>
          <a:p>
            <a:pPr marL="266700"/>
            <a:r>
              <a:rPr lang="en-US" dirty="0"/>
              <a:t>{</a:t>
            </a:r>
          </a:p>
          <a:p>
            <a:pPr marL="531813"/>
            <a:r>
              <a:rPr lang="en-US" dirty="0"/>
              <a:t>count = CountCharacters);</a:t>
            </a:r>
          </a:p>
          <a:p>
            <a:pPr marL="531813"/>
            <a:r>
              <a:rPr lang="en-US" dirty="0"/>
              <a:t>// This is dangerous</a:t>
            </a:r>
          </a:p>
          <a:p>
            <a:pPr marL="531813"/>
            <a:r>
              <a:rPr lang="en-US" dirty="0"/>
              <a:t>1blCount. Text = count.ToString() + " characters in file";</a:t>
            </a:r>
          </a:p>
          <a:p>
            <a:r>
              <a:rPr lang="en-US" dirty="0"/>
              <a:t>  }) ;</a:t>
            </a:r>
          </a:p>
          <a:p>
            <a:pPr marL="266700"/>
            <a:r>
              <a:rPr lang="en-US" dirty="0"/>
              <a:t>thread. Start();</a:t>
            </a:r>
          </a:p>
          <a:p>
            <a:pPr marL="266700">
              <a:tabLst>
                <a:tab pos="266700" algn="l"/>
              </a:tabLst>
            </a:pPr>
            <a:r>
              <a:rPr lang="en-US" dirty="0"/>
              <a:t>1blCount. Text = "Processing file. Please wait...";</a:t>
            </a:r>
          </a:p>
          <a:p>
            <a:r>
              <a:rPr lang="en-US" dirty="0"/>
              <a:t>}</a:t>
            </a:r>
            <a:endParaRPr lang="en-IN" dirty="0"/>
          </a:p>
        </p:txBody>
      </p:sp>
      <p:sp>
        <p:nvSpPr>
          <p:cNvPr id="3" name="Title 2">
            <a:extLst>
              <a:ext uri="{FF2B5EF4-FFF2-40B4-BE49-F238E27FC236}">
                <a16:creationId xmlns:a16="http://schemas.microsoft.com/office/drawing/2014/main" id="{0CA15321-106B-40D4-FB1E-1F0018A2F43B}"/>
              </a:ext>
            </a:extLst>
          </p:cNvPr>
          <p:cNvSpPr>
            <a:spLocks noGrp="1"/>
          </p:cNvSpPr>
          <p:nvPr>
            <p:ph type="title"/>
          </p:nvPr>
        </p:nvSpPr>
        <p:spPr/>
        <p:txBody>
          <a:bodyPr/>
          <a:lstStyle/>
          <a:p>
            <a:r>
              <a:rPr lang="en-US" dirty="0"/>
              <a:t>Wait for thread to finish without blocking</a:t>
            </a:r>
            <a:endParaRPr lang="en-IN" dirty="0"/>
          </a:p>
        </p:txBody>
      </p:sp>
    </p:spTree>
    <p:extLst>
      <p:ext uri="{BB962C8B-B14F-4D97-AF65-F5344CB8AC3E}">
        <p14:creationId xmlns:p14="http://schemas.microsoft.com/office/powerpoint/2010/main" val="424735892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69182F-338C-E81E-1821-2CF171055ED0}"/>
              </a:ext>
            </a:extLst>
          </p:cNvPr>
          <p:cNvSpPr>
            <a:spLocks noGrp="1"/>
          </p:cNvSpPr>
          <p:nvPr>
            <p:ph sz="half" idx="2"/>
          </p:nvPr>
        </p:nvSpPr>
        <p:spPr/>
        <p:txBody>
          <a:bodyPr/>
          <a:lstStyle/>
          <a:p>
            <a:r>
              <a:rPr lang="en-US" dirty="0"/>
              <a:t>// Using a Thread</a:t>
            </a:r>
          </a:p>
          <a:p>
            <a:r>
              <a:rPr lang="en-US" dirty="0"/>
              <a:t>private void btnProcessFile_Click(object sender, EventArgs e)</a:t>
            </a:r>
          </a:p>
          <a:p>
            <a:r>
              <a:rPr lang="en-US" dirty="0"/>
              <a:t>{</a:t>
            </a:r>
          </a:p>
          <a:p>
            <a:pPr marL="266700"/>
            <a:r>
              <a:rPr lang="en-US" dirty="0"/>
              <a:t>int count = 0;</a:t>
            </a:r>
          </a:p>
          <a:p>
            <a:pPr marL="266700"/>
            <a:r>
              <a:rPr lang="en-US" dirty="0"/>
              <a:t>Thread thread = new Thread(() =&gt;</a:t>
            </a:r>
          </a:p>
          <a:p>
            <a:pPr marL="266700"/>
            <a:r>
              <a:rPr lang="en-US" dirty="0"/>
              <a:t>{</a:t>
            </a:r>
          </a:p>
          <a:p>
            <a:pPr marL="631825"/>
            <a:r>
              <a:rPr lang="en-US" dirty="0"/>
              <a:t>count = CountCharacters);</a:t>
            </a:r>
          </a:p>
          <a:p>
            <a:pPr marL="631825"/>
            <a:r>
              <a:rPr lang="en-US" dirty="0"/>
              <a:t>Action action = () =&gt; IblCount. Text = count.ToString() + " characters in file";</a:t>
            </a:r>
          </a:p>
          <a:p>
            <a:pPr marL="631825"/>
            <a:r>
              <a:rPr lang="en-US" dirty="0"/>
              <a:t>this.BeginInvoke(action);</a:t>
            </a:r>
          </a:p>
          <a:p>
            <a:pPr marL="266700"/>
            <a:r>
              <a:rPr lang="en-US" dirty="0"/>
              <a:t>});</a:t>
            </a:r>
          </a:p>
          <a:p>
            <a:pPr marL="266700"/>
            <a:r>
              <a:rPr lang="en-US" dirty="0"/>
              <a:t>thread. Start);</a:t>
            </a:r>
          </a:p>
          <a:p>
            <a:pPr marL="266700"/>
            <a:r>
              <a:rPr lang="en-US" dirty="0"/>
              <a:t>1blCount. Text = "Processing file. Please wait...";</a:t>
            </a:r>
          </a:p>
          <a:p>
            <a:r>
              <a:rPr lang="en-US" dirty="0"/>
              <a:t>}</a:t>
            </a:r>
            <a:endParaRPr lang="en-IN" dirty="0"/>
          </a:p>
        </p:txBody>
      </p:sp>
      <p:sp>
        <p:nvSpPr>
          <p:cNvPr id="3" name="Title 2">
            <a:extLst>
              <a:ext uri="{FF2B5EF4-FFF2-40B4-BE49-F238E27FC236}">
                <a16:creationId xmlns:a16="http://schemas.microsoft.com/office/drawing/2014/main" id="{6EE685D6-C8E6-78F3-ABE7-322CCE83D7AE}"/>
              </a:ext>
            </a:extLst>
          </p:cNvPr>
          <p:cNvSpPr>
            <a:spLocks noGrp="1"/>
          </p:cNvSpPr>
          <p:nvPr>
            <p:ph type="title"/>
          </p:nvPr>
        </p:nvSpPr>
        <p:spPr/>
        <p:txBody>
          <a:bodyPr/>
          <a:lstStyle/>
          <a:p>
            <a:r>
              <a:rPr lang="en-US" dirty="0"/>
              <a:t>Wait for thread to finish without blocking</a:t>
            </a:r>
            <a:endParaRPr lang="en-IN" dirty="0"/>
          </a:p>
        </p:txBody>
      </p:sp>
    </p:spTree>
    <p:extLst>
      <p:ext uri="{BB962C8B-B14F-4D97-AF65-F5344CB8AC3E}">
        <p14:creationId xmlns:p14="http://schemas.microsoft.com/office/powerpoint/2010/main" val="378626055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B6C82D-6A76-08C2-ECE8-EDDEACA0F827}"/>
              </a:ext>
            </a:extLst>
          </p:cNvPr>
          <p:cNvSpPr>
            <a:spLocks noGrp="1"/>
          </p:cNvSpPr>
          <p:nvPr>
            <p:ph sz="half" idx="2"/>
          </p:nvPr>
        </p:nvSpPr>
        <p:spPr/>
        <p:txBody>
          <a:bodyPr>
            <a:normAutofit fontScale="92500" lnSpcReduction="10000"/>
          </a:bodyPr>
          <a:lstStyle/>
          <a:p>
            <a:r>
              <a:rPr lang="en-US" dirty="0"/>
              <a:t>// SetLabelTextProperty() method needs access to this variable,</a:t>
            </a:r>
          </a:p>
          <a:p>
            <a:r>
              <a:rPr lang="en-US" dirty="0"/>
              <a:t>// so we moved it out of btnProcessFile_Click() method</a:t>
            </a:r>
          </a:p>
          <a:p>
            <a:r>
              <a:rPr lang="en-US" dirty="0"/>
              <a:t>int characterCount = 0;</a:t>
            </a:r>
          </a:p>
          <a:p>
            <a:r>
              <a:rPr lang="en-US" dirty="0"/>
              <a:t>private void btnProcessFile_Click(object sender, EventArgs e)</a:t>
            </a:r>
          </a:p>
          <a:p>
            <a:r>
              <a:rPr lang="en-US" dirty="0"/>
              <a:t>{</a:t>
            </a:r>
          </a:p>
          <a:p>
            <a:pPr marL="266700"/>
            <a:r>
              <a:rPr lang="en-US" dirty="0"/>
              <a:t>Thread thread = new Thread(© =&gt;</a:t>
            </a:r>
          </a:p>
          <a:p>
            <a:pPr marL="266700"/>
            <a:r>
              <a:rPr lang="en-US" dirty="0"/>
              <a:t>{</a:t>
            </a:r>
          </a:p>
          <a:p>
            <a:pPr marL="631825"/>
            <a:r>
              <a:rPr lang="en-US" dirty="0"/>
              <a:t>characterCount = CountCharacters);</a:t>
            </a:r>
          </a:p>
          <a:p>
            <a:pPr marL="631825"/>
            <a:r>
              <a:rPr lang="en-US" dirty="0"/>
              <a:t>// Action delegate points to SetLabelTextProperty method</a:t>
            </a:r>
          </a:p>
          <a:p>
            <a:pPr marL="631825"/>
            <a:r>
              <a:rPr lang="en-US" dirty="0"/>
              <a:t>// Signature of SetLabelTextProperty() method should match</a:t>
            </a:r>
          </a:p>
          <a:p>
            <a:pPr marL="631825"/>
            <a:r>
              <a:rPr lang="en-US" dirty="0"/>
              <a:t>// with the signature of Action delegate</a:t>
            </a:r>
          </a:p>
          <a:p>
            <a:pPr marL="631825"/>
            <a:r>
              <a:rPr lang="en-US" dirty="0"/>
              <a:t>Action action = new Action(SetLabelTextProperty);</a:t>
            </a:r>
          </a:p>
          <a:p>
            <a:pPr marL="631825"/>
            <a:r>
              <a:rPr lang="en-US" dirty="0"/>
              <a:t>this.BeginInvoke(action);</a:t>
            </a:r>
          </a:p>
          <a:p>
            <a:pPr marL="266700"/>
            <a:r>
              <a:rPr lang="en-US" dirty="0"/>
              <a:t>}) ;</a:t>
            </a:r>
          </a:p>
          <a:p>
            <a:pPr marL="266700"/>
            <a:r>
              <a:rPr lang="en-US" dirty="0"/>
              <a:t>thread. Start() ;</a:t>
            </a:r>
          </a:p>
          <a:p>
            <a:pPr marL="266700"/>
            <a:r>
              <a:rPr lang="en-US" dirty="0"/>
              <a:t>1blCount. Text = "Processing file. Please wait...";</a:t>
            </a:r>
          </a:p>
          <a:p>
            <a:r>
              <a:rPr lang="en-US" dirty="0"/>
              <a:t>}</a:t>
            </a:r>
          </a:p>
          <a:p>
            <a:r>
              <a:rPr lang="en-US" dirty="0"/>
              <a:t>private void SetLabelTextProperty)</a:t>
            </a:r>
          </a:p>
          <a:p>
            <a:r>
              <a:rPr lang="en-US" dirty="0"/>
              <a:t>{</a:t>
            </a:r>
          </a:p>
          <a:p>
            <a:pPr marL="266700"/>
            <a:r>
              <a:rPr lang="en-US" dirty="0"/>
              <a:t>IbiCount. Text = characterCount. ToString() + " characters in file";</a:t>
            </a:r>
          </a:p>
          <a:p>
            <a:r>
              <a:rPr lang="en-US" dirty="0"/>
              <a:t>}</a:t>
            </a:r>
            <a:endParaRPr lang="en-IN" dirty="0"/>
          </a:p>
        </p:txBody>
      </p:sp>
      <p:sp>
        <p:nvSpPr>
          <p:cNvPr id="3" name="Title 2">
            <a:extLst>
              <a:ext uri="{FF2B5EF4-FFF2-40B4-BE49-F238E27FC236}">
                <a16:creationId xmlns:a16="http://schemas.microsoft.com/office/drawing/2014/main" id="{74B3C5E9-B071-6817-CEFB-2BC4F5700AA7}"/>
              </a:ext>
            </a:extLst>
          </p:cNvPr>
          <p:cNvSpPr>
            <a:spLocks noGrp="1"/>
          </p:cNvSpPr>
          <p:nvPr>
            <p:ph type="title"/>
          </p:nvPr>
        </p:nvSpPr>
        <p:spPr/>
        <p:txBody>
          <a:bodyPr/>
          <a:lstStyle/>
          <a:p>
            <a:r>
              <a:rPr lang="en-US" dirty="0"/>
              <a:t>Wait for thread to finish without blocking</a:t>
            </a:r>
            <a:endParaRPr lang="en-IN" dirty="0"/>
          </a:p>
        </p:txBody>
      </p:sp>
    </p:spTree>
    <p:extLst>
      <p:ext uri="{BB962C8B-B14F-4D97-AF65-F5344CB8AC3E}">
        <p14:creationId xmlns:p14="http://schemas.microsoft.com/office/powerpoint/2010/main" val="1107309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p:txBody>
          <a:bodyPr/>
          <a:lstStyle/>
          <a:p>
            <a:r>
              <a:rPr lang="en-US" dirty="0"/>
              <a:t>dictionary in C#</a:t>
            </a:r>
            <a:endParaRPr lang="en-IN" dirty="0"/>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a:xfrm>
            <a:off x="522315" y="1476783"/>
            <a:ext cx="10762673" cy="4761457"/>
          </a:xfrm>
        </p:spPr>
        <p:txBody>
          <a:bodyPr>
            <a:normAutofit/>
          </a:bodyPr>
          <a:lstStyle/>
          <a:p>
            <a:r>
              <a:rPr lang="en-IN" dirty="0"/>
              <a:t> A dictionary is a collection of (key, value) pairs.</a:t>
            </a:r>
          </a:p>
          <a:p>
            <a:r>
              <a:rPr lang="en-IN" dirty="0"/>
              <a:t>Dictionary class is present in System.Collections.Generic namespace.</a:t>
            </a:r>
          </a:p>
          <a:p>
            <a:r>
              <a:rPr lang="en-IN" dirty="0"/>
              <a:t>When creating a dictionary, we need to specify the type for key and value.</a:t>
            </a:r>
          </a:p>
          <a:p>
            <a:r>
              <a:rPr lang="en-IN" dirty="0"/>
              <a:t>Dictionary provides fast lookups for values using keys.</a:t>
            </a:r>
          </a:p>
          <a:p>
            <a:r>
              <a:rPr lang="en-IN" dirty="0"/>
              <a:t>Keys in the dictionary must be unique.</a:t>
            </a:r>
          </a:p>
        </p:txBody>
      </p:sp>
    </p:spTree>
    <p:extLst>
      <p:ext uri="{BB962C8B-B14F-4D97-AF65-F5344CB8AC3E}">
        <p14:creationId xmlns:p14="http://schemas.microsoft.com/office/powerpoint/2010/main" val="185517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1DA9705-022C-7508-9DC8-483ADBF923F4}"/>
              </a:ext>
            </a:extLst>
          </p:cNvPr>
          <p:cNvSpPr>
            <a:spLocks noGrp="1"/>
          </p:cNvSpPr>
          <p:nvPr>
            <p:ph sz="half" idx="2"/>
          </p:nvPr>
        </p:nvSpPr>
        <p:spPr/>
        <p:txBody>
          <a:bodyPr/>
          <a:lstStyle/>
          <a:p>
            <a:pPr marL="0" indent="0">
              <a:buNone/>
            </a:pPr>
            <a:r>
              <a:rPr lang="en-IN" dirty="0"/>
              <a:t>Dictionary&lt;int, Custom&gt; dictionaryCustomers = new Dictionary&lt;int, Customr&gt;();</a:t>
            </a:r>
          </a:p>
          <a:p>
            <a:pPr marL="0" indent="0">
              <a:buNone/>
            </a:pPr>
            <a:r>
              <a:rPr lang="en-IN" dirty="0"/>
              <a:t>Customr customel = new Customr () { ID = 101, Name = "Mark", Salary = 5000 };</a:t>
            </a:r>
          </a:p>
          <a:p>
            <a:pPr marL="0" indent="0">
              <a:buNone/>
            </a:pPr>
            <a:r>
              <a:rPr lang="en-IN" dirty="0"/>
              <a:t>Customr custome2 = new Customr () { ID = 102, Name = "Pam", Salary = 7000 };</a:t>
            </a:r>
          </a:p>
          <a:p>
            <a:pPr marL="0" indent="0">
              <a:buNone/>
            </a:pPr>
            <a:r>
              <a:rPr lang="en-IN" dirty="0"/>
              <a:t>Customr custome3 = new Custom () { ID = 104, Name = "Rob", Salary = 5500 };</a:t>
            </a:r>
          </a:p>
          <a:p>
            <a:pPr marL="0" indent="0">
              <a:buNone/>
            </a:pPr>
            <a:r>
              <a:rPr lang="en-IN" dirty="0"/>
              <a:t>dictionaryCustomers.Add(customr1.ID, customr1);</a:t>
            </a:r>
          </a:p>
          <a:p>
            <a:pPr marL="0" indent="0">
              <a:buNone/>
            </a:pPr>
            <a:r>
              <a:rPr lang="en-IN" dirty="0"/>
              <a:t>dictionaryCustomers.Add(customr2.ID, customr2);</a:t>
            </a:r>
          </a:p>
          <a:p>
            <a:pPr marL="0" indent="0">
              <a:buNone/>
            </a:pPr>
            <a:r>
              <a:rPr lang="en-IN" dirty="0"/>
              <a:t>dictionaryCustomers.Add(customr3.ID, customr3);</a:t>
            </a:r>
          </a:p>
          <a:p>
            <a:pPr marL="0" indent="0">
              <a:buNone/>
            </a:pPr>
            <a:r>
              <a:rPr lang="en-IN" dirty="0"/>
              <a:t>Customr customer101 = dictionaryCustomers [101];</a:t>
            </a:r>
          </a:p>
          <a:p>
            <a:pPr marL="0" indent="0">
              <a:buNone/>
            </a:pPr>
            <a:r>
              <a:rPr lang="en-IN" dirty="0"/>
              <a:t>Console WriteLine("ID = (0}, Name = {1}, Salary = (2)",</a:t>
            </a:r>
          </a:p>
          <a:p>
            <a:pPr marL="0" indent="0">
              <a:buNone/>
            </a:pPr>
            <a:r>
              <a:rPr lang="en-IN" dirty="0"/>
              <a:t>customer101. ID, customer101. Name, customer101. Salary);</a:t>
            </a:r>
          </a:p>
          <a:p>
            <a:pPr marL="0" indent="0">
              <a:buNone/>
            </a:pPr>
            <a:r>
              <a:rPr lang="en-IN" dirty="0"/>
              <a:t>foreach (KeyValuePair&lt;int, Customr &gt; customerKeyValuePair in dictionaryCustomers)</a:t>
            </a:r>
          </a:p>
          <a:p>
            <a:pPr marL="0" indent="0">
              <a:buNone/>
            </a:pPr>
            <a:r>
              <a:rPr lang="en-IN" dirty="0"/>
              <a:t>{</a:t>
            </a:r>
          </a:p>
          <a:p>
            <a:pPr marL="0" indent="0">
              <a:buNone/>
            </a:pPr>
            <a:r>
              <a:rPr lang="en-IN" dirty="0"/>
              <a:t>Console WriteLine("Key = " + customerKeyValuePair.Key);</a:t>
            </a:r>
          </a:p>
          <a:p>
            <a:pPr marL="0" indent="0">
              <a:buNone/>
            </a:pPr>
            <a:r>
              <a:rPr lang="en-IN" dirty="0"/>
              <a:t>Customr cust = customerKeyValuePair.Value;</a:t>
            </a:r>
          </a:p>
          <a:p>
            <a:pPr marL="0" indent="0">
              <a:buNone/>
            </a:pPr>
            <a:r>
              <a:rPr lang="en-IN" dirty="0"/>
              <a:t>Console WriteLine("ID = (0}, Name = (1}, Salary = (2)", cust.ID, cust.Name, cust.Salary);</a:t>
            </a:r>
          </a:p>
          <a:p>
            <a:pPr marL="0" indent="0">
              <a:buNone/>
            </a:pPr>
            <a:r>
              <a:rPr lang="en-IN" dirty="0"/>
              <a:t>}</a:t>
            </a:r>
          </a:p>
        </p:txBody>
      </p:sp>
      <p:sp>
        <p:nvSpPr>
          <p:cNvPr id="4" name="Title 3">
            <a:extLst>
              <a:ext uri="{FF2B5EF4-FFF2-40B4-BE49-F238E27FC236}">
                <a16:creationId xmlns:a16="http://schemas.microsoft.com/office/drawing/2014/main" id="{FF6A258E-2633-1E41-7E12-E092725DE090}"/>
              </a:ext>
            </a:extLst>
          </p:cNvPr>
          <p:cNvSpPr>
            <a:spLocks noGrp="1"/>
          </p:cNvSpPr>
          <p:nvPr>
            <p:ph type="title"/>
          </p:nvPr>
        </p:nvSpPr>
        <p:spPr/>
        <p:txBody>
          <a:bodyPr/>
          <a:lstStyle/>
          <a:p>
            <a:r>
              <a:rPr lang="en-US" dirty="0"/>
              <a:t>dictionary in C#</a:t>
            </a:r>
            <a:endParaRPr lang="en-IN" dirty="0"/>
          </a:p>
        </p:txBody>
      </p:sp>
    </p:spTree>
    <p:extLst>
      <p:ext uri="{BB962C8B-B14F-4D97-AF65-F5344CB8AC3E}">
        <p14:creationId xmlns:p14="http://schemas.microsoft.com/office/powerpoint/2010/main" val="290275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831849" y="2336800"/>
            <a:ext cx="10905721" cy="2225675"/>
          </a:xfrm>
        </p:spPr>
        <p:txBody>
          <a:bodyPr>
            <a:normAutofit/>
          </a:bodyPr>
          <a:lstStyle/>
          <a:p>
            <a:r>
              <a:rPr lang="en-US" dirty="0"/>
              <a:t>What is dictionary in </a:t>
            </a:r>
            <a:r>
              <a:rPr lang="en-US" dirty="0" err="1"/>
              <a:t>c#</a:t>
            </a:r>
            <a:r>
              <a:rPr lang="en-US" dirty="0"/>
              <a:t> continued</a:t>
            </a:r>
            <a:endParaRPr lang="en-IN" dirty="0"/>
          </a:p>
        </p:txBody>
      </p:sp>
    </p:spTree>
    <p:extLst>
      <p:ext uri="{BB962C8B-B14F-4D97-AF65-F5344CB8AC3E}">
        <p14:creationId xmlns:p14="http://schemas.microsoft.com/office/powerpoint/2010/main" val="3317201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p:txBody>
          <a:bodyPr/>
          <a:lstStyle/>
          <a:p>
            <a:r>
              <a:rPr lang="en-US" dirty="0"/>
              <a:t>dictionary in C#</a:t>
            </a:r>
            <a:endParaRPr lang="en-IN" dirty="0"/>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a:xfrm>
            <a:off x="644235" y="1537743"/>
            <a:ext cx="10762673" cy="4761457"/>
          </a:xfrm>
        </p:spPr>
        <p:txBody>
          <a:bodyPr>
            <a:normAutofit/>
          </a:bodyPr>
          <a:lstStyle/>
          <a:p>
            <a:r>
              <a:rPr lang="en-US" dirty="0"/>
              <a:t>TryGetValue()</a:t>
            </a:r>
          </a:p>
          <a:p>
            <a:r>
              <a:rPr lang="en-US" dirty="0"/>
              <a:t>Count()</a:t>
            </a:r>
          </a:p>
          <a:p>
            <a:r>
              <a:rPr lang="en-US" dirty="0"/>
              <a:t>Remove()</a:t>
            </a:r>
          </a:p>
          <a:p>
            <a:r>
              <a:rPr lang="en-US" dirty="0"/>
              <a:t>Clear()</a:t>
            </a:r>
          </a:p>
          <a:p>
            <a:r>
              <a:rPr lang="en-US" dirty="0"/>
              <a:t>Using LINQ extension methods with Dictionary</a:t>
            </a:r>
          </a:p>
          <a:p>
            <a:r>
              <a:rPr lang="en-US" dirty="0"/>
              <a:t>Different ways to convert an array into a dictionary</a:t>
            </a:r>
            <a:endParaRPr lang="en-IN" dirty="0"/>
          </a:p>
        </p:txBody>
      </p:sp>
    </p:spTree>
    <p:extLst>
      <p:ext uri="{BB962C8B-B14F-4D97-AF65-F5344CB8AC3E}">
        <p14:creationId xmlns:p14="http://schemas.microsoft.com/office/powerpoint/2010/main" val="131683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p:txBody>
          <a:bodyPr>
            <a:normAutofit fontScale="90000"/>
          </a:bodyPr>
          <a:lstStyle/>
          <a:p>
            <a:r>
              <a:rPr lang="en-US" dirty="0"/>
              <a:t>Making method parameters</a:t>
            </a:r>
            <a:br>
              <a:rPr lang="en-US" dirty="0"/>
            </a:br>
            <a:r>
              <a:rPr lang="en-US" dirty="0"/>
              <a:t>optional by specifying parameter defaults</a:t>
            </a:r>
            <a:endParaRPr lang="en-IN" dirty="0"/>
          </a:p>
        </p:txBody>
      </p:sp>
    </p:spTree>
    <p:extLst>
      <p:ext uri="{BB962C8B-B14F-4D97-AF65-F5344CB8AC3E}">
        <p14:creationId xmlns:p14="http://schemas.microsoft.com/office/powerpoint/2010/main" val="1540416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FB37-C1AD-6A01-55EA-28BEF9BCD979}"/>
              </a:ext>
            </a:extLst>
          </p:cNvPr>
          <p:cNvSpPr>
            <a:spLocks noGrp="1"/>
          </p:cNvSpPr>
          <p:nvPr>
            <p:ph type="title"/>
          </p:nvPr>
        </p:nvSpPr>
        <p:spPr/>
        <p:txBody>
          <a:bodyPr/>
          <a:lstStyle/>
          <a:p>
            <a:r>
              <a:rPr lang="en-US" dirty="0"/>
              <a:t>List collection class in C#</a:t>
            </a:r>
            <a:endParaRPr lang="en-IN" dirty="0"/>
          </a:p>
        </p:txBody>
      </p:sp>
    </p:spTree>
    <p:extLst>
      <p:ext uri="{BB962C8B-B14F-4D97-AF65-F5344CB8AC3E}">
        <p14:creationId xmlns:p14="http://schemas.microsoft.com/office/powerpoint/2010/main" val="1030688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7CFB35-C2E1-E0B2-3E62-BF120A2D1D21}"/>
              </a:ext>
            </a:extLst>
          </p:cNvPr>
          <p:cNvSpPr>
            <a:spLocks noGrp="1"/>
          </p:cNvSpPr>
          <p:nvPr>
            <p:ph type="title"/>
          </p:nvPr>
        </p:nvSpPr>
        <p:spPr/>
        <p:txBody>
          <a:bodyPr/>
          <a:lstStyle/>
          <a:p>
            <a:r>
              <a:rPr lang="en-US" dirty="0"/>
              <a:t>List collection class in C#</a:t>
            </a:r>
            <a:endParaRPr lang="en-IN" dirty="0"/>
          </a:p>
        </p:txBody>
      </p:sp>
      <p:sp>
        <p:nvSpPr>
          <p:cNvPr id="5" name="Content Placeholder 4">
            <a:extLst>
              <a:ext uri="{FF2B5EF4-FFF2-40B4-BE49-F238E27FC236}">
                <a16:creationId xmlns:a16="http://schemas.microsoft.com/office/drawing/2014/main" id="{94226F91-03FD-315F-7CA7-B71FDDF5C797}"/>
              </a:ext>
            </a:extLst>
          </p:cNvPr>
          <p:cNvSpPr>
            <a:spLocks noGrp="1"/>
          </p:cNvSpPr>
          <p:nvPr>
            <p:ph idx="1"/>
          </p:nvPr>
        </p:nvSpPr>
        <p:spPr/>
        <p:txBody>
          <a:bodyPr>
            <a:normAutofit/>
          </a:bodyPr>
          <a:lstStyle/>
          <a:p>
            <a:pPr marL="0" indent="0">
              <a:buNone/>
            </a:pPr>
            <a:r>
              <a:rPr lang="en-US" dirty="0"/>
              <a:t>List is one of the generic collection classes present in System. Collections. Generic namespace. There are several generic collection classes in System. Collections. </a:t>
            </a:r>
          </a:p>
          <a:p>
            <a:pPr marL="0" indent="0">
              <a:buNone/>
            </a:pPr>
            <a:r>
              <a:rPr lang="en-US" dirty="0"/>
              <a:t>Generic namespace as listed below.</a:t>
            </a:r>
          </a:p>
          <a:p>
            <a:pPr lvl="1"/>
            <a:r>
              <a:rPr lang="en-US" dirty="0"/>
              <a:t>Dictionary</a:t>
            </a:r>
          </a:p>
          <a:p>
            <a:pPr lvl="1"/>
            <a:r>
              <a:rPr lang="en-US" dirty="0"/>
              <a:t>List</a:t>
            </a:r>
          </a:p>
          <a:p>
            <a:pPr lvl="1"/>
            <a:r>
              <a:rPr lang="en-US" dirty="0"/>
              <a:t>Stack</a:t>
            </a:r>
          </a:p>
          <a:p>
            <a:pPr lvl="1"/>
            <a:r>
              <a:rPr lang="en-US" dirty="0"/>
              <a:t>Queue etc.</a:t>
            </a:r>
          </a:p>
        </p:txBody>
      </p:sp>
    </p:spTree>
    <p:extLst>
      <p:ext uri="{BB962C8B-B14F-4D97-AF65-F5344CB8AC3E}">
        <p14:creationId xmlns:p14="http://schemas.microsoft.com/office/powerpoint/2010/main" val="993712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12A2-8BB9-3FF7-9B5F-8C3BFB45C3BB}"/>
              </a:ext>
            </a:extLst>
          </p:cNvPr>
          <p:cNvSpPr>
            <a:spLocks noGrp="1"/>
          </p:cNvSpPr>
          <p:nvPr>
            <p:ph type="title"/>
          </p:nvPr>
        </p:nvSpPr>
        <p:spPr/>
        <p:txBody>
          <a:bodyPr/>
          <a:lstStyle/>
          <a:p>
            <a:r>
              <a:rPr lang="en-US" dirty="0"/>
              <a:t>List collection class in C#</a:t>
            </a:r>
            <a:endParaRPr lang="en-IN" dirty="0"/>
          </a:p>
        </p:txBody>
      </p:sp>
      <p:sp>
        <p:nvSpPr>
          <p:cNvPr id="3" name="Content Placeholder 2">
            <a:extLst>
              <a:ext uri="{FF2B5EF4-FFF2-40B4-BE49-F238E27FC236}">
                <a16:creationId xmlns:a16="http://schemas.microsoft.com/office/drawing/2014/main" id="{17AE5006-D5E5-E412-C5F7-4A64DA9F408C}"/>
              </a:ext>
            </a:extLst>
          </p:cNvPr>
          <p:cNvSpPr>
            <a:spLocks noGrp="1"/>
          </p:cNvSpPr>
          <p:nvPr>
            <p:ph idx="1"/>
          </p:nvPr>
        </p:nvSpPr>
        <p:spPr/>
        <p:txBody>
          <a:bodyPr/>
          <a:lstStyle/>
          <a:p>
            <a:r>
              <a:rPr lang="en-US" dirty="0"/>
              <a:t>A List class can be used to create a collection of any type.</a:t>
            </a:r>
          </a:p>
          <a:p>
            <a:r>
              <a:rPr lang="en-US" dirty="0"/>
              <a:t>For example, we can create a list of Integers, Strings and even complex types.</a:t>
            </a:r>
          </a:p>
          <a:p>
            <a:r>
              <a:rPr lang="en-US" dirty="0"/>
              <a:t>The objects stored in the list can be accessed by index.</a:t>
            </a:r>
          </a:p>
          <a:p>
            <a:r>
              <a:rPr lang="en-US" dirty="0"/>
              <a:t>Unlike arrays, lists can grow in size automatically.</a:t>
            </a:r>
          </a:p>
          <a:p>
            <a:r>
              <a:rPr lang="en-US" dirty="0"/>
              <a:t>This class also provides methods to search, sort, and manipulate lists.</a:t>
            </a:r>
            <a:endParaRPr lang="en-IN" dirty="0"/>
          </a:p>
          <a:p>
            <a:endParaRPr lang="en-IN" dirty="0"/>
          </a:p>
        </p:txBody>
      </p:sp>
    </p:spTree>
    <p:extLst>
      <p:ext uri="{BB962C8B-B14F-4D97-AF65-F5344CB8AC3E}">
        <p14:creationId xmlns:p14="http://schemas.microsoft.com/office/powerpoint/2010/main" val="3093142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B776-955D-A0E4-1F04-4F99F9294643}"/>
              </a:ext>
            </a:extLst>
          </p:cNvPr>
          <p:cNvSpPr>
            <a:spLocks noGrp="1"/>
          </p:cNvSpPr>
          <p:nvPr>
            <p:ph type="title"/>
          </p:nvPr>
        </p:nvSpPr>
        <p:spPr/>
        <p:txBody>
          <a:bodyPr/>
          <a:lstStyle/>
          <a:p>
            <a:r>
              <a:rPr lang="en-US" dirty="0"/>
              <a:t>List collection class in C# Continued</a:t>
            </a:r>
            <a:endParaRPr lang="en-IN" dirty="0"/>
          </a:p>
        </p:txBody>
      </p:sp>
    </p:spTree>
    <p:extLst>
      <p:ext uri="{BB962C8B-B14F-4D97-AF65-F5344CB8AC3E}">
        <p14:creationId xmlns:p14="http://schemas.microsoft.com/office/powerpoint/2010/main" val="2113322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04BFDF-7835-8767-F1A4-09A81C2B200A}"/>
              </a:ext>
            </a:extLst>
          </p:cNvPr>
          <p:cNvSpPr>
            <a:spLocks noGrp="1"/>
          </p:cNvSpPr>
          <p:nvPr>
            <p:ph type="title"/>
          </p:nvPr>
        </p:nvSpPr>
        <p:spPr/>
        <p:txBody>
          <a:bodyPr/>
          <a:lstStyle/>
          <a:p>
            <a:r>
              <a:rPr lang="en-US" dirty="0"/>
              <a:t>List collection class in C#</a:t>
            </a:r>
            <a:endParaRPr lang="en-IN" dirty="0"/>
          </a:p>
        </p:txBody>
      </p:sp>
      <p:sp>
        <p:nvSpPr>
          <p:cNvPr id="5" name="Content Placeholder 4">
            <a:extLst>
              <a:ext uri="{FF2B5EF4-FFF2-40B4-BE49-F238E27FC236}">
                <a16:creationId xmlns:a16="http://schemas.microsoft.com/office/drawing/2014/main" id="{2FB15CEA-894E-25AB-B003-30BFE910478D}"/>
              </a:ext>
            </a:extLst>
          </p:cNvPr>
          <p:cNvSpPr>
            <a:spLocks noGrp="1"/>
          </p:cNvSpPr>
          <p:nvPr>
            <p:ph idx="1"/>
          </p:nvPr>
        </p:nvSpPr>
        <p:spPr/>
        <p:txBody>
          <a:bodyPr>
            <a:normAutofit/>
          </a:bodyPr>
          <a:lstStyle/>
          <a:p>
            <a:r>
              <a:rPr lang="en-US" b="1" dirty="0"/>
              <a:t>Contains() function </a:t>
            </a:r>
            <a:r>
              <a:rPr lang="en-US" dirty="0"/>
              <a:t>- Checks if an item exists in the list. This method returns true if the items exists, else false</a:t>
            </a:r>
          </a:p>
          <a:p>
            <a:endParaRPr lang="en-US" dirty="0"/>
          </a:p>
          <a:p>
            <a:r>
              <a:rPr lang="en-US" b="1" dirty="0"/>
              <a:t>Exists() function</a:t>
            </a:r>
            <a:r>
              <a:rPr lang="en-US" dirty="0"/>
              <a:t> - Checks if an item exists in the list based on a condition. This method returns true if the items exists, else false</a:t>
            </a:r>
          </a:p>
          <a:p>
            <a:pPr marL="0" indent="0">
              <a:buNone/>
            </a:pPr>
            <a:endParaRPr lang="en-US" dirty="0"/>
          </a:p>
          <a:p>
            <a:r>
              <a:rPr lang="en-US" b="1" dirty="0"/>
              <a:t>Find() function</a:t>
            </a:r>
            <a:r>
              <a:rPr lang="en-US" dirty="0"/>
              <a:t> - Searches for an element that matches the conditions defined by the specified lambda expression and returns the first matching item from the list</a:t>
            </a:r>
          </a:p>
          <a:p>
            <a:endParaRPr lang="en-US" dirty="0"/>
          </a:p>
        </p:txBody>
      </p:sp>
    </p:spTree>
    <p:extLst>
      <p:ext uri="{BB962C8B-B14F-4D97-AF65-F5344CB8AC3E}">
        <p14:creationId xmlns:p14="http://schemas.microsoft.com/office/powerpoint/2010/main" val="243805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B56F-3ACD-9766-8BD6-3BC9616D443B}"/>
              </a:ext>
            </a:extLst>
          </p:cNvPr>
          <p:cNvSpPr>
            <a:spLocks noGrp="1"/>
          </p:cNvSpPr>
          <p:nvPr>
            <p:ph type="title"/>
          </p:nvPr>
        </p:nvSpPr>
        <p:spPr/>
        <p:txBody>
          <a:bodyPr/>
          <a:lstStyle/>
          <a:p>
            <a:r>
              <a:rPr lang="en-US" dirty="0"/>
              <a:t>List collection class in C#</a:t>
            </a:r>
            <a:endParaRPr lang="en-IN" dirty="0"/>
          </a:p>
        </p:txBody>
      </p:sp>
      <p:sp>
        <p:nvSpPr>
          <p:cNvPr id="3" name="Content Placeholder 2">
            <a:extLst>
              <a:ext uri="{FF2B5EF4-FFF2-40B4-BE49-F238E27FC236}">
                <a16:creationId xmlns:a16="http://schemas.microsoft.com/office/drawing/2014/main" id="{0BD83B4C-4045-BE47-2CFD-A41A54A3278E}"/>
              </a:ext>
            </a:extLst>
          </p:cNvPr>
          <p:cNvSpPr>
            <a:spLocks noGrp="1"/>
          </p:cNvSpPr>
          <p:nvPr>
            <p:ph idx="1"/>
          </p:nvPr>
        </p:nvSpPr>
        <p:spPr/>
        <p:txBody>
          <a:bodyPr>
            <a:normAutofit/>
          </a:bodyPr>
          <a:lstStyle/>
          <a:p>
            <a:r>
              <a:rPr lang="en-US" b="1" dirty="0"/>
              <a:t>FindLast() function</a:t>
            </a:r>
            <a:r>
              <a:rPr lang="en-US" dirty="0"/>
              <a:t> - Searches for an element that matches the conditions defined by the specified lambda expression and returns the Last matching item from the list</a:t>
            </a:r>
          </a:p>
          <a:p>
            <a:pPr marL="0" indent="0">
              <a:buNone/>
            </a:pPr>
            <a:endParaRPr lang="en-US" dirty="0"/>
          </a:p>
          <a:p>
            <a:r>
              <a:rPr lang="en-US" b="1" dirty="0"/>
              <a:t>FindAll() function</a:t>
            </a:r>
            <a:r>
              <a:rPr lang="en-US" dirty="0"/>
              <a:t> - Returns all the items from the list that match the conditions specified by the lambda expression</a:t>
            </a:r>
            <a:endParaRPr lang="en-IN" dirty="0"/>
          </a:p>
          <a:p>
            <a:endParaRPr lang="en-IN" dirty="0"/>
          </a:p>
        </p:txBody>
      </p:sp>
    </p:spTree>
    <p:extLst>
      <p:ext uri="{BB962C8B-B14F-4D97-AF65-F5344CB8AC3E}">
        <p14:creationId xmlns:p14="http://schemas.microsoft.com/office/powerpoint/2010/main" val="544641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E661-4A3F-96C7-FF01-2A20FBC88FFD}"/>
              </a:ext>
            </a:extLst>
          </p:cNvPr>
          <p:cNvSpPr>
            <a:spLocks noGrp="1"/>
          </p:cNvSpPr>
          <p:nvPr>
            <p:ph type="title"/>
          </p:nvPr>
        </p:nvSpPr>
        <p:spPr/>
        <p:txBody>
          <a:bodyPr/>
          <a:lstStyle/>
          <a:p>
            <a:r>
              <a:rPr lang="en-US" dirty="0"/>
              <a:t>List collection class in C#</a:t>
            </a:r>
            <a:endParaRPr lang="en-IN" dirty="0"/>
          </a:p>
        </p:txBody>
      </p:sp>
      <p:sp>
        <p:nvSpPr>
          <p:cNvPr id="3" name="Content Placeholder 2">
            <a:extLst>
              <a:ext uri="{FF2B5EF4-FFF2-40B4-BE49-F238E27FC236}">
                <a16:creationId xmlns:a16="http://schemas.microsoft.com/office/drawing/2014/main" id="{02F519E3-348C-927A-E8CA-1F04DB9BCB89}"/>
              </a:ext>
            </a:extLst>
          </p:cNvPr>
          <p:cNvSpPr>
            <a:spLocks noGrp="1"/>
          </p:cNvSpPr>
          <p:nvPr>
            <p:ph idx="1"/>
          </p:nvPr>
        </p:nvSpPr>
        <p:spPr/>
        <p:txBody>
          <a:bodyPr>
            <a:normAutofit/>
          </a:bodyPr>
          <a:lstStyle/>
          <a:p>
            <a:r>
              <a:rPr lang="en-US" b="1" dirty="0"/>
              <a:t>Findindex() function</a:t>
            </a:r>
            <a:r>
              <a:rPr lang="en-US" dirty="0"/>
              <a:t> - Returns the index of the first item, that matches the condition specified by the lambda expression. There are 2 other overloads of this method which allows us to specify the range of elements to search, with in the list.</a:t>
            </a:r>
          </a:p>
          <a:p>
            <a:pPr marL="0" indent="0">
              <a:buNone/>
            </a:pPr>
            <a:endParaRPr lang="en-US" b="1" dirty="0"/>
          </a:p>
          <a:p>
            <a:r>
              <a:rPr lang="en-US" b="1" dirty="0"/>
              <a:t>FindLastindex() function</a:t>
            </a:r>
            <a:r>
              <a:rPr lang="en-US" dirty="0"/>
              <a:t> - Returns the index of the last item, that matches the condition specified by the lambda expression. There are 2 other overloads of this method which allows us to specify the range of elements to search, with in the list.</a:t>
            </a:r>
          </a:p>
        </p:txBody>
      </p:sp>
    </p:spTree>
    <p:extLst>
      <p:ext uri="{BB962C8B-B14F-4D97-AF65-F5344CB8AC3E}">
        <p14:creationId xmlns:p14="http://schemas.microsoft.com/office/powerpoint/2010/main" val="375996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04FE-EC8A-1E09-5361-D798CA47BB00}"/>
              </a:ext>
            </a:extLst>
          </p:cNvPr>
          <p:cNvSpPr>
            <a:spLocks noGrp="1"/>
          </p:cNvSpPr>
          <p:nvPr>
            <p:ph type="title"/>
          </p:nvPr>
        </p:nvSpPr>
        <p:spPr/>
        <p:txBody>
          <a:bodyPr/>
          <a:lstStyle/>
          <a:p>
            <a:r>
              <a:rPr lang="en-US" dirty="0"/>
              <a:t>List collection class in C#</a:t>
            </a:r>
            <a:endParaRPr lang="en-IN" dirty="0"/>
          </a:p>
        </p:txBody>
      </p:sp>
      <p:sp>
        <p:nvSpPr>
          <p:cNvPr id="3" name="Content Placeholder 2">
            <a:extLst>
              <a:ext uri="{FF2B5EF4-FFF2-40B4-BE49-F238E27FC236}">
                <a16:creationId xmlns:a16="http://schemas.microsoft.com/office/drawing/2014/main" id="{F2EA7468-BB23-F501-9005-01F4270C8F5B}"/>
              </a:ext>
            </a:extLst>
          </p:cNvPr>
          <p:cNvSpPr>
            <a:spLocks noGrp="1"/>
          </p:cNvSpPr>
          <p:nvPr>
            <p:ph idx="1"/>
          </p:nvPr>
        </p:nvSpPr>
        <p:spPr/>
        <p:txBody>
          <a:bodyPr/>
          <a:lstStyle/>
          <a:p>
            <a:r>
              <a:rPr lang="en-US" dirty="0"/>
              <a:t>Convert an array to a List - Use ToList() method</a:t>
            </a:r>
          </a:p>
          <a:p>
            <a:r>
              <a:rPr lang="en-US" dirty="0"/>
              <a:t>Convert a list to an array - Use ToArray() method</a:t>
            </a:r>
          </a:p>
          <a:p>
            <a:r>
              <a:rPr lang="en-US" dirty="0"/>
              <a:t>Convert a List to a Dictionary - Use ToDictionary() method</a:t>
            </a:r>
            <a:endParaRPr lang="en-IN" dirty="0"/>
          </a:p>
          <a:p>
            <a:pPr marL="0" indent="0">
              <a:buNone/>
            </a:pPr>
            <a:endParaRPr lang="en-IN" dirty="0"/>
          </a:p>
        </p:txBody>
      </p:sp>
    </p:spTree>
    <p:extLst>
      <p:ext uri="{BB962C8B-B14F-4D97-AF65-F5344CB8AC3E}">
        <p14:creationId xmlns:p14="http://schemas.microsoft.com/office/powerpoint/2010/main" val="2410610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US" dirty="0"/>
              <a:t>Working With Generic list class and ranges</a:t>
            </a:r>
            <a:endParaRPr lang="en-IN" dirty="0"/>
          </a:p>
        </p:txBody>
      </p:sp>
    </p:spTree>
    <p:extLst>
      <p:ext uri="{BB962C8B-B14F-4D97-AF65-F5344CB8AC3E}">
        <p14:creationId xmlns:p14="http://schemas.microsoft.com/office/powerpoint/2010/main" val="1637235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a:xfrm>
            <a:off x="163946" y="199221"/>
            <a:ext cx="10161154" cy="944581"/>
          </a:xfrm>
        </p:spPr>
        <p:txBody>
          <a:bodyPr/>
          <a:lstStyle/>
          <a:p>
            <a:r>
              <a:rPr lang="en-US" dirty="0"/>
              <a:t>Working With Generic list class and ranges</a:t>
            </a:r>
            <a:endParaRPr lang="en-IN" dirty="0"/>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a:xfrm>
            <a:off x="644235" y="1537743"/>
            <a:ext cx="10762673" cy="4761457"/>
          </a:xfrm>
        </p:spPr>
        <p:txBody>
          <a:bodyPr>
            <a:normAutofit/>
          </a:bodyPr>
          <a:lstStyle/>
          <a:p>
            <a:r>
              <a:rPr lang="en-US" b="1" dirty="0"/>
              <a:t>AddRange() </a:t>
            </a:r>
            <a:r>
              <a:rPr lang="en-US" dirty="0"/>
              <a:t>- Add method allows you to add one item at a time to the end of the list, where as AddRange() allows you to add another list of items, to the end of the list.</a:t>
            </a:r>
          </a:p>
          <a:p>
            <a:pPr marL="0" indent="0">
              <a:buNone/>
            </a:pPr>
            <a:endParaRPr lang="en-US" dirty="0"/>
          </a:p>
          <a:p>
            <a:r>
              <a:rPr lang="en-US" b="1" dirty="0"/>
              <a:t>GetRange()</a:t>
            </a:r>
            <a:r>
              <a:rPr lang="en-US" dirty="0"/>
              <a:t> - Using an item index, we can retrieve only one item at a time from the list, if you want to get a list of items from the list, then use GetRange() function. This function expects 2 parameters, i.e. the start index in the list and the number of elements to return.</a:t>
            </a:r>
          </a:p>
          <a:p>
            <a:pPr marL="0" indent="0">
              <a:buNone/>
            </a:pPr>
            <a:endParaRPr lang="en-US" dirty="0"/>
          </a:p>
        </p:txBody>
      </p:sp>
    </p:spTree>
    <p:extLst>
      <p:ext uri="{BB962C8B-B14F-4D97-AF65-F5344CB8AC3E}">
        <p14:creationId xmlns:p14="http://schemas.microsoft.com/office/powerpoint/2010/main" val="1529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0F6F5DC-9E1A-6575-E888-69570F0842AF}"/>
              </a:ext>
            </a:extLst>
          </p:cNvPr>
          <p:cNvSpPr>
            <a:spLocks noGrp="1"/>
          </p:cNvSpPr>
          <p:nvPr>
            <p:ph sz="half" idx="2"/>
          </p:nvPr>
        </p:nvSpPr>
        <p:spPr/>
        <p:txBody>
          <a:bodyPr>
            <a:normAutofit/>
          </a:bodyPr>
          <a:lstStyle/>
          <a:p>
            <a:r>
              <a:rPr lang="en-IN" dirty="0"/>
              <a:t>public static void AddNumbers(int firstNumber, int secondNumber, int[] restOfTheNumbers = null)</a:t>
            </a:r>
          </a:p>
          <a:p>
            <a:r>
              <a:rPr lang="en-IN" dirty="0"/>
              <a:t>{</a:t>
            </a:r>
          </a:p>
          <a:p>
            <a:r>
              <a:rPr lang="en-IN" dirty="0"/>
              <a:t>   int result = firstNumber + secondNumber;</a:t>
            </a:r>
          </a:p>
          <a:p>
            <a:endParaRPr lang="en-IN" dirty="0"/>
          </a:p>
          <a:p>
            <a:r>
              <a:rPr lang="en-IN" dirty="0"/>
              <a:t>   if (restOfTheNumbers != null)</a:t>
            </a:r>
          </a:p>
          <a:p>
            <a:r>
              <a:rPr lang="en-IN" dirty="0"/>
              <a:t>   {</a:t>
            </a:r>
          </a:p>
          <a:p>
            <a:r>
              <a:rPr lang="en-IN" dirty="0"/>
              <a:t>	foreach (int i in restOfTheNumbers)</a:t>
            </a:r>
          </a:p>
          <a:p>
            <a:r>
              <a:rPr lang="en-IN" dirty="0"/>
              <a:t>	{</a:t>
            </a:r>
          </a:p>
          <a:p>
            <a:r>
              <a:rPr lang="en-IN" dirty="0"/>
              <a:t>	  result += i;</a:t>
            </a:r>
          </a:p>
          <a:p>
            <a:r>
              <a:rPr lang="en-IN" dirty="0"/>
              <a:t>	}</a:t>
            </a:r>
          </a:p>
          <a:p>
            <a:r>
              <a:rPr lang="en-IN" dirty="0"/>
              <a:t>   }</a:t>
            </a:r>
          </a:p>
          <a:p>
            <a:r>
              <a:rPr lang="en-IN" dirty="0"/>
              <a:t>   Console WriteLine ("Total = " + result.ToString());</a:t>
            </a:r>
          </a:p>
          <a:p>
            <a:r>
              <a:rPr lang="en-IN" dirty="0"/>
              <a:t>}</a:t>
            </a:r>
          </a:p>
          <a:p>
            <a:endParaRPr lang="en-IN" dirty="0"/>
          </a:p>
          <a:p>
            <a:r>
              <a:rPr lang="en-US" b="0" i="0" dirty="0">
                <a:solidFill>
                  <a:srgbClr val="333333"/>
                </a:solidFill>
                <a:effectLst/>
                <a:latin typeface="Arial" panose="020B0604020202020204" pitchFamily="34" charset="0"/>
              </a:rPr>
              <a:t>Optional parameters must appear after all required parameters.</a:t>
            </a:r>
            <a:endParaRPr lang="en-IN" dirty="0">
              <a:latin typeface="Arial" panose="020B0604020202020204" pitchFamily="34" charset="0"/>
            </a:endParaRPr>
          </a:p>
        </p:txBody>
      </p:sp>
      <p:sp>
        <p:nvSpPr>
          <p:cNvPr id="4" name="Title 3">
            <a:extLst>
              <a:ext uri="{FF2B5EF4-FFF2-40B4-BE49-F238E27FC236}">
                <a16:creationId xmlns:a16="http://schemas.microsoft.com/office/drawing/2014/main" id="{5641C7C9-E308-30E3-9A56-1C374ACDC5D3}"/>
              </a:ext>
            </a:extLst>
          </p:cNvPr>
          <p:cNvSpPr>
            <a:spLocks noGrp="1"/>
          </p:cNvSpPr>
          <p:nvPr>
            <p:ph type="title"/>
          </p:nvPr>
        </p:nvSpPr>
        <p:spPr/>
        <p:txBody>
          <a:bodyPr/>
          <a:lstStyle/>
          <a:p>
            <a:r>
              <a:rPr lang="en-IN" dirty="0"/>
              <a:t>Optional Parameters</a:t>
            </a:r>
          </a:p>
        </p:txBody>
      </p:sp>
    </p:spTree>
    <p:extLst>
      <p:ext uri="{BB962C8B-B14F-4D97-AF65-F5344CB8AC3E}">
        <p14:creationId xmlns:p14="http://schemas.microsoft.com/office/powerpoint/2010/main" val="1242979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3BAA-CF8F-BDD1-C923-3A4668873C0B}"/>
              </a:ext>
            </a:extLst>
          </p:cNvPr>
          <p:cNvSpPr>
            <a:spLocks noGrp="1"/>
          </p:cNvSpPr>
          <p:nvPr>
            <p:ph type="title"/>
          </p:nvPr>
        </p:nvSpPr>
        <p:spPr/>
        <p:txBody>
          <a:bodyPr/>
          <a:lstStyle/>
          <a:p>
            <a:r>
              <a:rPr lang="en-US" dirty="0"/>
              <a:t>Working With Generic list class and ranges</a:t>
            </a:r>
            <a:endParaRPr lang="en-IN" dirty="0"/>
          </a:p>
        </p:txBody>
      </p:sp>
      <p:sp>
        <p:nvSpPr>
          <p:cNvPr id="3" name="Content Placeholder 2">
            <a:extLst>
              <a:ext uri="{FF2B5EF4-FFF2-40B4-BE49-F238E27FC236}">
                <a16:creationId xmlns:a16="http://schemas.microsoft.com/office/drawing/2014/main" id="{270C1528-894E-051D-4F6F-CBF9DE9D6AEE}"/>
              </a:ext>
            </a:extLst>
          </p:cNvPr>
          <p:cNvSpPr>
            <a:spLocks noGrp="1"/>
          </p:cNvSpPr>
          <p:nvPr>
            <p:ph idx="1"/>
          </p:nvPr>
        </p:nvSpPr>
        <p:spPr/>
        <p:txBody>
          <a:bodyPr>
            <a:normAutofit fontScale="92500"/>
          </a:bodyPr>
          <a:lstStyle/>
          <a:p>
            <a:r>
              <a:rPr lang="en-US" b="1" dirty="0"/>
              <a:t>InsertRange()</a:t>
            </a:r>
            <a:r>
              <a:rPr lang="en-US" dirty="0"/>
              <a:t> – Insert() method allows you to insert a single item into the list at a specificed index, where as  InsertRange() allows you, to insert another list of items to your list at the specified index.</a:t>
            </a:r>
          </a:p>
          <a:p>
            <a:pPr marL="0" indent="0">
              <a:buNone/>
            </a:pPr>
            <a:endParaRPr lang="en-US" dirty="0"/>
          </a:p>
          <a:p>
            <a:r>
              <a:rPr lang="en-US" b="1" dirty="0"/>
              <a:t>Remove Range() </a:t>
            </a:r>
            <a:r>
              <a:rPr lang="en-US" dirty="0"/>
              <a:t>– Remove() function removes only the first matching item from the list. RemoveAt() function, removes  the item at the specified index in the list. RemoveAll function removes all the items that matches the specified condition. RemoveRangel() method removes a range of elements from the list. This function expects 2 parameters, i.e. the start index in the list and the number of elements to remove. If you want to remove all the elements from the list without specifying any condition, then use Clear()function.</a:t>
            </a:r>
          </a:p>
          <a:p>
            <a:endParaRPr lang="en-IN" dirty="0"/>
          </a:p>
        </p:txBody>
      </p:sp>
    </p:spTree>
    <p:extLst>
      <p:ext uri="{BB962C8B-B14F-4D97-AF65-F5344CB8AC3E}">
        <p14:creationId xmlns:p14="http://schemas.microsoft.com/office/powerpoint/2010/main" val="2379383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US" dirty="0"/>
              <a:t>Sort a list of simple types in </a:t>
            </a:r>
            <a:r>
              <a:rPr lang="en-US" dirty="0" err="1"/>
              <a:t>c#</a:t>
            </a:r>
            <a:endParaRPr lang="en-IN" dirty="0"/>
          </a:p>
        </p:txBody>
      </p:sp>
    </p:spTree>
    <p:extLst>
      <p:ext uri="{BB962C8B-B14F-4D97-AF65-F5344CB8AC3E}">
        <p14:creationId xmlns:p14="http://schemas.microsoft.com/office/powerpoint/2010/main" val="1250003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a:xfrm>
            <a:off x="163946" y="199221"/>
            <a:ext cx="10161154" cy="944581"/>
          </a:xfrm>
        </p:spPr>
        <p:txBody>
          <a:bodyPr/>
          <a:lstStyle/>
          <a:p>
            <a:r>
              <a:rPr lang="en-US" dirty="0"/>
              <a:t> Sort a list of simple types</a:t>
            </a:r>
            <a:endParaRPr lang="en-IN" dirty="0"/>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a:xfrm>
            <a:off x="644235" y="1537743"/>
            <a:ext cx="10762673" cy="4761457"/>
          </a:xfrm>
        </p:spPr>
        <p:txBody>
          <a:bodyPr>
            <a:normAutofit lnSpcReduction="10000"/>
          </a:bodyPr>
          <a:lstStyle/>
          <a:p>
            <a:r>
              <a:rPr lang="en-US" dirty="0"/>
              <a:t>Sorting a list of simple types like int, string, char </a:t>
            </a:r>
            <a:r>
              <a:rPr lang="en-US" dirty="0" err="1"/>
              <a:t>etc</a:t>
            </a:r>
            <a:r>
              <a:rPr lang="en-US" dirty="0"/>
              <a:t>, is straight forward. Just invoke the sort() method on the list instance and the data will be automatically sorted in ascending order.</a:t>
            </a:r>
          </a:p>
          <a:p>
            <a:pPr marL="0" indent="0">
              <a:buNone/>
            </a:pPr>
            <a:endParaRPr lang="en-US" dirty="0"/>
          </a:p>
          <a:p>
            <a:pPr marL="457200" lvl="1" indent="0">
              <a:buNone/>
            </a:pPr>
            <a:r>
              <a:rPr lang="en-US" dirty="0">
                <a:latin typeface="Roboto Mono" panose="00000009000000000000" pitchFamily="49" charset="0"/>
                <a:ea typeface="Roboto Mono" panose="00000009000000000000" pitchFamily="49" charset="0"/>
              </a:rPr>
              <a:t>List&lt;int&gt; numbers = new List‹int› { 1, 8, 7, 5, 2, 3, 4, 9, 6 };</a:t>
            </a:r>
          </a:p>
          <a:p>
            <a:pPr marL="457200" lvl="1" indent="0">
              <a:buNone/>
            </a:pPr>
            <a:r>
              <a:rPr lang="en-US" dirty="0">
                <a:latin typeface="Roboto Mono" panose="00000009000000000000" pitchFamily="49" charset="0"/>
                <a:ea typeface="Roboto Mono" panose="00000009000000000000" pitchFamily="49" charset="0"/>
              </a:rPr>
              <a:t>numbers.Sort();</a:t>
            </a:r>
          </a:p>
          <a:p>
            <a:pPr marL="0" indent="0">
              <a:buNone/>
            </a:pPr>
            <a:endParaRPr lang="en-US" dirty="0"/>
          </a:p>
          <a:p>
            <a:r>
              <a:rPr lang="en-US" dirty="0"/>
              <a:t>If you want the data to be retrieved in descending order, use Reverse) method on the list instance.</a:t>
            </a:r>
          </a:p>
          <a:p>
            <a:endParaRPr lang="en-US" dirty="0"/>
          </a:p>
          <a:p>
            <a:pPr marL="457200" lvl="1" indent="0">
              <a:buNone/>
            </a:pPr>
            <a:r>
              <a:rPr lang="en-US" dirty="0">
                <a:latin typeface="Roboto Mono" panose="00000009000000000000" pitchFamily="49" charset="0"/>
                <a:ea typeface="Roboto Mono" panose="00000009000000000000" pitchFamily="49" charset="0"/>
              </a:rPr>
              <a:t>numbers.Reverse();</a:t>
            </a:r>
          </a:p>
          <a:p>
            <a:pPr marL="0" indent="0">
              <a:buNone/>
            </a:pPr>
            <a:endParaRPr lang="en-US" dirty="0"/>
          </a:p>
        </p:txBody>
      </p:sp>
    </p:spTree>
    <p:extLst>
      <p:ext uri="{BB962C8B-B14F-4D97-AF65-F5344CB8AC3E}">
        <p14:creationId xmlns:p14="http://schemas.microsoft.com/office/powerpoint/2010/main" val="2033698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BA11-C56E-6307-A616-38EE44D1EDCD}"/>
              </a:ext>
            </a:extLst>
          </p:cNvPr>
          <p:cNvSpPr>
            <a:spLocks noGrp="1"/>
          </p:cNvSpPr>
          <p:nvPr>
            <p:ph type="title"/>
          </p:nvPr>
        </p:nvSpPr>
        <p:spPr/>
        <p:txBody>
          <a:bodyPr/>
          <a:lstStyle/>
          <a:p>
            <a:r>
              <a:rPr lang="en-US" dirty="0"/>
              <a:t>Sort a list of simple types</a:t>
            </a:r>
            <a:endParaRPr lang="en-IN" dirty="0"/>
          </a:p>
        </p:txBody>
      </p:sp>
      <p:sp>
        <p:nvSpPr>
          <p:cNvPr id="3" name="Content Placeholder 2">
            <a:extLst>
              <a:ext uri="{FF2B5EF4-FFF2-40B4-BE49-F238E27FC236}">
                <a16:creationId xmlns:a16="http://schemas.microsoft.com/office/drawing/2014/main" id="{94205CAA-494E-44F6-CB45-2034752FC554}"/>
              </a:ext>
            </a:extLst>
          </p:cNvPr>
          <p:cNvSpPr>
            <a:spLocks noGrp="1"/>
          </p:cNvSpPr>
          <p:nvPr>
            <p:ph idx="1"/>
          </p:nvPr>
        </p:nvSpPr>
        <p:spPr/>
        <p:txBody>
          <a:bodyPr>
            <a:normAutofit/>
          </a:bodyPr>
          <a:lstStyle/>
          <a:p>
            <a:r>
              <a:rPr lang="en-US" dirty="0"/>
              <a:t>However, when you do the same thing on a complex type like Customer, we get a runtime invalid operation exception - Failed to compare 2 elements in the array. This because, -NET runtime does not know, how to sort complex types. We have to tell the way we want data to be sorted in the list by implementing Comparable interface.</a:t>
            </a:r>
          </a:p>
          <a:p>
            <a:endParaRPr lang="en-IN" dirty="0"/>
          </a:p>
        </p:txBody>
      </p:sp>
    </p:spTree>
    <p:extLst>
      <p:ext uri="{BB962C8B-B14F-4D97-AF65-F5344CB8AC3E}">
        <p14:creationId xmlns:p14="http://schemas.microsoft.com/office/powerpoint/2010/main" val="1675660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5FC9-0207-FCF4-3EA4-1E61F68A24FB}"/>
              </a:ext>
            </a:extLst>
          </p:cNvPr>
          <p:cNvSpPr>
            <a:spLocks noGrp="1"/>
          </p:cNvSpPr>
          <p:nvPr>
            <p:ph type="title"/>
          </p:nvPr>
        </p:nvSpPr>
        <p:spPr/>
        <p:txBody>
          <a:bodyPr/>
          <a:lstStyle/>
          <a:p>
            <a:r>
              <a:rPr lang="en-US" dirty="0"/>
              <a:t>Sort a list of simple types</a:t>
            </a:r>
            <a:endParaRPr lang="en-IN" dirty="0"/>
          </a:p>
        </p:txBody>
      </p:sp>
      <p:sp>
        <p:nvSpPr>
          <p:cNvPr id="3" name="Content Placeholder 2">
            <a:extLst>
              <a:ext uri="{FF2B5EF4-FFF2-40B4-BE49-F238E27FC236}">
                <a16:creationId xmlns:a16="http://schemas.microsoft.com/office/drawing/2014/main" id="{262CE7A4-E23D-9696-883E-1751C7EC7448}"/>
              </a:ext>
            </a:extLst>
          </p:cNvPr>
          <p:cNvSpPr>
            <a:spLocks noGrp="1"/>
          </p:cNvSpPr>
          <p:nvPr>
            <p:ph idx="1"/>
          </p:nvPr>
        </p:nvSpPr>
        <p:spPr/>
        <p:txBody>
          <a:bodyPr/>
          <a:lstStyle/>
          <a:p>
            <a:pPr marL="0" indent="0">
              <a:buNone/>
            </a:pPr>
            <a:r>
              <a:rPr lang="en-US" b="1" dirty="0"/>
              <a:t>How is the sort functionality working for simple types like int, string, char etc.?</a:t>
            </a:r>
          </a:p>
          <a:p>
            <a:pPr marL="182563" indent="0">
              <a:buNone/>
            </a:pPr>
            <a:r>
              <a:rPr lang="en-US" dirty="0"/>
              <a:t> That is because these types (int, string, decimal, char etc.) have implemented Comparable interface already.</a:t>
            </a:r>
          </a:p>
          <a:p>
            <a:pPr marL="0" indent="0">
              <a:buNone/>
            </a:pPr>
            <a:endParaRPr lang="en-IN" dirty="0"/>
          </a:p>
        </p:txBody>
      </p:sp>
    </p:spTree>
    <p:extLst>
      <p:ext uri="{BB962C8B-B14F-4D97-AF65-F5344CB8AC3E}">
        <p14:creationId xmlns:p14="http://schemas.microsoft.com/office/powerpoint/2010/main" val="883158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US" dirty="0"/>
              <a:t>Sort a list of complex types in c#</a:t>
            </a:r>
            <a:endParaRPr lang="en-IN" dirty="0"/>
          </a:p>
        </p:txBody>
      </p:sp>
    </p:spTree>
    <p:extLst>
      <p:ext uri="{BB962C8B-B14F-4D97-AF65-F5344CB8AC3E}">
        <p14:creationId xmlns:p14="http://schemas.microsoft.com/office/powerpoint/2010/main" val="4201732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a:xfrm>
            <a:off x="163946" y="199221"/>
            <a:ext cx="10161154" cy="944581"/>
          </a:xfrm>
        </p:spPr>
        <p:txBody>
          <a:bodyPr/>
          <a:lstStyle/>
          <a:p>
            <a:r>
              <a:rPr lang="en-US" dirty="0"/>
              <a:t>Sort a list of complex types</a:t>
            </a:r>
            <a:endParaRPr lang="en-IN" dirty="0"/>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a:xfrm>
            <a:off x="714663" y="1466623"/>
            <a:ext cx="10762673" cy="4761457"/>
          </a:xfrm>
        </p:spPr>
        <p:txBody>
          <a:bodyPr>
            <a:normAutofit fontScale="85000" lnSpcReduction="10000"/>
          </a:bodyPr>
          <a:lstStyle/>
          <a:p>
            <a:pPr>
              <a:lnSpc>
                <a:spcPct val="110000"/>
              </a:lnSpc>
            </a:pPr>
            <a:r>
              <a:rPr lang="en-US" dirty="0"/>
              <a:t>To sort a list of complex types without using LINQ, the complex type has to implement Comparable interface and provide implementation for Compare To() method. Compare To() method returns an integer, and the meaning of the return value is shown below. RETURN VALUE is</a:t>
            </a:r>
          </a:p>
          <a:p>
            <a:pPr marL="263525" indent="0">
              <a:buNone/>
            </a:pPr>
            <a:endParaRPr lang="en-US" dirty="0"/>
          </a:p>
          <a:p>
            <a:pPr marL="514350" indent="-514350">
              <a:lnSpc>
                <a:spcPct val="120000"/>
              </a:lnSpc>
              <a:buFont typeface="+mj-lt"/>
              <a:buAutoNum type="arabicPeriod"/>
            </a:pPr>
            <a:r>
              <a:rPr lang="en-US" dirty="0"/>
              <a:t>Greater than ZERO- The current instance is greater than the object being compared with.</a:t>
            </a:r>
          </a:p>
          <a:p>
            <a:pPr marL="514350" indent="-514350">
              <a:lnSpc>
                <a:spcPct val="120000"/>
              </a:lnSpc>
              <a:buFont typeface="+mj-lt"/>
              <a:buAutoNum type="arabicPeriod"/>
            </a:pPr>
            <a:r>
              <a:rPr lang="en-US" dirty="0"/>
              <a:t>Less than ZERO - The current instance is less than the object being compared with.</a:t>
            </a:r>
          </a:p>
          <a:p>
            <a:pPr marL="514350" indent="-514350">
              <a:lnSpc>
                <a:spcPct val="120000"/>
              </a:lnSpc>
              <a:buFont typeface="+mj-lt"/>
              <a:buAutoNum type="arabicPeriod"/>
            </a:pPr>
            <a:r>
              <a:rPr lang="en-US" dirty="0"/>
              <a:t>is ZERO - The current instance is equal to the object being compared with.</a:t>
            </a:r>
          </a:p>
          <a:p>
            <a:pPr marL="0" indent="0">
              <a:buNone/>
            </a:pPr>
            <a:endParaRPr lang="en-US" dirty="0"/>
          </a:p>
          <a:p>
            <a:pPr marL="0" indent="0" algn="just">
              <a:buNone/>
            </a:pPr>
            <a:endParaRPr lang="en-US" b="0" i="0" dirty="0">
              <a:solidFill>
                <a:srgbClr val="333333"/>
              </a:solidFill>
              <a:effectLst/>
              <a:latin typeface="Arial" panose="020B0604020202020204" pitchFamily="34" charset="0"/>
            </a:endParaRPr>
          </a:p>
          <a:p>
            <a:pPr marL="0" indent="0">
              <a:buNone/>
            </a:pPr>
            <a:endParaRPr lang="en-US" b="0" i="0" dirty="0">
              <a:solidFill>
                <a:srgbClr val="333333"/>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7203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54A9-4ECC-64B4-7E33-EE3DF7C15A47}"/>
              </a:ext>
            </a:extLst>
          </p:cNvPr>
          <p:cNvSpPr>
            <a:spLocks noGrp="1"/>
          </p:cNvSpPr>
          <p:nvPr>
            <p:ph type="title"/>
          </p:nvPr>
        </p:nvSpPr>
        <p:spPr/>
        <p:txBody>
          <a:bodyPr/>
          <a:lstStyle/>
          <a:p>
            <a:r>
              <a:rPr lang="en-US" dirty="0"/>
              <a:t>Sort a list of complex types</a:t>
            </a:r>
            <a:endParaRPr lang="en-IN" dirty="0"/>
          </a:p>
        </p:txBody>
      </p:sp>
      <p:sp>
        <p:nvSpPr>
          <p:cNvPr id="3" name="Content Placeholder 2">
            <a:extLst>
              <a:ext uri="{FF2B5EF4-FFF2-40B4-BE49-F238E27FC236}">
                <a16:creationId xmlns:a16="http://schemas.microsoft.com/office/drawing/2014/main" id="{B050AF6A-E900-2A21-C9EA-F7D9DE7B0ABA}"/>
              </a:ext>
            </a:extLst>
          </p:cNvPr>
          <p:cNvSpPr>
            <a:spLocks noGrp="1"/>
          </p:cNvSpPr>
          <p:nvPr>
            <p:ph idx="1"/>
          </p:nvPr>
        </p:nvSpPr>
        <p:spPr/>
        <p:txBody>
          <a:bodyPr/>
          <a:lstStyle/>
          <a:p>
            <a:pPr algn="just"/>
            <a:r>
              <a:rPr lang="en-US" b="0" i="0" dirty="0">
                <a:solidFill>
                  <a:srgbClr val="333333"/>
                </a:solidFill>
                <a:effectLst/>
                <a:latin typeface="Arial" panose="020B0604020202020204" pitchFamily="34" charset="0"/>
              </a:rPr>
              <a:t>Alternatively you can also invoke CompareTo() method. Salary property of the Customer object is int. CompareTo() method is already implemented on integer type, so we can invoke this method and return it's value.</a:t>
            </a:r>
          </a:p>
          <a:p>
            <a:pPr marL="0" indent="0">
              <a:buNone/>
            </a:pPr>
            <a:endParaRPr lang="en-IN" dirty="0"/>
          </a:p>
        </p:txBody>
      </p:sp>
    </p:spTree>
    <p:extLst>
      <p:ext uri="{BB962C8B-B14F-4D97-AF65-F5344CB8AC3E}">
        <p14:creationId xmlns:p14="http://schemas.microsoft.com/office/powerpoint/2010/main" val="4081431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E8A5B3-0E88-DACB-52EE-795D0597B284}"/>
              </a:ext>
            </a:extLst>
          </p:cNvPr>
          <p:cNvSpPr>
            <a:spLocks noGrp="1"/>
          </p:cNvSpPr>
          <p:nvPr>
            <p:ph sz="half" idx="2"/>
          </p:nvPr>
        </p:nvSpPr>
        <p:spPr/>
        <p:txBody>
          <a:bodyPr/>
          <a:lstStyle/>
          <a:p>
            <a:pPr marL="0" indent="0" algn="just">
              <a:buNone/>
            </a:pPr>
            <a:r>
              <a:rPr lang="en-US" b="0" i="0" dirty="0">
                <a:solidFill>
                  <a:srgbClr val="333333"/>
                </a:solidFill>
                <a:effectLst/>
                <a:latin typeface="Arial" panose="020B0604020202020204" pitchFamily="34" charset="0"/>
              </a:rPr>
              <a:t> public class Customer : Icomparable&lt;Customer</a:t>
            </a:r>
            <a:r>
              <a:rPr lang="en-US" dirty="0">
                <a:solidFill>
                  <a:srgbClr val="333333"/>
                </a:solidFill>
              </a:rPr>
              <a:t>&gt;</a:t>
            </a:r>
            <a:endParaRPr lang="en-US" b="0" i="0" dirty="0">
              <a:solidFill>
                <a:srgbClr val="333333"/>
              </a:solidFill>
              <a:effectLst/>
              <a:latin typeface="Arial" panose="020B0604020202020204" pitchFamily="34" charset="0"/>
            </a:endParaRPr>
          </a:p>
          <a:p>
            <a:pPr marL="0" indent="0" algn="just">
              <a:buNone/>
            </a:pPr>
            <a:r>
              <a:rPr lang="en-US" dirty="0">
                <a:solidFill>
                  <a:srgbClr val="333333"/>
                </a:solidFill>
              </a:rPr>
              <a:t>{</a:t>
            </a:r>
            <a:endParaRPr lang="en-US" b="0" i="0" dirty="0">
              <a:solidFill>
                <a:srgbClr val="333333"/>
              </a:solidFill>
              <a:effectLst/>
              <a:latin typeface="Arial" panose="020B0604020202020204" pitchFamily="34" charset="0"/>
            </a:endParaRPr>
          </a:p>
          <a:p>
            <a:pPr marL="87313" indent="0" algn="just">
              <a:buNone/>
            </a:pPr>
            <a:r>
              <a:rPr lang="en-US" b="0" i="0" dirty="0">
                <a:solidFill>
                  <a:srgbClr val="333333"/>
                </a:solidFill>
                <a:effectLst/>
                <a:latin typeface="Arial" panose="020B0604020202020204" pitchFamily="34" charset="0"/>
              </a:rPr>
              <a:t>public int ID { get; set; }</a:t>
            </a:r>
          </a:p>
          <a:p>
            <a:pPr marL="87313" indent="0" algn="just">
              <a:buNone/>
            </a:pPr>
            <a:r>
              <a:rPr lang="en-US" b="0" i="0" dirty="0">
                <a:solidFill>
                  <a:srgbClr val="333333"/>
                </a:solidFill>
                <a:effectLst/>
                <a:latin typeface="Arial" panose="020B0604020202020204" pitchFamily="34" charset="0"/>
              </a:rPr>
              <a:t>public string Name { get; set; }</a:t>
            </a:r>
          </a:p>
          <a:p>
            <a:pPr marL="87313" indent="0" algn="just">
              <a:buNone/>
            </a:pPr>
            <a:r>
              <a:rPr lang="en-US" b="0" i="0" dirty="0">
                <a:solidFill>
                  <a:srgbClr val="333333"/>
                </a:solidFill>
                <a:effectLst/>
                <a:latin typeface="Arial" panose="020B0604020202020204" pitchFamily="34" charset="0"/>
              </a:rPr>
              <a:t>public int Salary &amp; get; set; }</a:t>
            </a:r>
          </a:p>
          <a:p>
            <a:pPr marL="87313" indent="0" algn="just">
              <a:buNone/>
            </a:pPr>
            <a:r>
              <a:rPr lang="en-US" b="0" i="0" dirty="0">
                <a:solidFill>
                  <a:srgbClr val="333333"/>
                </a:solidFill>
                <a:effectLst/>
                <a:latin typeface="Arial" panose="020B0604020202020204" pitchFamily="34" charset="0"/>
              </a:rPr>
              <a:t>public int CompareTo(Customer obj)</a:t>
            </a:r>
          </a:p>
          <a:p>
            <a:pPr marL="263525" algn="just">
              <a:buNone/>
            </a:pPr>
            <a:r>
              <a:rPr lang="en-US" dirty="0">
                <a:solidFill>
                  <a:srgbClr val="333333"/>
                </a:solidFill>
              </a:rPr>
              <a:t>{</a:t>
            </a:r>
            <a:endParaRPr lang="en-US" b="0" i="0" dirty="0">
              <a:solidFill>
                <a:srgbClr val="333333"/>
              </a:solidFill>
              <a:effectLst/>
              <a:latin typeface="Arial" panose="020B0604020202020204" pitchFamily="34" charset="0"/>
            </a:endParaRPr>
          </a:p>
          <a:p>
            <a:pPr marL="447675" algn="just">
              <a:buNone/>
            </a:pPr>
            <a:r>
              <a:rPr lang="en-US" b="0" i="0" dirty="0">
                <a:solidFill>
                  <a:srgbClr val="333333"/>
                </a:solidFill>
                <a:effectLst/>
                <a:latin typeface="Arial" panose="020B0604020202020204" pitchFamily="34" charset="0"/>
              </a:rPr>
              <a:t>//if (this.Salary › obj.Salary)</a:t>
            </a:r>
          </a:p>
          <a:p>
            <a:pPr marL="447675" algn="just">
              <a:buNone/>
            </a:pPr>
            <a:r>
              <a:rPr lang="en-US" b="0" i="0" dirty="0">
                <a:solidFill>
                  <a:srgbClr val="333333"/>
                </a:solidFill>
                <a:effectLst/>
                <a:latin typeface="Arial" panose="020B0604020202020204" pitchFamily="34" charset="0"/>
              </a:rPr>
              <a:t>//return 1;</a:t>
            </a:r>
          </a:p>
          <a:p>
            <a:pPr marL="447675" algn="just">
              <a:buNone/>
            </a:pPr>
            <a:r>
              <a:rPr lang="en-US" b="0" i="0" dirty="0">
                <a:solidFill>
                  <a:srgbClr val="333333"/>
                </a:solidFill>
                <a:effectLst/>
                <a:latin typeface="Arial" panose="020B0604020202020204" pitchFamily="34" charset="0"/>
              </a:rPr>
              <a:t>//else if (this.Salary ‹ obj.Salary)</a:t>
            </a:r>
          </a:p>
          <a:p>
            <a:pPr marL="447675" algn="just">
              <a:buNone/>
            </a:pPr>
            <a:r>
              <a:rPr lang="en-US" b="0" i="0" dirty="0">
                <a:solidFill>
                  <a:srgbClr val="333333"/>
                </a:solidFill>
                <a:effectLst/>
                <a:latin typeface="Arial" panose="020B0604020202020204" pitchFamily="34" charset="0"/>
              </a:rPr>
              <a:t>// return -1;</a:t>
            </a:r>
          </a:p>
          <a:p>
            <a:pPr marL="447675" algn="just">
              <a:buNone/>
            </a:pPr>
            <a:r>
              <a:rPr lang="en-US" b="0" i="0" dirty="0">
                <a:solidFill>
                  <a:srgbClr val="333333"/>
                </a:solidFill>
                <a:effectLst/>
                <a:latin typeface="Arial" panose="020B0604020202020204" pitchFamily="34" charset="0"/>
              </a:rPr>
              <a:t>//else</a:t>
            </a:r>
          </a:p>
          <a:p>
            <a:pPr marL="447675" algn="just">
              <a:buNone/>
            </a:pPr>
            <a:r>
              <a:rPr lang="en-US" b="0" i="0" dirty="0">
                <a:solidFill>
                  <a:srgbClr val="333333"/>
                </a:solidFill>
                <a:effectLst/>
                <a:latin typeface="Arial" panose="020B0604020202020204" pitchFamily="34" charset="0"/>
              </a:rPr>
              <a:t>//return 0;</a:t>
            </a:r>
          </a:p>
          <a:p>
            <a:pPr marL="447675" algn="just">
              <a:buNone/>
            </a:pPr>
            <a:r>
              <a:rPr lang="en-US" b="0" i="0" dirty="0">
                <a:solidFill>
                  <a:srgbClr val="333333"/>
                </a:solidFill>
                <a:effectLst/>
                <a:latin typeface="Arial" panose="020B0604020202020204" pitchFamily="34" charset="0"/>
              </a:rPr>
              <a:t>return this.Salary.CompareTo(obj.Salary);</a:t>
            </a:r>
          </a:p>
          <a:p>
            <a:pPr marL="87313" indent="0" algn="just">
              <a:buNone/>
            </a:pPr>
            <a:r>
              <a:rPr lang="en-US" dirty="0">
                <a:solidFill>
                  <a:srgbClr val="333333"/>
                </a:solidFill>
              </a:rPr>
              <a:t> }</a:t>
            </a:r>
          </a:p>
          <a:p>
            <a:pPr marL="0" indent="0" algn="just">
              <a:buNone/>
            </a:pPr>
            <a:r>
              <a:rPr lang="en-US" b="0" i="0" dirty="0">
                <a:solidFill>
                  <a:srgbClr val="333333"/>
                </a:solidFill>
                <a:effectLst/>
                <a:latin typeface="Arial" panose="020B0604020202020204" pitchFamily="34" charset="0"/>
              </a:rPr>
              <a:t>}</a:t>
            </a:r>
          </a:p>
          <a:p>
            <a:endParaRPr lang="en-IN" dirty="0"/>
          </a:p>
        </p:txBody>
      </p:sp>
      <p:sp>
        <p:nvSpPr>
          <p:cNvPr id="4" name="Title 3">
            <a:extLst>
              <a:ext uri="{FF2B5EF4-FFF2-40B4-BE49-F238E27FC236}">
                <a16:creationId xmlns:a16="http://schemas.microsoft.com/office/drawing/2014/main" id="{567639DA-B71B-9AEF-1555-43894F223EDC}"/>
              </a:ext>
            </a:extLst>
          </p:cNvPr>
          <p:cNvSpPr>
            <a:spLocks noGrp="1"/>
          </p:cNvSpPr>
          <p:nvPr>
            <p:ph type="title"/>
          </p:nvPr>
        </p:nvSpPr>
        <p:spPr/>
        <p:txBody>
          <a:bodyPr/>
          <a:lstStyle/>
          <a:p>
            <a:r>
              <a:rPr lang="en-US" dirty="0"/>
              <a:t>Sort a list of complex types</a:t>
            </a:r>
            <a:endParaRPr lang="en-IN" dirty="0"/>
          </a:p>
        </p:txBody>
      </p:sp>
    </p:spTree>
    <p:extLst>
      <p:ext uri="{BB962C8B-B14F-4D97-AF65-F5344CB8AC3E}">
        <p14:creationId xmlns:p14="http://schemas.microsoft.com/office/powerpoint/2010/main" val="1636590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605DC2-216F-DFDE-0A07-95ACD9C907FA}"/>
              </a:ext>
            </a:extLst>
          </p:cNvPr>
          <p:cNvSpPr>
            <a:spLocks noGrp="1"/>
          </p:cNvSpPr>
          <p:nvPr>
            <p:ph type="title"/>
          </p:nvPr>
        </p:nvSpPr>
        <p:spPr/>
        <p:txBody>
          <a:bodyPr/>
          <a:lstStyle/>
          <a:p>
            <a:r>
              <a:rPr lang="en-US" dirty="0"/>
              <a:t>Sort a list of complex types</a:t>
            </a:r>
            <a:endParaRPr lang="en-IN" dirty="0"/>
          </a:p>
        </p:txBody>
      </p:sp>
      <p:sp>
        <p:nvSpPr>
          <p:cNvPr id="5" name="Content Placeholder 4">
            <a:extLst>
              <a:ext uri="{FF2B5EF4-FFF2-40B4-BE49-F238E27FC236}">
                <a16:creationId xmlns:a16="http://schemas.microsoft.com/office/drawing/2014/main" id="{5AF17BF7-096E-5B2E-B92E-FD5D94F31D08}"/>
              </a:ext>
            </a:extLst>
          </p:cNvPr>
          <p:cNvSpPr>
            <a:spLocks noGrp="1"/>
          </p:cNvSpPr>
          <p:nvPr>
            <p:ph idx="1"/>
          </p:nvPr>
        </p:nvSpPr>
        <p:spPr/>
        <p:txBody>
          <a:bodyPr>
            <a:normAutofit fontScale="77500" lnSpcReduction="20000"/>
          </a:bodyPr>
          <a:lstStyle/>
          <a:p>
            <a:pPr>
              <a:lnSpc>
                <a:spcPct val="120000"/>
              </a:lnSpc>
            </a:pPr>
            <a:r>
              <a:rPr lang="en-US" dirty="0"/>
              <a:t>If you prefer not to use the Sort functionality provided by the class, then you can provide your own, by implementing Comparer interface. For example, if I want the customers to sorted by name instead of salary.</a:t>
            </a:r>
          </a:p>
          <a:p>
            <a:pPr marL="0" indent="0">
              <a:lnSpc>
                <a:spcPct val="120000"/>
              </a:lnSpc>
              <a:buNone/>
            </a:pPr>
            <a:endParaRPr lang="en-US" dirty="0"/>
          </a:p>
          <a:p>
            <a:r>
              <a:rPr lang="en-US" b="1" dirty="0"/>
              <a:t>Step 1:</a:t>
            </a:r>
            <a:r>
              <a:rPr lang="en-US" dirty="0"/>
              <a:t> Implement Comparer interface</a:t>
            </a:r>
          </a:p>
          <a:p>
            <a:pPr marL="447675" indent="0">
              <a:buNone/>
            </a:pPr>
            <a:r>
              <a:rPr lang="en-US" dirty="0">
                <a:latin typeface="Roboto Mono" panose="00000009000000000000" pitchFamily="49" charset="0"/>
                <a:ea typeface="Roboto Mono" panose="00000009000000000000" pitchFamily="49" charset="0"/>
              </a:rPr>
              <a:t>public class SortByName : IComparer&lt;Customer&gt;</a:t>
            </a:r>
          </a:p>
          <a:p>
            <a:pPr marL="447675" indent="0">
              <a:buNone/>
            </a:pPr>
            <a:r>
              <a:rPr lang="en-US" dirty="0">
                <a:latin typeface="Roboto Mono" panose="00000009000000000000" pitchFamily="49" charset="0"/>
                <a:ea typeface="Roboto Mono" panose="00000009000000000000" pitchFamily="49" charset="0"/>
              </a:rPr>
              <a:t>{</a:t>
            </a:r>
          </a:p>
          <a:p>
            <a:pPr marL="893763" indent="0">
              <a:buNone/>
              <a:tabLst>
                <a:tab pos="985838" algn="l"/>
              </a:tabLst>
            </a:pPr>
            <a:r>
              <a:rPr lang="en-US" dirty="0">
                <a:latin typeface="Roboto Mono" panose="00000009000000000000" pitchFamily="49" charset="0"/>
                <a:ea typeface="Roboto Mono" panose="00000009000000000000" pitchFamily="49" charset="0"/>
              </a:rPr>
              <a:t>public int Compare(Customer X, Customer y)</a:t>
            </a:r>
          </a:p>
          <a:p>
            <a:pPr marL="893763" indent="0">
              <a:buNone/>
              <a:tabLst>
                <a:tab pos="985838" algn="l"/>
              </a:tabLst>
            </a:pPr>
            <a:r>
              <a:rPr lang="en-US" dirty="0">
                <a:latin typeface="Roboto Mono" panose="00000009000000000000" pitchFamily="49" charset="0"/>
                <a:ea typeface="Roboto Mono" panose="00000009000000000000" pitchFamily="49" charset="0"/>
              </a:rPr>
              <a:t>{</a:t>
            </a:r>
          </a:p>
          <a:p>
            <a:pPr marL="1260475" indent="0">
              <a:buNone/>
            </a:pPr>
            <a:r>
              <a:rPr lang="en-US" dirty="0">
                <a:latin typeface="Roboto Mono" panose="00000009000000000000" pitchFamily="49" charset="0"/>
                <a:ea typeface="Roboto Mono" panose="00000009000000000000" pitchFamily="49" charset="0"/>
              </a:rPr>
              <a:t>return x.Name. CompareTo(y.Name);</a:t>
            </a:r>
          </a:p>
          <a:p>
            <a:pPr marL="893763" indent="0">
              <a:buNone/>
            </a:pPr>
            <a:r>
              <a:rPr lang="en-US" dirty="0">
                <a:latin typeface="Roboto Mono" panose="00000009000000000000" pitchFamily="49" charset="0"/>
                <a:ea typeface="Roboto Mono" panose="00000009000000000000" pitchFamily="49" charset="0"/>
              </a:rPr>
              <a:t>}</a:t>
            </a:r>
          </a:p>
          <a:p>
            <a:pPr marL="447675" indent="0" defTabSz="447675">
              <a:buNone/>
            </a:pPr>
            <a:r>
              <a:rPr lang="en-US" dirty="0">
                <a:latin typeface="Roboto Mono" panose="00000009000000000000" pitchFamily="49" charset="0"/>
                <a:ea typeface="Roboto Mono" panose="00000009000000000000" pitchFamily="49" charset="0"/>
              </a:rPr>
              <a:t> }</a:t>
            </a:r>
          </a:p>
        </p:txBody>
      </p:sp>
    </p:spTree>
    <p:extLst>
      <p:ext uri="{BB962C8B-B14F-4D97-AF65-F5344CB8AC3E}">
        <p14:creationId xmlns:p14="http://schemas.microsoft.com/office/powerpoint/2010/main" val="193988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43A8E-9312-38B0-FA36-A6F8BB9C5DEB}"/>
              </a:ext>
            </a:extLst>
          </p:cNvPr>
          <p:cNvSpPr>
            <a:spLocks noGrp="1"/>
          </p:cNvSpPr>
          <p:nvPr>
            <p:ph type="title"/>
          </p:nvPr>
        </p:nvSpPr>
        <p:spPr/>
        <p:txBody>
          <a:bodyPr/>
          <a:lstStyle/>
          <a:p>
            <a:r>
              <a:rPr lang="en-IN" dirty="0"/>
              <a:t>Named Parameters</a:t>
            </a:r>
          </a:p>
        </p:txBody>
      </p:sp>
      <p:sp>
        <p:nvSpPr>
          <p:cNvPr id="5" name="Content Placeholder 4">
            <a:extLst>
              <a:ext uri="{FF2B5EF4-FFF2-40B4-BE49-F238E27FC236}">
                <a16:creationId xmlns:a16="http://schemas.microsoft.com/office/drawing/2014/main" id="{570B7850-2941-979C-6670-E10C8456F78B}"/>
              </a:ext>
            </a:extLst>
          </p:cNvPr>
          <p:cNvSpPr>
            <a:spLocks noGrp="1"/>
          </p:cNvSpPr>
          <p:nvPr>
            <p:ph idx="1"/>
          </p:nvPr>
        </p:nvSpPr>
        <p:spPr/>
        <p:txBody>
          <a:bodyPr/>
          <a:lstStyle/>
          <a:p>
            <a:r>
              <a:rPr lang="en-US" dirty="0"/>
              <a:t>In the following method, parameters "b" &amp; "c" are optional.</a:t>
            </a:r>
          </a:p>
          <a:p>
            <a:pPr marL="447675" indent="0">
              <a:buNone/>
              <a:tabLst>
                <a:tab pos="447675" algn="l"/>
              </a:tabLst>
            </a:pPr>
            <a:r>
              <a:rPr lang="en-US" dirty="0">
                <a:latin typeface="Roboto Mono" panose="00000009000000000000" pitchFamily="49" charset="0"/>
                <a:ea typeface="Roboto Mono" panose="00000009000000000000" pitchFamily="49" charset="0"/>
              </a:rPr>
              <a:t>public static void Test(int a, int b = 10, int c = 20)</a:t>
            </a:r>
          </a:p>
          <a:p>
            <a:pPr marL="447675" indent="0">
              <a:buNone/>
              <a:tabLst>
                <a:tab pos="447675" algn="l"/>
              </a:tabLst>
            </a:pPr>
            <a:r>
              <a:rPr lang="en-US" dirty="0">
                <a:latin typeface="Roboto Mono" panose="00000009000000000000" pitchFamily="49" charset="0"/>
                <a:ea typeface="Roboto Mono" panose="00000009000000000000" pitchFamily="49" charset="0"/>
              </a:rPr>
              <a:t>{</a:t>
            </a:r>
          </a:p>
          <a:p>
            <a:pPr marL="447675" indent="0">
              <a:buNone/>
              <a:tabLst>
                <a:tab pos="447675" algn="l"/>
              </a:tabLst>
            </a:pPr>
            <a:r>
              <a:rPr lang="en-US" dirty="0">
                <a:latin typeface="Roboto Mono" panose="00000009000000000000" pitchFamily="49" charset="0"/>
                <a:ea typeface="Roboto Mono" panose="00000009000000000000" pitchFamily="49" charset="0"/>
              </a:rPr>
              <a:t>  Console WriteLine("a = “ + a);</a:t>
            </a:r>
          </a:p>
          <a:p>
            <a:pPr marL="447675" indent="0">
              <a:buNone/>
              <a:tabLst>
                <a:tab pos="447675" algn="l"/>
              </a:tabLst>
            </a:pPr>
            <a:r>
              <a:rPr lang="en-US" dirty="0">
                <a:latin typeface="Roboto Mono" panose="00000009000000000000" pitchFamily="49" charset="0"/>
                <a:ea typeface="Roboto Mono" panose="00000009000000000000" pitchFamily="49" charset="0"/>
              </a:rPr>
              <a:t>  Console WriteLine("b = “ + b);</a:t>
            </a:r>
          </a:p>
          <a:p>
            <a:pPr marL="447675" indent="0">
              <a:buNone/>
              <a:tabLst>
                <a:tab pos="447675" algn="l"/>
              </a:tabLst>
            </a:pPr>
            <a:r>
              <a:rPr lang="en-US" dirty="0">
                <a:latin typeface="Roboto Mono" panose="00000009000000000000" pitchFamily="49" charset="0"/>
                <a:ea typeface="Roboto Mono" panose="00000009000000000000" pitchFamily="49" charset="0"/>
              </a:rPr>
              <a:t>  Console WriteLine("c = “ + с);</a:t>
            </a:r>
          </a:p>
          <a:p>
            <a:pPr marL="447675" indent="0">
              <a:buNone/>
              <a:tabLst>
                <a:tab pos="447675" algn="l"/>
              </a:tabLst>
            </a:pPr>
            <a:r>
              <a:rPr lang="en-US" dirty="0">
                <a:latin typeface="Roboto Mono" panose="00000009000000000000" pitchFamily="49" charset="0"/>
                <a:ea typeface="Roboto Mono" panose="00000009000000000000" pitchFamily="49" charset="0"/>
              </a:rPr>
              <a:t>}</a:t>
            </a:r>
          </a:p>
          <a:p>
            <a:pPr marL="0" indent="0">
              <a:buNone/>
            </a:pPr>
            <a:endParaRPr lang="en-IN" dirty="0"/>
          </a:p>
        </p:txBody>
      </p:sp>
    </p:spTree>
    <p:extLst>
      <p:ext uri="{BB962C8B-B14F-4D97-AF65-F5344CB8AC3E}">
        <p14:creationId xmlns:p14="http://schemas.microsoft.com/office/powerpoint/2010/main" val="2388305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E030-625C-AC43-DE71-8FD376ED1B27}"/>
              </a:ext>
            </a:extLst>
          </p:cNvPr>
          <p:cNvSpPr>
            <a:spLocks noGrp="1"/>
          </p:cNvSpPr>
          <p:nvPr>
            <p:ph type="title"/>
          </p:nvPr>
        </p:nvSpPr>
        <p:spPr/>
        <p:txBody>
          <a:bodyPr/>
          <a:lstStyle/>
          <a:p>
            <a:r>
              <a:rPr lang="en-US" dirty="0"/>
              <a:t>Sort a list of complex types</a:t>
            </a:r>
            <a:endParaRPr lang="en-IN" dirty="0"/>
          </a:p>
        </p:txBody>
      </p:sp>
      <p:sp>
        <p:nvSpPr>
          <p:cNvPr id="3" name="Content Placeholder 2">
            <a:extLst>
              <a:ext uri="{FF2B5EF4-FFF2-40B4-BE49-F238E27FC236}">
                <a16:creationId xmlns:a16="http://schemas.microsoft.com/office/drawing/2014/main" id="{5442AB82-706E-4A4D-A352-8CCB8EB8E9DF}"/>
              </a:ext>
            </a:extLst>
          </p:cNvPr>
          <p:cNvSpPr>
            <a:spLocks noGrp="1"/>
          </p:cNvSpPr>
          <p:nvPr>
            <p:ph idx="1"/>
          </p:nvPr>
        </p:nvSpPr>
        <p:spPr/>
        <p:txBody>
          <a:bodyPr/>
          <a:lstStyle/>
          <a:p>
            <a:r>
              <a:rPr lang="en-US" b="1" dirty="0"/>
              <a:t>Step 2:</a:t>
            </a:r>
            <a:r>
              <a:rPr lang="en-US" dirty="0"/>
              <a:t> Pass an instance of the class that implements Comparer interface, as an argument to the Sort method.</a:t>
            </a:r>
          </a:p>
          <a:p>
            <a:endParaRPr lang="en-US" dirty="0"/>
          </a:p>
          <a:p>
            <a:pPr marL="0" indent="0">
              <a:buNone/>
            </a:pPr>
            <a:r>
              <a:rPr lang="en-US" b="1" dirty="0"/>
              <a:t>     	</a:t>
            </a:r>
            <a:r>
              <a:rPr lang="en-US" dirty="0">
                <a:latin typeface="Roboto Mono" panose="00000009000000000000" pitchFamily="49" charset="0"/>
                <a:ea typeface="Roboto Mono" panose="00000009000000000000" pitchFamily="49" charset="0"/>
              </a:rPr>
              <a:t>SortByName sortByName = new SortByName();</a:t>
            </a:r>
          </a:p>
          <a:p>
            <a:pPr marL="893763" indent="0">
              <a:buNone/>
            </a:pPr>
            <a:r>
              <a:rPr lang="en-US" dirty="0">
                <a:latin typeface="Roboto Mono" panose="00000009000000000000" pitchFamily="49" charset="0"/>
                <a:ea typeface="Roboto Mono" panose="00000009000000000000" pitchFamily="49" charset="0"/>
              </a:rPr>
              <a:t>listCutomers.Sort(sortByName);</a:t>
            </a:r>
            <a:endParaRPr lang="en-IN" dirty="0">
              <a:latin typeface="Roboto Mono" panose="00000009000000000000" pitchFamily="49" charset="0"/>
              <a:ea typeface="Roboto Mono" panose="00000009000000000000" pitchFamily="49" charset="0"/>
            </a:endParaRPr>
          </a:p>
          <a:p>
            <a:endParaRPr lang="en-IN" dirty="0"/>
          </a:p>
        </p:txBody>
      </p:sp>
    </p:spTree>
    <p:extLst>
      <p:ext uri="{BB962C8B-B14F-4D97-AF65-F5344CB8AC3E}">
        <p14:creationId xmlns:p14="http://schemas.microsoft.com/office/powerpoint/2010/main" val="935753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fontScale="90000"/>
          </a:bodyPr>
          <a:lstStyle/>
          <a:p>
            <a:r>
              <a:rPr lang="en-US" dirty="0"/>
              <a:t>Sort a list of complex types using Comparison delegate</a:t>
            </a:r>
            <a:endParaRPr lang="en-IN" dirty="0"/>
          </a:p>
        </p:txBody>
      </p:sp>
    </p:spTree>
    <p:extLst>
      <p:ext uri="{BB962C8B-B14F-4D97-AF65-F5344CB8AC3E}">
        <p14:creationId xmlns:p14="http://schemas.microsoft.com/office/powerpoint/2010/main" val="713898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a:xfrm>
            <a:off x="163946" y="199221"/>
            <a:ext cx="10161154" cy="944581"/>
          </a:xfrm>
        </p:spPr>
        <p:txBody>
          <a:bodyPr/>
          <a:lstStyle/>
          <a:p>
            <a:r>
              <a:rPr lang="en-IN" dirty="0"/>
              <a:t>Using Comparison delegate with List &lt;T&gt;</a:t>
            </a:r>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a:xfrm>
            <a:off x="714663" y="1466623"/>
            <a:ext cx="10762673" cy="4761457"/>
          </a:xfrm>
        </p:spPr>
        <p:txBody>
          <a:bodyPr>
            <a:normAutofit/>
          </a:bodyPr>
          <a:lstStyle/>
          <a:p>
            <a:pPr marL="0" indent="0">
              <a:buNone/>
            </a:pPr>
            <a:r>
              <a:rPr lang="en-US" dirty="0"/>
              <a:t>(One of the overloads of the Sort) method in List class expects Comparison delegate to be passed as an argument.</a:t>
            </a:r>
          </a:p>
          <a:p>
            <a:pPr marL="0" indent="0">
              <a:buNone/>
            </a:pPr>
            <a:r>
              <a:rPr lang="en-US" dirty="0"/>
              <a:t>	</a:t>
            </a:r>
          </a:p>
          <a:p>
            <a:pPr marL="0" indent="0">
              <a:buNone/>
            </a:pPr>
            <a:r>
              <a:rPr lang="en-US" dirty="0"/>
              <a:t>	</a:t>
            </a:r>
            <a:r>
              <a:rPr lang="en-US" dirty="0">
                <a:latin typeface="Roboto Mono" panose="00000009000000000000" pitchFamily="49" charset="0"/>
                <a:ea typeface="Roboto Mono" panose="00000009000000000000" pitchFamily="49" charset="0"/>
              </a:rPr>
              <a:t>public void Sort(Comparison&lt;T &gt; comparison);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64415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2999F-1A0B-9841-5E76-28BB8E1D94D6}"/>
              </a:ext>
            </a:extLst>
          </p:cNvPr>
          <p:cNvSpPr>
            <a:spLocks noGrp="1"/>
          </p:cNvSpPr>
          <p:nvPr>
            <p:ph type="title"/>
          </p:nvPr>
        </p:nvSpPr>
        <p:spPr/>
        <p:txBody>
          <a:bodyPr/>
          <a:lstStyle/>
          <a:p>
            <a:r>
              <a:rPr lang="en-IN" dirty="0"/>
              <a:t>Using Comparison delegate with List &lt;T&gt;</a:t>
            </a:r>
          </a:p>
        </p:txBody>
      </p:sp>
      <p:sp>
        <p:nvSpPr>
          <p:cNvPr id="3" name="Content Placeholder 2">
            <a:extLst>
              <a:ext uri="{FF2B5EF4-FFF2-40B4-BE49-F238E27FC236}">
                <a16:creationId xmlns:a16="http://schemas.microsoft.com/office/drawing/2014/main" id="{696562D4-8086-122C-F1EE-64772813CB16}"/>
              </a:ext>
            </a:extLst>
          </p:cNvPr>
          <p:cNvSpPr>
            <a:spLocks noGrp="1"/>
          </p:cNvSpPr>
          <p:nvPr>
            <p:ph idx="1"/>
          </p:nvPr>
        </p:nvSpPr>
        <p:spPr/>
        <p:txBody>
          <a:bodyPr>
            <a:normAutofit/>
          </a:bodyPr>
          <a:lstStyle/>
          <a:p>
            <a:pPr marL="0" indent="0">
              <a:buNone/>
            </a:pPr>
            <a:r>
              <a:rPr lang="en-US" b="1" dirty="0"/>
              <a:t>Approach 1:</a:t>
            </a:r>
          </a:p>
          <a:p>
            <a:r>
              <a:rPr lang="en-US" b="1" dirty="0"/>
              <a:t>Step 1:</a:t>
            </a:r>
            <a:r>
              <a:rPr lang="en-US" dirty="0"/>
              <a:t> Create a function whose signature matches the signature of System.Comparison delegate. This is the method where we need to write the logic to compare 2 customer objects.</a:t>
            </a:r>
          </a:p>
          <a:p>
            <a:pPr marL="0" indent="0">
              <a:buNone/>
            </a:pPr>
            <a:r>
              <a:rPr lang="en-US" dirty="0"/>
              <a:t>   </a:t>
            </a:r>
          </a:p>
          <a:p>
            <a:pPr marL="0" indent="0">
              <a:buNone/>
            </a:pPr>
            <a:r>
              <a:rPr lang="en-US" dirty="0">
                <a:latin typeface="Roboto Mono" panose="00000009000000000000" pitchFamily="49" charset="0"/>
                <a:ea typeface="Roboto Mono" panose="00000009000000000000" pitchFamily="49" charset="0"/>
              </a:rPr>
              <a:t> private static int CompareCustomers(Customer c1,     	Customer c2)</a:t>
            </a:r>
          </a:p>
          <a:p>
            <a:pPr marL="0" indent="0">
              <a:buNone/>
            </a:pPr>
            <a:r>
              <a:rPr lang="en-US" dirty="0">
                <a:latin typeface="Roboto Mono" panose="00000009000000000000" pitchFamily="49" charset="0"/>
                <a:ea typeface="Roboto Mono" panose="00000009000000000000" pitchFamily="49" charset="0"/>
              </a:rPr>
              <a:t> return c1. ID. CompareTo(c2.ID);</a:t>
            </a:r>
          </a:p>
          <a:p>
            <a:endParaRPr lang="en-IN" dirty="0"/>
          </a:p>
        </p:txBody>
      </p:sp>
    </p:spTree>
    <p:extLst>
      <p:ext uri="{BB962C8B-B14F-4D97-AF65-F5344CB8AC3E}">
        <p14:creationId xmlns:p14="http://schemas.microsoft.com/office/powerpoint/2010/main" val="3773899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890F-3473-7DE4-71B5-B8048102C4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8704E6-1D6B-22A7-4ADD-B481DBAC8EDD}"/>
              </a:ext>
            </a:extLst>
          </p:cNvPr>
          <p:cNvSpPr>
            <a:spLocks noGrp="1"/>
          </p:cNvSpPr>
          <p:nvPr>
            <p:ph idx="1"/>
          </p:nvPr>
        </p:nvSpPr>
        <p:spPr/>
        <p:txBody>
          <a:bodyPr>
            <a:normAutofit/>
          </a:bodyPr>
          <a:lstStyle/>
          <a:p>
            <a:r>
              <a:rPr lang="en-US" b="1" dirty="0"/>
              <a:t>Step 2:</a:t>
            </a:r>
            <a:r>
              <a:rPr lang="en-US" dirty="0"/>
              <a:t> Create an instance of System.Comparison delegate, and then pass the name of the function created in Step as the argument. So, at this point "Comparison" delegate is pointing to our function that contains the logic to compare 2 customer objects.</a:t>
            </a:r>
          </a:p>
          <a:p>
            <a:pPr marL="0" indent="0">
              <a:buNone/>
            </a:pPr>
            <a:endParaRPr lang="en-US" dirty="0"/>
          </a:p>
          <a:p>
            <a:pPr marL="0" indent="0">
              <a:buNone/>
            </a:pPr>
            <a:r>
              <a:rPr lang="en-US" dirty="0"/>
              <a:t>	</a:t>
            </a:r>
            <a:r>
              <a:rPr lang="en-US" dirty="0">
                <a:latin typeface="Roboto Mono" panose="00000009000000000000" pitchFamily="49" charset="0"/>
                <a:ea typeface="Roboto Mono" panose="00000009000000000000" pitchFamily="49" charset="0"/>
              </a:rPr>
              <a:t>Comparison&lt;Customer › customerComparer = new 	Comparison&lt;Customer &gt;(CompareCustomers);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009177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16B1-FD4E-76C3-08F5-0421B03847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39CD23-2E7C-C335-08AB-0277A221607D}"/>
              </a:ext>
            </a:extLst>
          </p:cNvPr>
          <p:cNvSpPr>
            <a:spLocks noGrp="1"/>
          </p:cNvSpPr>
          <p:nvPr>
            <p:ph idx="1"/>
          </p:nvPr>
        </p:nvSpPr>
        <p:spPr/>
        <p:txBody>
          <a:bodyPr/>
          <a:lstStyle/>
          <a:p>
            <a:r>
              <a:rPr lang="en-US" b="1" dirty="0"/>
              <a:t>Step 3:</a:t>
            </a:r>
            <a:r>
              <a:rPr lang="en-US" dirty="0"/>
              <a:t> Pass the delegate instance as an argument, to Sort) function.</a:t>
            </a:r>
          </a:p>
          <a:p>
            <a:pPr marL="0" indent="0">
              <a:buNone/>
            </a:pPr>
            <a:endParaRPr lang="en-US" dirty="0"/>
          </a:p>
          <a:p>
            <a:pPr marL="0" indent="0">
              <a:buNone/>
            </a:pPr>
            <a:r>
              <a:rPr lang="en-US" dirty="0"/>
              <a:t>	</a:t>
            </a:r>
            <a:r>
              <a:rPr lang="en-US" dirty="0">
                <a:latin typeface="Roboto Mono" panose="00000009000000000000" pitchFamily="49" charset="0"/>
                <a:ea typeface="Roboto Mono" panose="00000009000000000000" pitchFamily="49" charset="0"/>
              </a:rPr>
              <a:t>listCutomers.Sort(customerComparer);</a:t>
            </a:r>
          </a:p>
          <a:p>
            <a:pPr marL="0" indent="0">
              <a:buNone/>
            </a:pPr>
            <a:endParaRPr lang="en-IN" dirty="0"/>
          </a:p>
        </p:txBody>
      </p:sp>
    </p:spTree>
    <p:extLst>
      <p:ext uri="{BB962C8B-B14F-4D97-AF65-F5344CB8AC3E}">
        <p14:creationId xmlns:p14="http://schemas.microsoft.com/office/powerpoint/2010/main" val="659731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605DC2-216F-DFDE-0A07-95ACD9C907FA}"/>
              </a:ext>
            </a:extLst>
          </p:cNvPr>
          <p:cNvSpPr>
            <a:spLocks noGrp="1"/>
          </p:cNvSpPr>
          <p:nvPr>
            <p:ph type="title"/>
          </p:nvPr>
        </p:nvSpPr>
        <p:spPr/>
        <p:txBody>
          <a:bodyPr/>
          <a:lstStyle/>
          <a:p>
            <a:r>
              <a:rPr lang="en-US" dirty="0"/>
              <a:t>Sort a list of complex types</a:t>
            </a:r>
            <a:endParaRPr lang="en-IN" dirty="0"/>
          </a:p>
        </p:txBody>
      </p:sp>
      <p:sp>
        <p:nvSpPr>
          <p:cNvPr id="5" name="Content Placeholder 4">
            <a:extLst>
              <a:ext uri="{FF2B5EF4-FFF2-40B4-BE49-F238E27FC236}">
                <a16:creationId xmlns:a16="http://schemas.microsoft.com/office/drawing/2014/main" id="{5AF17BF7-096E-5B2E-B92E-FD5D94F31D08}"/>
              </a:ext>
            </a:extLst>
          </p:cNvPr>
          <p:cNvSpPr>
            <a:spLocks noGrp="1"/>
          </p:cNvSpPr>
          <p:nvPr>
            <p:ph idx="1"/>
          </p:nvPr>
        </p:nvSpPr>
        <p:spPr/>
        <p:txBody>
          <a:bodyPr>
            <a:normAutofit/>
          </a:bodyPr>
          <a:lstStyle/>
          <a:p>
            <a:pPr marL="0" indent="0">
              <a:buNone/>
            </a:pPr>
            <a:r>
              <a:rPr lang="en-US" b="1" dirty="0"/>
              <a:t>Approach 2:</a:t>
            </a:r>
          </a:p>
          <a:p>
            <a:pPr marL="0" indent="0">
              <a:buNone/>
            </a:pPr>
            <a:r>
              <a:rPr lang="en-US" dirty="0"/>
              <a:t>In Approcah1 this is what we have done</a:t>
            </a:r>
          </a:p>
          <a:p>
            <a:pPr>
              <a:lnSpc>
                <a:spcPct val="100000"/>
              </a:lnSpc>
              <a:tabLst>
                <a:tab pos="182563" algn="l"/>
              </a:tabLst>
            </a:pPr>
            <a:r>
              <a:rPr lang="en-US" dirty="0"/>
              <a:t>Created a private function that contains the logicto compare customers</a:t>
            </a:r>
          </a:p>
          <a:p>
            <a:pPr>
              <a:lnSpc>
                <a:spcPct val="100000"/>
              </a:lnSpc>
            </a:pPr>
            <a:r>
              <a:rPr lang="en-US" dirty="0"/>
              <a:t>Created an instance of Comparison delegate, and then passed               the name of the private function to the delegate.</a:t>
            </a:r>
          </a:p>
          <a:p>
            <a:pPr>
              <a:lnSpc>
                <a:spcPct val="100000"/>
              </a:lnSpc>
            </a:pPr>
            <a:r>
              <a:rPr lang="en-US" dirty="0"/>
              <a:t>Finally passed the delegate instance to the Sort method.</a:t>
            </a:r>
          </a:p>
          <a:p>
            <a:pPr marL="0" indent="0">
              <a:buNone/>
            </a:pPr>
            <a:endParaRPr lang="en-US" dirty="0"/>
          </a:p>
        </p:txBody>
      </p:sp>
    </p:spTree>
    <p:extLst>
      <p:ext uri="{BB962C8B-B14F-4D97-AF65-F5344CB8AC3E}">
        <p14:creationId xmlns:p14="http://schemas.microsoft.com/office/powerpoint/2010/main" val="2491027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52C5-D990-862B-E7C9-2FA0536A953E}"/>
              </a:ext>
            </a:extLst>
          </p:cNvPr>
          <p:cNvSpPr>
            <a:spLocks noGrp="1"/>
          </p:cNvSpPr>
          <p:nvPr>
            <p:ph type="title"/>
          </p:nvPr>
        </p:nvSpPr>
        <p:spPr/>
        <p:txBody>
          <a:bodyPr/>
          <a:lstStyle/>
          <a:p>
            <a:r>
              <a:rPr lang="en-US" dirty="0"/>
              <a:t>Sort a list of complex types</a:t>
            </a:r>
            <a:endParaRPr lang="en-IN" dirty="0"/>
          </a:p>
        </p:txBody>
      </p:sp>
      <p:sp>
        <p:nvSpPr>
          <p:cNvPr id="3" name="Content Placeholder 2">
            <a:extLst>
              <a:ext uri="{FF2B5EF4-FFF2-40B4-BE49-F238E27FC236}">
                <a16:creationId xmlns:a16="http://schemas.microsoft.com/office/drawing/2014/main" id="{FA4708DF-2F38-D6B4-5B01-2B59FF53DE92}"/>
              </a:ext>
            </a:extLst>
          </p:cNvPr>
          <p:cNvSpPr>
            <a:spLocks noGrp="1"/>
          </p:cNvSpPr>
          <p:nvPr>
            <p:ph idx="1"/>
          </p:nvPr>
        </p:nvSpPr>
        <p:spPr/>
        <p:txBody>
          <a:bodyPr/>
          <a:lstStyle/>
          <a:p>
            <a:pPr marL="0" indent="0">
              <a:buNone/>
            </a:pPr>
            <a:r>
              <a:rPr lang="en-US" b="1" dirty="0"/>
              <a:t>Do we really have to follow all these steps. Isn't there any other way?</a:t>
            </a:r>
          </a:p>
          <a:p>
            <a:r>
              <a:rPr lang="en-US" dirty="0"/>
              <a:t>The above code can be simplified using delegate keyword as shown below.</a:t>
            </a:r>
          </a:p>
          <a:p>
            <a:pPr marL="538163" indent="0">
              <a:buNone/>
            </a:pPr>
            <a:r>
              <a:rPr lang="en-US" dirty="0">
                <a:latin typeface="Roboto Mono" panose="00000009000000000000" pitchFamily="49" charset="0"/>
                <a:ea typeface="Roboto Mono" panose="00000009000000000000" pitchFamily="49" charset="0"/>
              </a:rPr>
              <a:t>listCutomers.Sort(delegate(Customer c1, Customer c2)</a:t>
            </a:r>
          </a:p>
          <a:p>
            <a:pPr marL="538163" indent="0">
              <a:buNone/>
            </a:pPr>
            <a:r>
              <a:rPr lang="en-US" dirty="0">
                <a:latin typeface="Roboto Mono" panose="00000009000000000000" pitchFamily="49" charset="0"/>
                <a:ea typeface="Roboto Mono" panose="00000009000000000000" pitchFamily="49" charset="0"/>
              </a:rPr>
              <a:t>{</a:t>
            </a:r>
          </a:p>
          <a:p>
            <a:pPr marL="538163" indent="0">
              <a:buNone/>
            </a:pPr>
            <a:r>
              <a:rPr lang="en-US" dirty="0">
                <a:latin typeface="Roboto Mono" panose="00000009000000000000" pitchFamily="49" charset="0"/>
                <a:ea typeface="Roboto Mono" panose="00000009000000000000" pitchFamily="49" charset="0"/>
              </a:rPr>
              <a:t>return (c1. ID.CompareTo(c2.ID));</a:t>
            </a:r>
          </a:p>
          <a:p>
            <a:pPr marL="538163" indent="0">
              <a:buNone/>
            </a:pPr>
            <a:r>
              <a:rPr lang="en-US" dirty="0">
                <a:latin typeface="Roboto Mono" panose="00000009000000000000" pitchFamily="49" charset="0"/>
                <a:ea typeface="Roboto Mono" panose="00000009000000000000" pitchFamily="49" charset="0"/>
              </a:rPr>
              <a:t>});</a:t>
            </a:r>
          </a:p>
          <a:p>
            <a:endParaRPr lang="en-IN" dirty="0"/>
          </a:p>
        </p:txBody>
      </p:sp>
    </p:spTree>
    <p:extLst>
      <p:ext uri="{BB962C8B-B14F-4D97-AF65-F5344CB8AC3E}">
        <p14:creationId xmlns:p14="http://schemas.microsoft.com/office/powerpoint/2010/main" val="2902258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179F-5225-34ED-2C46-F83026A05FD4}"/>
              </a:ext>
            </a:extLst>
          </p:cNvPr>
          <p:cNvSpPr>
            <a:spLocks noGrp="1"/>
          </p:cNvSpPr>
          <p:nvPr>
            <p:ph type="title"/>
          </p:nvPr>
        </p:nvSpPr>
        <p:spPr/>
        <p:txBody>
          <a:bodyPr/>
          <a:lstStyle/>
          <a:p>
            <a:r>
              <a:rPr lang="en-US" dirty="0"/>
              <a:t>Sort a list of complex types</a:t>
            </a:r>
            <a:endParaRPr lang="en-IN" dirty="0"/>
          </a:p>
        </p:txBody>
      </p:sp>
      <p:sp>
        <p:nvSpPr>
          <p:cNvPr id="3" name="Content Placeholder 2">
            <a:extLst>
              <a:ext uri="{FF2B5EF4-FFF2-40B4-BE49-F238E27FC236}">
                <a16:creationId xmlns:a16="http://schemas.microsoft.com/office/drawing/2014/main" id="{C597F05D-E9EA-271F-5198-C584F5815BA4}"/>
              </a:ext>
            </a:extLst>
          </p:cNvPr>
          <p:cNvSpPr>
            <a:spLocks noGrp="1"/>
          </p:cNvSpPr>
          <p:nvPr>
            <p:ph idx="1"/>
          </p:nvPr>
        </p:nvSpPr>
        <p:spPr/>
        <p:txBody>
          <a:bodyPr/>
          <a:lstStyle/>
          <a:p>
            <a:pPr marL="0" indent="0">
              <a:buNone/>
            </a:pPr>
            <a:r>
              <a:rPr lang="en-US" b="1" dirty="0"/>
              <a:t>Approach 3: </a:t>
            </a:r>
          </a:p>
          <a:p>
            <a:r>
              <a:rPr lang="en-US" dirty="0"/>
              <a:t>  The code in Approach 2, can be further simplified using lambda expression as shown below.</a:t>
            </a:r>
          </a:p>
          <a:p>
            <a:pPr marL="538163" indent="0">
              <a:buNone/>
            </a:pPr>
            <a:endParaRPr lang="en-US" dirty="0"/>
          </a:p>
          <a:p>
            <a:pPr marL="538163" indent="0">
              <a:buNone/>
            </a:pPr>
            <a:r>
              <a:rPr lang="en-US" dirty="0"/>
              <a:t>listCutomers.Sort((cl, c2) =&gt; c1. ID.CompareTo(c2. ID));</a:t>
            </a:r>
            <a:endParaRPr lang="en-IN" dirty="0"/>
          </a:p>
          <a:p>
            <a:pPr marL="0" indent="0">
              <a:buNone/>
            </a:pPr>
            <a:endParaRPr lang="en-IN" dirty="0"/>
          </a:p>
        </p:txBody>
      </p:sp>
    </p:spTree>
    <p:extLst>
      <p:ext uri="{BB962C8B-B14F-4D97-AF65-F5344CB8AC3E}">
        <p14:creationId xmlns:p14="http://schemas.microsoft.com/office/powerpoint/2010/main" val="40275564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US" dirty="0"/>
              <a:t>Some useful methods of List collection class</a:t>
            </a:r>
            <a:endParaRPr lang="en-IN" dirty="0"/>
          </a:p>
        </p:txBody>
      </p:sp>
    </p:spTree>
    <p:extLst>
      <p:ext uri="{BB962C8B-B14F-4D97-AF65-F5344CB8AC3E}">
        <p14:creationId xmlns:p14="http://schemas.microsoft.com/office/powerpoint/2010/main" val="25442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CE8D-78A7-3F15-01CE-07440976FE5F}"/>
              </a:ext>
            </a:extLst>
          </p:cNvPr>
          <p:cNvSpPr>
            <a:spLocks noGrp="1"/>
          </p:cNvSpPr>
          <p:nvPr>
            <p:ph type="title"/>
          </p:nvPr>
        </p:nvSpPr>
        <p:spPr/>
        <p:txBody>
          <a:bodyPr/>
          <a:lstStyle/>
          <a:p>
            <a:r>
              <a:rPr lang="en-IN" dirty="0"/>
              <a:t>Named Parameters</a:t>
            </a:r>
          </a:p>
        </p:txBody>
      </p:sp>
      <p:sp>
        <p:nvSpPr>
          <p:cNvPr id="3" name="Content Placeholder 2">
            <a:extLst>
              <a:ext uri="{FF2B5EF4-FFF2-40B4-BE49-F238E27FC236}">
                <a16:creationId xmlns:a16="http://schemas.microsoft.com/office/drawing/2014/main" id="{B659519F-2281-A0F6-6D25-DB4D4D75D6BE}"/>
              </a:ext>
            </a:extLst>
          </p:cNvPr>
          <p:cNvSpPr>
            <a:spLocks noGrp="1"/>
          </p:cNvSpPr>
          <p:nvPr>
            <p:ph idx="1"/>
          </p:nvPr>
        </p:nvSpPr>
        <p:spPr/>
        <p:txBody>
          <a:bodyPr>
            <a:normAutofit fontScale="77500" lnSpcReduction="20000"/>
          </a:bodyPr>
          <a:lstStyle/>
          <a:p>
            <a:pPr marL="285750" indent="-285750">
              <a:lnSpc>
                <a:spcPct val="120000"/>
              </a:lnSpc>
              <a:buFont typeface="Arial" panose="020B0604020202020204" pitchFamily="34" charset="0"/>
              <a:buChar char="•"/>
            </a:pPr>
            <a:r>
              <a:rPr lang="en-US" dirty="0"/>
              <a:t>When we invoke this method as shown below, "1" is passed as the argument for parameter "a" and "2" is passed as the argument for parameter "b" by default.</a:t>
            </a:r>
          </a:p>
          <a:p>
            <a:pPr marL="285750" indent="-285750">
              <a:buFont typeface="Arial" panose="020B0604020202020204" pitchFamily="34" charset="0"/>
              <a:buChar char="•"/>
            </a:pPr>
            <a:endParaRPr lang="en-US" dirty="0"/>
          </a:p>
          <a:p>
            <a:pPr marL="0" indent="0">
              <a:buNone/>
            </a:pPr>
            <a:r>
              <a:rPr lang="en-US" dirty="0"/>
              <a:t>	</a:t>
            </a:r>
            <a:r>
              <a:rPr lang="en-US" dirty="0">
                <a:latin typeface="Roboto Mono" panose="00000009000000000000" pitchFamily="49" charset="0"/>
                <a:ea typeface="Roboto Mono" panose="00000009000000000000" pitchFamily="49" charset="0"/>
              </a:rPr>
              <a:t>Test (1, 2);</a:t>
            </a:r>
          </a:p>
          <a:p>
            <a:pPr marL="285750" indent="-285750">
              <a:buFont typeface="Arial" panose="020B0604020202020204" pitchFamily="34" charset="0"/>
              <a:buChar char="•"/>
            </a:pPr>
            <a:endParaRPr lang="en-US" dirty="0"/>
          </a:p>
          <a:p>
            <a:pPr marL="285750" indent="-285750">
              <a:lnSpc>
                <a:spcPct val="120000"/>
              </a:lnSpc>
              <a:buFont typeface="Arial" panose="020B0604020202020204" pitchFamily="34" charset="0"/>
              <a:buChar char="•"/>
            </a:pPr>
            <a:r>
              <a:rPr lang="en-US" dirty="0"/>
              <a:t>My intention is to pass "2" as the argument for parameter "c". To achieve this we can make use of named parameters, as shown below. Notice that, I have specified the name of the parameter for which value "2" is being passed.</a:t>
            </a:r>
          </a:p>
          <a:p>
            <a:endParaRPr lang="en-US" dirty="0"/>
          </a:p>
          <a:p>
            <a:pPr marL="0" indent="0">
              <a:buNone/>
            </a:pPr>
            <a:r>
              <a:rPr lang="en-US" dirty="0">
                <a:latin typeface="Roboto Mono" panose="00000009000000000000" pitchFamily="49" charset="0"/>
                <a:ea typeface="Roboto Mono" panose="00000009000000000000" pitchFamily="49" charset="0"/>
              </a:rPr>
              <a:t>	Test(1, c: 2);</a:t>
            </a:r>
            <a:endParaRPr lang="en-IN" dirty="0">
              <a:latin typeface="Roboto Mono" panose="00000009000000000000" pitchFamily="49" charset="0"/>
              <a:ea typeface="Roboto Mono" panose="00000009000000000000" pitchFamily="49" charset="0"/>
            </a:endParaRPr>
          </a:p>
          <a:p>
            <a:endParaRPr lang="en-IN" dirty="0"/>
          </a:p>
        </p:txBody>
      </p:sp>
    </p:spTree>
    <p:extLst>
      <p:ext uri="{BB962C8B-B14F-4D97-AF65-F5344CB8AC3E}">
        <p14:creationId xmlns:p14="http://schemas.microsoft.com/office/powerpoint/2010/main" val="3150730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a:xfrm>
            <a:off x="163946" y="199221"/>
            <a:ext cx="10161154" cy="944581"/>
          </a:xfrm>
        </p:spPr>
        <p:txBody>
          <a:bodyPr/>
          <a:lstStyle/>
          <a:p>
            <a:r>
              <a:rPr lang="en-IN" dirty="0"/>
              <a:t>Using Comparison delegate with List &lt;T&gt;</a:t>
            </a:r>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a:xfrm>
            <a:off x="714663" y="1466623"/>
            <a:ext cx="10762673" cy="4761457"/>
          </a:xfrm>
        </p:spPr>
        <p:txBody>
          <a:bodyPr>
            <a:normAutofit/>
          </a:bodyPr>
          <a:lstStyle/>
          <a:p>
            <a:pPr>
              <a:lnSpc>
                <a:spcPct val="100000"/>
              </a:lnSpc>
            </a:pPr>
            <a:r>
              <a:rPr lang="en-US" b="1" dirty="0"/>
              <a:t>TrueForAll() </a:t>
            </a:r>
            <a:r>
              <a:rPr lang="en-US" dirty="0"/>
              <a:t>- Returns true or false depending on whether if every element in the list matches the conditions defined by the specified predicate.</a:t>
            </a:r>
          </a:p>
          <a:p>
            <a:pPr marL="0" indent="0">
              <a:lnSpc>
                <a:spcPct val="100000"/>
              </a:lnSpc>
              <a:buNone/>
            </a:pPr>
            <a:endParaRPr lang="en-US" dirty="0"/>
          </a:p>
          <a:p>
            <a:pPr>
              <a:lnSpc>
                <a:spcPct val="100000"/>
              </a:lnSpc>
            </a:pPr>
            <a:r>
              <a:rPr lang="en-US" b="1" dirty="0"/>
              <a:t>AsReadOnly() </a:t>
            </a:r>
            <a:r>
              <a:rPr lang="en-US" dirty="0"/>
              <a:t>- Returns a read only wrapper for the current collection. Use this method, if you don't want the client code to modify the collection i.e. add or remove any elements from the collection. The ReadOnlyCollection will not have methods to add or remove items from the collection. You can only read items from this collection.</a:t>
            </a:r>
          </a:p>
          <a:p>
            <a:pPr marL="0" indent="0">
              <a:buNone/>
            </a:pPr>
            <a:endParaRPr lang="en-US" dirty="0"/>
          </a:p>
        </p:txBody>
      </p:sp>
    </p:spTree>
    <p:extLst>
      <p:ext uri="{BB962C8B-B14F-4D97-AF65-F5344CB8AC3E}">
        <p14:creationId xmlns:p14="http://schemas.microsoft.com/office/powerpoint/2010/main" val="4236797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A39F-67C7-33E3-C4FB-A80256D41443}"/>
              </a:ext>
            </a:extLst>
          </p:cNvPr>
          <p:cNvSpPr>
            <a:spLocks noGrp="1"/>
          </p:cNvSpPr>
          <p:nvPr>
            <p:ph type="title"/>
          </p:nvPr>
        </p:nvSpPr>
        <p:spPr/>
        <p:txBody>
          <a:bodyPr/>
          <a:lstStyle/>
          <a:p>
            <a:r>
              <a:rPr lang="en-IN" dirty="0"/>
              <a:t>Using Comparison delegate with List &lt;T&gt;</a:t>
            </a:r>
          </a:p>
        </p:txBody>
      </p:sp>
      <p:sp>
        <p:nvSpPr>
          <p:cNvPr id="3" name="Content Placeholder 2">
            <a:extLst>
              <a:ext uri="{FF2B5EF4-FFF2-40B4-BE49-F238E27FC236}">
                <a16:creationId xmlns:a16="http://schemas.microsoft.com/office/drawing/2014/main" id="{44EDAB02-3188-74F1-BAAD-897EDD793FF4}"/>
              </a:ext>
            </a:extLst>
          </p:cNvPr>
          <p:cNvSpPr>
            <a:spLocks noGrp="1"/>
          </p:cNvSpPr>
          <p:nvPr>
            <p:ph idx="1"/>
          </p:nvPr>
        </p:nvSpPr>
        <p:spPr/>
        <p:txBody>
          <a:bodyPr/>
          <a:lstStyle/>
          <a:p>
            <a:pPr marL="0" indent="0">
              <a:buNone/>
            </a:pPr>
            <a:endParaRPr lang="en-US" dirty="0"/>
          </a:p>
          <a:p>
            <a:r>
              <a:rPr lang="en-US" b="1" dirty="0"/>
              <a:t>TrimExcess() </a:t>
            </a:r>
            <a:r>
              <a:rPr lang="en-US" dirty="0"/>
              <a:t>- Sets the capacity to the actual number of elements in the List, if that number is less than a threshold value.</a:t>
            </a:r>
          </a:p>
          <a:p>
            <a:pPr marL="0" indent="0">
              <a:buNone/>
            </a:pPr>
            <a:endParaRPr lang="en-IN" dirty="0"/>
          </a:p>
        </p:txBody>
      </p:sp>
    </p:spTree>
    <p:extLst>
      <p:ext uri="{BB962C8B-B14F-4D97-AF65-F5344CB8AC3E}">
        <p14:creationId xmlns:p14="http://schemas.microsoft.com/office/powerpoint/2010/main" val="3763331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4B55-8042-C1D0-18C4-AF90B510FEFC}"/>
              </a:ext>
            </a:extLst>
          </p:cNvPr>
          <p:cNvSpPr>
            <a:spLocks noGrp="1"/>
          </p:cNvSpPr>
          <p:nvPr>
            <p:ph type="title"/>
          </p:nvPr>
        </p:nvSpPr>
        <p:spPr/>
        <p:txBody>
          <a:bodyPr/>
          <a:lstStyle/>
          <a:p>
            <a:r>
              <a:rPr lang="en-IN" dirty="0"/>
              <a:t>Using Comparison delegate with List &lt;T&gt;</a:t>
            </a:r>
          </a:p>
        </p:txBody>
      </p:sp>
      <p:sp>
        <p:nvSpPr>
          <p:cNvPr id="3" name="Content Placeholder 2">
            <a:extLst>
              <a:ext uri="{FF2B5EF4-FFF2-40B4-BE49-F238E27FC236}">
                <a16:creationId xmlns:a16="http://schemas.microsoft.com/office/drawing/2014/main" id="{861F6591-2874-FC95-A7CF-2BB1162D6A20}"/>
              </a:ext>
            </a:extLst>
          </p:cNvPr>
          <p:cNvSpPr>
            <a:spLocks noGrp="1"/>
          </p:cNvSpPr>
          <p:nvPr>
            <p:ph idx="1"/>
          </p:nvPr>
        </p:nvSpPr>
        <p:spPr/>
        <p:txBody>
          <a:bodyPr/>
          <a:lstStyle/>
          <a:p>
            <a:pPr marL="0" indent="0">
              <a:buNone/>
            </a:pPr>
            <a:r>
              <a:rPr lang="en-US" b="1" dirty="0"/>
              <a:t>According to MSDN:</a:t>
            </a:r>
          </a:p>
          <a:p>
            <a:pPr marL="263525" indent="-263525"/>
            <a:r>
              <a:rPr lang="en-US" dirty="0"/>
              <a:t>This method can be used to minimize a collection's memory overhead if no new elements will be added to the collection. The cost of reallocating and copying a large List&lt;T&gt; can be considerable. So the Trim Excess method does nothing if the list is at more than 90 percent of capacity. This avoids incurring a large reallocation cost for a relatively small gain. The current threshold is 90 percent, but this could change in the future.</a:t>
            </a:r>
          </a:p>
          <a:p>
            <a:endParaRPr lang="en-IN" dirty="0"/>
          </a:p>
        </p:txBody>
      </p:sp>
    </p:spTree>
    <p:extLst>
      <p:ext uri="{BB962C8B-B14F-4D97-AF65-F5344CB8AC3E}">
        <p14:creationId xmlns:p14="http://schemas.microsoft.com/office/powerpoint/2010/main" val="4032693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US" dirty="0"/>
              <a:t>When to use a dictionary over list in </a:t>
            </a:r>
            <a:r>
              <a:rPr lang="en-US" dirty="0" err="1"/>
              <a:t>c#</a:t>
            </a:r>
            <a:endParaRPr lang="en-IN" dirty="0"/>
          </a:p>
        </p:txBody>
      </p:sp>
    </p:spTree>
    <p:extLst>
      <p:ext uri="{BB962C8B-B14F-4D97-AF65-F5344CB8AC3E}">
        <p14:creationId xmlns:p14="http://schemas.microsoft.com/office/powerpoint/2010/main" val="1837953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a:xfrm>
            <a:off x="163946" y="199221"/>
            <a:ext cx="10161154" cy="944581"/>
          </a:xfrm>
        </p:spPr>
        <p:txBody>
          <a:bodyPr/>
          <a:lstStyle/>
          <a:p>
            <a:r>
              <a:rPr lang="en-IN" dirty="0"/>
              <a:t>When to use a dictionary over list</a:t>
            </a:r>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a:xfrm>
            <a:off x="714663" y="1466623"/>
            <a:ext cx="10762673" cy="4761457"/>
          </a:xfrm>
        </p:spPr>
        <p:txBody>
          <a:bodyPr>
            <a:normAutofit/>
          </a:bodyPr>
          <a:lstStyle/>
          <a:p>
            <a:pPr marL="0" indent="0" algn="just">
              <a:buNone/>
            </a:pPr>
            <a:r>
              <a:rPr lang="en-US" dirty="0"/>
              <a:t>Find method of the List class loops thru each object in the list until a match is found. So, if you want to lookup a value using a key dictionary is better for performance over list. So, use dictionary when you know the collection will be primarily used for lookups.</a:t>
            </a:r>
          </a:p>
          <a:p>
            <a:pPr marL="0" indent="0" algn="ctr">
              <a:buNone/>
            </a:pPr>
            <a:endParaRPr lang="en-US" dirty="0"/>
          </a:p>
        </p:txBody>
      </p:sp>
      <p:pic>
        <p:nvPicPr>
          <p:cNvPr id="19" name="Picture 18">
            <a:extLst>
              <a:ext uri="{FF2B5EF4-FFF2-40B4-BE49-F238E27FC236}">
                <a16:creationId xmlns:a16="http://schemas.microsoft.com/office/drawing/2014/main" id="{0AEF429D-BADE-08FA-E64D-106B886B8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238" y="3073854"/>
            <a:ext cx="2568163" cy="1546994"/>
          </a:xfrm>
          <a:prstGeom prst="rect">
            <a:avLst/>
          </a:prstGeom>
        </p:spPr>
      </p:pic>
      <p:pic>
        <p:nvPicPr>
          <p:cNvPr id="21" name="Picture 20">
            <a:extLst>
              <a:ext uri="{FF2B5EF4-FFF2-40B4-BE49-F238E27FC236}">
                <a16:creationId xmlns:a16="http://schemas.microsoft.com/office/drawing/2014/main" id="{8726B7AF-67E1-0E11-229F-B9A1CD40C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152" y="4880793"/>
            <a:ext cx="2248095" cy="1021168"/>
          </a:xfrm>
          <a:prstGeom prst="rect">
            <a:avLst/>
          </a:prstGeom>
        </p:spPr>
      </p:pic>
      <p:pic>
        <p:nvPicPr>
          <p:cNvPr id="23" name="Picture 22">
            <a:extLst>
              <a:ext uri="{FF2B5EF4-FFF2-40B4-BE49-F238E27FC236}">
                <a16:creationId xmlns:a16="http://schemas.microsoft.com/office/drawing/2014/main" id="{420CC7CD-29F9-C73A-EA21-B01B468C8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074" y="4880793"/>
            <a:ext cx="2217612" cy="823031"/>
          </a:xfrm>
          <a:prstGeom prst="rect">
            <a:avLst/>
          </a:prstGeom>
        </p:spPr>
      </p:pic>
    </p:spTree>
    <p:extLst>
      <p:ext uri="{BB962C8B-B14F-4D97-AF65-F5344CB8AC3E}">
        <p14:creationId xmlns:p14="http://schemas.microsoft.com/office/powerpoint/2010/main" val="1595630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US" dirty="0"/>
              <a:t>Generic queue collection class</a:t>
            </a:r>
            <a:endParaRPr lang="en-IN" dirty="0"/>
          </a:p>
        </p:txBody>
      </p:sp>
    </p:spTree>
    <p:extLst>
      <p:ext uri="{BB962C8B-B14F-4D97-AF65-F5344CB8AC3E}">
        <p14:creationId xmlns:p14="http://schemas.microsoft.com/office/powerpoint/2010/main" val="2273395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a:xfrm>
            <a:off x="163946" y="199221"/>
            <a:ext cx="10161154" cy="944581"/>
          </a:xfrm>
        </p:spPr>
        <p:txBody>
          <a:bodyPr/>
          <a:lstStyle/>
          <a:p>
            <a:r>
              <a:rPr lang="en-IN" dirty="0"/>
              <a:t>When to use a dictionary over list</a:t>
            </a:r>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a:xfrm>
            <a:off x="714663" y="1466623"/>
            <a:ext cx="10762673" cy="4761457"/>
          </a:xfrm>
        </p:spPr>
        <p:txBody>
          <a:bodyPr>
            <a:normAutofit/>
          </a:bodyPr>
          <a:lstStyle/>
          <a:p>
            <a:pPr marL="0" indent="0">
              <a:buNone/>
            </a:pPr>
            <a:r>
              <a:rPr lang="en-US" dirty="0"/>
              <a:t>Queue is a generic FIFO (First In First Out) collection class that is present in System.Collections. Generic namespace. </a:t>
            </a:r>
          </a:p>
          <a:p>
            <a:r>
              <a:rPr lang="en-US" dirty="0"/>
              <a:t>The Queue collection class is analogous to a queue at the ATM machine to withdraw money. The order in which people queue up, will be the order in which they will be able to get out of the queue and withdraw money from the ATM. The Queue collection class operates in a similar fashion. The first item to be added (enqueued) to the queue, will be the first item to be removed (dequeued) from the Queue.</a:t>
            </a:r>
          </a:p>
          <a:p>
            <a:pPr marL="263525" indent="0">
              <a:buNone/>
            </a:pPr>
            <a:endParaRPr lang="en-US" dirty="0"/>
          </a:p>
        </p:txBody>
      </p:sp>
    </p:spTree>
    <p:extLst>
      <p:ext uri="{BB962C8B-B14F-4D97-AF65-F5344CB8AC3E}">
        <p14:creationId xmlns:p14="http://schemas.microsoft.com/office/powerpoint/2010/main" val="450965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69D5-5218-0D93-DAB7-33E24207D002}"/>
              </a:ext>
            </a:extLst>
          </p:cNvPr>
          <p:cNvSpPr>
            <a:spLocks noGrp="1"/>
          </p:cNvSpPr>
          <p:nvPr>
            <p:ph type="title"/>
          </p:nvPr>
        </p:nvSpPr>
        <p:spPr/>
        <p:txBody>
          <a:bodyPr/>
          <a:lstStyle/>
          <a:p>
            <a:r>
              <a:rPr lang="en-IN" dirty="0"/>
              <a:t>When to use a dictionary over list</a:t>
            </a:r>
          </a:p>
        </p:txBody>
      </p:sp>
      <p:sp>
        <p:nvSpPr>
          <p:cNvPr id="3" name="Content Placeholder 2">
            <a:extLst>
              <a:ext uri="{FF2B5EF4-FFF2-40B4-BE49-F238E27FC236}">
                <a16:creationId xmlns:a16="http://schemas.microsoft.com/office/drawing/2014/main" id="{39AB8396-390A-028A-5D0B-1C2DF4E0117F}"/>
              </a:ext>
            </a:extLst>
          </p:cNvPr>
          <p:cNvSpPr>
            <a:spLocks noGrp="1"/>
          </p:cNvSpPr>
          <p:nvPr>
            <p:ph idx="1"/>
          </p:nvPr>
        </p:nvSpPr>
        <p:spPr/>
        <p:txBody>
          <a:bodyPr>
            <a:normAutofit/>
          </a:bodyPr>
          <a:lstStyle/>
          <a:p>
            <a:pPr marL="0" indent="0">
              <a:buNone/>
            </a:pPr>
            <a:r>
              <a:rPr lang="en-US" dirty="0"/>
              <a:t>To add items to the end of the queue, use Enqueue() method.</a:t>
            </a:r>
          </a:p>
          <a:p>
            <a:endParaRPr lang="en-US" dirty="0"/>
          </a:p>
          <a:p>
            <a:r>
              <a:rPr lang="en-US" dirty="0"/>
              <a:t>To remove an item that is present at the beginning of the queue, use Dequeue() method.</a:t>
            </a:r>
          </a:p>
          <a:p>
            <a:pPr marL="0" indent="0">
              <a:buNone/>
            </a:pPr>
            <a:endParaRPr lang="en-US" dirty="0"/>
          </a:p>
          <a:p>
            <a:pPr marL="0" indent="0">
              <a:buNone/>
            </a:pPr>
            <a:r>
              <a:rPr lang="en-US" dirty="0"/>
              <a:t>A foreach loop iterates thru the items in the queue, but will not remove them from the queue.</a:t>
            </a:r>
          </a:p>
          <a:p>
            <a:endParaRPr lang="en-US" dirty="0"/>
          </a:p>
          <a:p>
            <a:r>
              <a:rPr lang="en-US" dirty="0"/>
              <a:t>To check if an item, exists in the queue, use Contains() method.</a:t>
            </a:r>
          </a:p>
          <a:p>
            <a:endParaRPr lang="en-US" dirty="0"/>
          </a:p>
          <a:p>
            <a:pPr marL="0" indent="0">
              <a:buNone/>
            </a:pPr>
            <a:endParaRPr lang="en-IN" dirty="0"/>
          </a:p>
        </p:txBody>
      </p:sp>
    </p:spTree>
    <p:extLst>
      <p:ext uri="{BB962C8B-B14F-4D97-AF65-F5344CB8AC3E}">
        <p14:creationId xmlns:p14="http://schemas.microsoft.com/office/powerpoint/2010/main" val="3846755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48B2-7AA0-4F98-F012-B28AC3F26B80}"/>
              </a:ext>
            </a:extLst>
          </p:cNvPr>
          <p:cNvSpPr>
            <a:spLocks noGrp="1"/>
          </p:cNvSpPr>
          <p:nvPr>
            <p:ph type="title"/>
          </p:nvPr>
        </p:nvSpPr>
        <p:spPr/>
        <p:txBody>
          <a:bodyPr/>
          <a:lstStyle/>
          <a:p>
            <a:r>
              <a:rPr lang="en-IN" dirty="0"/>
              <a:t>When to use a dictionary over list</a:t>
            </a:r>
          </a:p>
        </p:txBody>
      </p:sp>
      <p:sp>
        <p:nvSpPr>
          <p:cNvPr id="3" name="Content Placeholder 2">
            <a:extLst>
              <a:ext uri="{FF2B5EF4-FFF2-40B4-BE49-F238E27FC236}">
                <a16:creationId xmlns:a16="http://schemas.microsoft.com/office/drawing/2014/main" id="{84BAFCF5-3630-501A-1F0F-6DE55610E8FA}"/>
              </a:ext>
            </a:extLst>
          </p:cNvPr>
          <p:cNvSpPr>
            <a:spLocks noGrp="1"/>
          </p:cNvSpPr>
          <p:nvPr>
            <p:ph idx="1"/>
          </p:nvPr>
        </p:nvSpPr>
        <p:spPr/>
        <p:txBody>
          <a:bodyPr/>
          <a:lstStyle/>
          <a:p>
            <a:pPr marL="0" indent="0">
              <a:buNone/>
            </a:pPr>
            <a:r>
              <a:rPr lang="en-US" b="1" dirty="0"/>
              <a:t>What is the difference between Dequeue and Peek() methods?</a:t>
            </a:r>
          </a:p>
          <a:p>
            <a:r>
              <a:rPr lang="en-US" dirty="0"/>
              <a:t>Dequeue() method removes and returns the item at the beginning of the queue, where as Peek() returns the item at the beginning of the queue, without removing it.</a:t>
            </a:r>
          </a:p>
          <a:p>
            <a:endParaRPr lang="en-IN" dirty="0"/>
          </a:p>
        </p:txBody>
      </p:sp>
    </p:spTree>
    <p:extLst>
      <p:ext uri="{BB962C8B-B14F-4D97-AF65-F5344CB8AC3E}">
        <p14:creationId xmlns:p14="http://schemas.microsoft.com/office/powerpoint/2010/main" val="15190794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IN" dirty="0"/>
              <a:t>Generic stack collection class</a:t>
            </a:r>
          </a:p>
        </p:txBody>
      </p:sp>
    </p:spTree>
    <p:extLst>
      <p:ext uri="{BB962C8B-B14F-4D97-AF65-F5344CB8AC3E}">
        <p14:creationId xmlns:p14="http://schemas.microsoft.com/office/powerpoint/2010/main" val="66441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p:txBody>
          <a:bodyPr>
            <a:normAutofit fontScale="90000"/>
          </a:bodyPr>
          <a:lstStyle/>
          <a:p>
            <a:r>
              <a:rPr lang="en-US" dirty="0"/>
              <a:t>Making method parameters</a:t>
            </a:r>
            <a:br>
              <a:rPr lang="en-US" dirty="0"/>
            </a:br>
            <a:r>
              <a:rPr lang="en-US" dirty="0"/>
              <a:t>optional by using Optional Attribute</a:t>
            </a:r>
            <a:endParaRPr lang="en-IN" dirty="0"/>
          </a:p>
        </p:txBody>
      </p:sp>
    </p:spTree>
    <p:extLst>
      <p:ext uri="{BB962C8B-B14F-4D97-AF65-F5344CB8AC3E}">
        <p14:creationId xmlns:p14="http://schemas.microsoft.com/office/powerpoint/2010/main" val="1864906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a:xfrm>
            <a:off x="163946" y="199221"/>
            <a:ext cx="10161154" cy="944581"/>
          </a:xfrm>
        </p:spPr>
        <p:txBody>
          <a:bodyPr/>
          <a:lstStyle/>
          <a:p>
            <a:r>
              <a:rPr lang="en-IN" dirty="0"/>
              <a:t> Generic stack collection class</a:t>
            </a:r>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a:xfrm>
            <a:off x="714663" y="1466623"/>
            <a:ext cx="10762673" cy="4761457"/>
          </a:xfrm>
        </p:spPr>
        <p:txBody>
          <a:bodyPr>
            <a:normAutofit/>
          </a:bodyPr>
          <a:lstStyle/>
          <a:p>
            <a:pPr marL="0" indent="0">
              <a:buNone/>
            </a:pPr>
            <a:r>
              <a:rPr lang="en-US" dirty="0"/>
              <a:t>Stack is a generic LIFO (Last In First Out) collection class that is present in System.Collections. Generic namespace. </a:t>
            </a:r>
          </a:p>
          <a:p>
            <a:pPr marL="0" indent="0">
              <a:buNone/>
            </a:pPr>
            <a:endParaRPr lang="en-US" dirty="0"/>
          </a:p>
          <a:p>
            <a:r>
              <a:rPr lang="en-US" dirty="0"/>
              <a:t>The Stack collection class is analogous toa stack of plates. If you want to add a new plate to the stack of plates, you place it on top of all the already existing plates. If you want to remove a plate from the stack, you will first remove the one that you have last added. The stack collection class also operates in a similar fashion. The last item to be added (pushed) to the stack, will be the first item to be removed (popped) from the stack.</a:t>
            </a:r>
          </a:p>
          <a:p>
            <a:pPr marL="263525" indent="0">
              <a:buNone/>
            </a:pPr>
            <a:endParaRPr lang="en-US" dirty="0"/>
          </a:p>
        </p:txBody>
      </p:sp>
    </p:spTree>
    <p:extLst>
      <p:ext uri="{BB962C8B-B14F-4D97-AF65-F5344CB8AC3E}">
        <p14:creationId xmlns:p14="http://schemas.microsoft.com/office/powerpoint/2010/main" val="6475820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A1BF-48F0-44BA-0502-F6EC38C2E125}"/>
              </a:ext>
            </a:extLst>
          </p:cNvPr>
          <p:cNvSpPr>
            <a:spLocks noGrp="1"/>
          </p:cNvSpPr>
          <p:nvPr>
            <p:ph type="title"/>
          </p:nvPr>
        </p:nvSpPr>
        <p:spPr/>
        <p:txBody>
          <a:bodyPr/>
          <a:lstStyle/>
          <a:p>
            <a:r>
              <a:rPr lang="en-IN" dirty="0"/>
              <a:t> Generic stack collection class</a:t>
            </a:r>
          </a:p>
        </p:txBody>
      </p:sp>
      <p:sp>
        <p:nvSpPr>
          <p:cNvPr id="3" name="Content Placeholder 2">
            <a:extLst>
              <a:ext uri="{FF2B5EF4-FFF2-40B4-BE49-F238E27FC236}">
                <a16:creationId xmlns:a16="http://schemas.microsoft.com/office/drawing/2014/main" id="{03387A82-93C0-B797-3909-8033D20AA2F0}"/>
              </a:ext>
            </a:extLst>
          </p:cNvPr>
          <p:cNvSpPr>
            <a:spLocks noGrp="1"/>
          </p:cNvSpPr>
          <p:nvPr>
            <p:ph idx="1"/>
          </p:nvPr>
        </p:nvSpPr>
        <p:spPr/>
        <p:txBody>
          <a:bodyPr>
            <a:normAutofit lnSpcReduction="10000"/>
          </a:bodyPr>
          <a:lstStyle/>
          <a:p>
            <a:pPr marL="0" indent="0">
              <a:buNone/>
            </a:pPr>
            <a:r>
              <a:rPr lang="en-US" dirty="0"/>
              <a:t>To insert an item at the top of the stack, use Push() method.</a:t>
            </a:r>
          </a:p>
          <a:p>
            <a:endParaRPr lang="en-US" dirty="0"/>
          </a:p>
          <a:p>
            <a:r>
              <a:rPr lang="en-US" dirty="0"/>
              <a:t>To remove and return the item that is present at the top of the stack, use Pop() method.</a:t>
            </a:r>
          </a:p>
          <a:p>
            <a:endParaRPr lang="en-US" dirty="0"/>
          </a:p>
          <a:p>
            <a:pPr marL="0" indent="0">
              <a:buNone/>
            </a:pPr>
            <a:r>
              <a:rPr lang="en-US" dirty="0"/>
              <a:t>A foreach loop iterates thru the items in the stack, but will not remove them from the stack. The items from the stack are retrieved in LIFO (Last In First Out), order. The last element added to the Stack is the first one to be returned.</a:t>
            </a:r>
          </a:p>
          <a:p>
            <a:endParaRPr lang="en-US" dirty="0"/>
          </a:p>
          <a:p>
            <a:r>
              <a:rPr lang="en-US" dirty="0"/>
              <a:t>To check if an item exists in the stack, use Contains method.</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1884882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EF90-E9B7-7E0B-32CC-D1FB2B1D9487}"/>
              </a:ext>
            </a:extLst>
          </p:cNvPr>
          <p:cNvSpPr>
            <a:spLocks noGrp="1"/>
          </p:cNvSpPr>
          <p:nvPr>
            <p:ph type="title"/>
          </p:nvPr>
        </p:nvSpPr>
        <p:spPr/>
        <p:txBody>
          <a:bodyPr/>
          <a:lstStyle/>
          <a:p>
            <a:r>
              <a:rPr lang="en-IN" dirty="0"/>
              <a:t>Generic stack collection class</a:t>
            </a:r>
          </a:p>
        </p:txBody>
      </p:sp>
      <p:sp>
        <p:nvSpPr>
          <p:cNvPr id="3" name="Content Placeholder 2">
            <a:extLst>
              <a:ext uri="{FF2B5EF4-FFF2-40B4-BE49-F238E27FC236}">
                <a16:creationId xmlns:a16="http://schemas.microsoft.com/office/drawing/2014/main" id="{194C9E5E-2C8E-2E31-58C9-B5B674CA9A51}"/>
              </a:ext>
            </a:extLst>
          </p:cNvPr>
          <p:cNvSpPr>
            <a:spLocks noGrp="1"/>
          </p:cNvSpPr>
          <p:nvPr>
            <p:ph idx="1"/>
          </p:nvPr>
        </p:nvSpPr>
        <p:spPr/>
        <p:txBody>
          <a:bodyPr/>
          <a:lstStyle/>
          <a:p>
            <a:pPr marL="0" indent="0">
              <a:buNone/>
            </a:pPr>
            <a:r>
              <a:rPr lang="en-US" b="1" dirty="0"/>
              <a:t>What is the difference between Pop() and Peek() methods?</a:t>
            </a:r>
          </a:p>
          <a:p>
            <a:r>
              <a:rPr lang="en-US" dirty="0"/>
              <a:t>Pop() method removes and returns the item at the top of the stack, where as Peek() returns the item at the top of the stack, without removing it.</a:t>
            </a:r>
          </a:p>
          <a:p>
            <a:endParaRPr lang="en-IN" dirty="0"/>
          </a:p>
        </p:txBody>
      </p:sp>
    </p:spTree>
    <p:extLst>
      <p:ext uri="{BB962C8B-B14F-4D97-AF65-F5344CB8AC3E}">
        <p14:creationId xmlns:p14="http://schemas.microsoft.com/office/powerpoint/2010/main" val="36278193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fontScale="90000"/>
          </a:bodyPr>
          <a:lstStyle/>
          <a:p>
            <a:r>
              <a:rPr lang="en-US" dirty="0"/>
              <a:t>Real time example of queue collection class in </a:t>
            </a:r>
            <a:r>
              <a:rPr lang="en-US" dirty="0" err="1"/>
              <a:t>c#</a:t>
            </a:r>
            <a:endParaRPr lang="en-IN" dirty="0"/>
          </a:p>
        </p:txBody>
      </p:sp>
    </p:spTree>
    <p:extLst>
      <p:ext uri="{BB962C8B-B14F-4D97-AF65-F5344CB8AC3E}">
        <p14:creationId xmlns:p14="http://schemas.microsoft.com/office/powerpoint/2010/main" val="10935184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a:xfrm>
            <a:off x="163946" y="199221"/>
            <a:ext cx="10161154" cy="944581"/>
          </a:xfrm>
        </p:spPr>
        <p:txBody>
          <a:bodyPr/>
          <a:lstStyle/>
          <a:p>
            <a:r>
              <a:rPr lang="en-IN" dirty="0"/>
              <a:t>Real time example - Queue</a:t>
            </a:r>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a:xfrm>
            <a:off x="714663" y="1466623"/>
            <a:ext cx="10762673" cy="4761457"/>
          </a:xfrm>
        </p:spPr>
        <p:txBody>
          <a:bodyPr>
            <a:normAutofit/>
          </a:bodyPr>
          <a:lstStyle/>
          <a:p>
            <a:r>
              <a:rPr lang="en-US" sz="2000" dirty="0">
                <a:latin typeface="+mj-lt"/>
              </a:rPr>
              <a:t>When you walk into a bank or a passport office, you will collect a token and wait in the queue for your token number to be called.</a:t>
            </a:r>
          </a:p>
          <a:p>
            <a:r>
              <a:rPr lang="en-US" sz="2000" dirty="0">
                <a:latin typeface="+mj-lt"/>
              </a:rPr>
              <a:t>From the application perspective, when a token is issued, the token number will be added to the end of the Queue.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50462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B721-FDAB-7F5E-FA45-75E783583F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1B4214-C439-E8F8-017C-5892DE654354}"/>
              </a:ext>
            </a:extLst>
          </p:cNvPr>
          <p:cNvSpPr>
            <a:spLocks noGrp="1"/>
          </p:cNvSpPr>
          <p:nvPr>
            <p:ph idx="1"/>
          </p:nvPr>
        </p:nvSpPr>
        <p:spPr/>
        <p:txBody>
          <a:bodyPr/>
          <a:lstStyle/>
          <a:p>
            <a:pPr>
              <a:lnSpc>
                <a:spcPct val="100000"/>
              </a:lnSpc>
            </a:pPr>
            <a:r>
              <a:rPr lang="en-US" sz="2800" dirty="0"/>
              <a:t>When a representative at the counter is available to server a customer, he will push the "Next“ button and the token number that is present at the beginning of the queue, will be dequeued.</a:t>
            </a:r>
          </a:p>
          <a:p>
            <a:pPr marL="0" indent="0">
              <a:lnSpc>
                <a:spcPct val="100000"/>
              </a:lnSpc>
              <a:buNone/>
            </a:pPr>
            <a:r>
              <a:rPr lang="en-US" dirty="0"/>
              <a:t>	</a:t>
            </a:r>
            <a:r>
              <a:rPr lang="en-US" sz="2800" dirty="0"/>
              <a:t>So, this is one example, where a Queue collection class can be effectively used.</a:t>
            </a:r>
          </a:p>
          <a:p>
            <a:endParaRPr lang="en-IN" dirty="0"/>
          </a:p>
        </p:txBody>
      </p:sp>
      <p:pic>
        <p:nvPicPr>
          <p:cNvPr id="4" name="Picture 3">
            <a:extLst>
              <a:ext uri="{FF2B5EF4-FFF2-40B4-BE49-F238E27FC236}">
                <a16:creationId xmlns:a16="http://schemas.microsoft.com/office/drawing/2014/main" id="{1703EF3F-1694-759C-8B4E-42B5915C1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3959" y="4227378"/>
            <a:ext cx="4061641" cy="2112649"/>
          </a:xfrm>
          <a:prstGeom prst="rect">
            <a:avLst/>
          </a:prstGeom>
        </p:spPr>
      </p:pic>
    </p:spTree>
    <p:extLst>
      <p:ext uri="{BB962C8B-B14F-4D97-AF65-F5344CB8AC3E}">
        <p14:creationId xmlns:p14="http://schemas.microsoft.com/office/powerpoint/2010/main" val="34554810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D307-9902-8640-1CD3-D0D884EB9B8D}"/>
              </a:ext>
            </a:extLst>
          </p:cNvPr>
          <p:cNvSpPr>
            <a:spLocks noGrp="1"/>
          </p:cNvSpPr>
          <p:nvPr>
            <p:ph type="title"/>
          </p:nvPr>
        </p:nvSpPr>
        <p:spPr/>
        <p:txBody>
          <a:bodyPr>
            <a:normAutofit fontScale="90000"/>
          </a:bodyPr>
          <a:lstStyle/>
          <a:p>
            <a:r>
              <a:rPr lang="en-US" dirty="0"/>
              <a:t>Real time example of stack collection class in c#</a:t>
            </a:r>
            <a:endParaRPr lang="en-IN" dirty="0"/>
          </a:p>
        </p:txBody>
      </p:sp>
    </p:spTree>
    <p:extLst>
      <p:ext uri="{BB962C8B-B14F-4D97-AF65-F5344CB8AC3E}">
        <p14:creationId xmlns:p14="http://schemas.microsoft.com/office/powerpoint/2010/main" val="2406108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25F6-AD38-023F-13FB-872549612CA9}"/>
              </a:ext>
            </a:extLst>
          </p:cNvPr>
          <p:cNvSpPr>
            <a:spLocks noGrp="1"/>
          </p:cNvSpPr>
          <p:nvPr>
            <p:ph type="title"/>
          </p:nvPr>
        </p:nvSpPr>
        <p:spPr/>
        <p:txBody>
          <a:bodyPr/>
          <a:lstStyle/>
          <a:p>
            <a:r>
              <a:rPr lang="en-US" dirty="0"/>
              <a:t>Real time example - Stack </a:t>
            </a:r>
            <a:endParaRPr lang="en-IN" dirty="0"/>
          </a:p>
        </p:txBody>
      </p:sp>
      <p:sp>
        <p:nvSpPr>
          <p:cNvPr id="3" name="Content Placeholder 2">
            <a:extLst>
              <a:ext uri="{FF2B5EF4-FFF2-40B4-BE49-F238E27FC236}">
                <a16:creationId xmlns:a16="http://schemas.microsoft.com/office/drawing/2014/main" id="{55A11630-04F9-22C7-C065-4908864B2427}"/>
              </a:ext>
            </a:extLst>
          </p:cNvPr>
          <p:cNvSpPr>
            <a:spLocks noGrp="1"/>
          </p:cNvSpPr>
          <p:nvPr>
            <p:ph idx="1"/>
          </p:nvPr>
        </p:nvSpPr>
        <p:spPr/>
        <p:txBody>
          <a:bodyPr/>
          <a:lstStyle/>
          <a:p>
            <a:pPr marL="0" indent="0">
              <a:buNone/>
            </a:pPr>
            <a:r>
              <a:rPr lang="en-US" dirty="0"/>
              <a:t>Two common scenarios, where a stack can be used</a:t>
            </a:r>
          </a:p>
          <a:p>
            <a:r>
              <a:rPr lang="en-US" dirty="0"/>
              <a:t>Implementing UNDO functionality</a:t>
            </a:r>
          </a:p>
          <a:p>
            <a:r>
              <a:rPr lang="en-US" dirty="0"/>
              <a:t>Implementing browser back button</a:t>
            </a:r>
          </a:p>
          <a:p>
            <a:endParaRPr lang="en-US" dirty="0"/>
          </a:p>
          <a:p>
            <a:endParaRPr lang="en-IN" dirty="0"/>
          </a:p>
        </p:txBody>
      </p:sp>
      <p:pic>
        <p:nvPicPr>
          <p:cNvPr id="5" name="Picture 4">
            <a:extLst>
              <a:ext uri="{FF2B5EF4-FFF2-40B4-BE49-F238E27FC236}">
                <a16:creationId xmlns:a16="http://schemas.microsoft.com/office/drawing/2014/main" id="{D4E7CC10-3EE2-BCB4-D404-0C5F93EC1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337" y="3311911"/>
            <a:ext cx="6507038" cy="2008346"/>
          </a:xfrm>
          <a:prstGeom prst="rect">
            <a:avLst/>
          </a:prstGeom>
        </p:spPr>
      </p:pic>
    </p:spTree>
    <p:extLst>
      <p:ext uri="{BB962C8B-B14F-4D97-AF65-F5344CB8AC3E}">
        <p14:creationId xmlns:p14="http://schemas.microsoft.com/office/powerpoint/2010/main" val="32653447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IN" dirty="0"/>
              <a:t>Multithreading in C#</a:t>
            </a:r>
          </a:p>
        </p:txBody>
      </p:sp>
    </p:spTree>
    <p:extLst>
      <p:ext uri="{BB962C8B-B14F-4D97-AF65-F5344CB8AC3E}">
        <p14:creationId xmlns:p14="http://schemas.microsoft.com/office/powerpoint/2010/main" val="10665349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684F-19FF-FEB0-6EB8-A0497C76F94E}"/>
              </a:ext>
            </a:extLst>
          </p:cNvPr>
          <p:cNvSpPr>
            <a:spLocks noGrp="1"/>
          </p:cNvSpPr>
          <p:nvPr>
            <p:ph type="title"/>
          </p:nvPr>
        </p:nvSpPr>
        <p:spPr/>
        <p:txBody>
          <a:bodyPr/>
          <a:lstStyle/>
          <a:p>
            <a:r>
              <a:rPr lang="en-IN" dirty="0"/>
              <a:t>Multithreading in C#</a:t>
            </a:r>
          </a:p>
        </p:txBody>
      </p:sp>
      <p:sp>
        <p:nvSpPr>
          <p:cNvPr id="3" name="Content Placeholder 2">
            <a:extLst>
              <a:ext uri="{FF2B5EF4-FFF2-40B4-BE49-F238E27FC236}">
                <a16:creationId xmlns:a16="http://schemas.microsoft.com/office/drawing/2014/main" id="{77179E28-28A8-5BE6-5D16-D6DF5354B78A}"/>
              </a:ext>
            </a:extLst>
          </p:cNvPr>
          <p:cNvSpPr>
            <a:spLocks noGrp="1"/>
          </p:cNvSpPr>
          <p:nvPr>
            <p:ph idx="1"/>
          </p:nvPr>
        </p:nvSpPr>
        <p:spPr/>
        <p:txBody>
          <a:bodyPr>
            <a:normAutofit/>
          </a:bodyPr>
          <a:lstStyle/>
          <a:p>
            <a:pPr marL="0" indent="0">
              <a:buNone/>
            </a:pPr>
            <a:r>
              <a:rPr lang="en-US" b="1" i="0" dirty="0">
                <a:solidFill>
                  <a:srgbClr val="333333"/>
                </a:solidFill>
                <a:effectLst/>
                <a:latin typeface="Arial" panose="020B0604020202020204" pitchFamily="34" charset="0"/>
              </a:rPr>
              <a:t>What is a Process: </a:t>
            </a:r>
          </a:p>
          <a:p>
            <a:r>
              <a:rPr lang="en-US" b="0" i="0" dirty="0">
                <a:solidFill>
                  <a:srgbClr val="333333"/>
                </a:solidFill>
                <a:effectLst/>
                <a:latin typeface="Arial" panose="020B0604020202020204" pitchFamily="34" charset="0"/>
              </a:rPr>
              <a:t>Process is what the operating system uses to facilitate the execution of a program by providing the resources required. Each process has a unique process Id associated with it. You can view the process within which a program is being executed using windows task manager. </a:t>
            </a:r>
          </a:p>
        </p:txBody>
      </p:sp>
    </p:spTree>
    <p:extLst>
      <p:ext uri="{BB962C8B-B14F-4D97-AF65-F5344CB8AC3E}">
        <p14:creationId xmlns:p14="http://schemas.microsoft.com/office/powerpoint/2010/main" val="231217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0F6F5DC-9E1A-6575-E888-69570F0842AF}"/>
              </a:ext>
            </a:extLst>
          </p:cNvPr>
          <p:cNvSpPr>
            <a:spLocks noGrp="1"/>
          </p:cNvSpPr>
          <p:nvPr>
            <p:ph sz="half" idx="2"/>
          </p:nvPr>
        </p:nvSpPr>
        <p:spPr/>
        <p:txBody>
          <a:bodyPr>
            <a:normAutofit/>
          </a:bodyPr>
          <a:lstStyle/>
          <a:p>
            <a:endParaRPr lang="en-US" dirty="0"/>
          </a:p>
          <a:p>
            <a:r>
              <a:rPr lang="en-IN" dirty="0"/>
              <a:t>public static void AddNumbers(int firstNumber, int secondNumber, int[] restOfTheNumbers = null)</a:t>
            </a:r>
          </a:p>
          <a:p>
            <a:r>
              <a:rPr lang="en-IN" dirty="0"/>
              <a:t>{</a:t>
            </a:r>
          </a:p>
          <a:p>
            <a:r>
              <a:rPr lang="en-IN" dirty="0"/>
              <a:t>   int result = firstNumber + secondNumber;</a:t>
            </a:r>
          </a:p>
          <a:p>
            <a:endParaRPr lang="en-IN" dirty="0"/>
          </a:p>
          <a:p>
            <a:r>
              <a:rPr lang="en-IN" dirty="0"/>
              <a:t>   if (restOfTheNumbers != null)</a:t>
            </a:r>
          </a:p>
          <a:p>
            <a:r>
              <a:rPr lang="en-IN" dirty="0"/>
              <a:t>   {</a:t>
            </a:r>
          </a:p>
          <a:p>
            <a:r>
              <a:rPr lang="en-IN" dirty="0"/>
              <a:t>	foreach (int i in restOfTheNumbers)</a:t>
            </a:r>
          </a:p>
          <a:p>
            <a:r>
              <a:rPr lang="en-IN" dirty="0"/>
              <a:t>	{</a:t>
            </a:r>
          </a:p>
          <a:p>
            <a:r>
              <a:rPr lang="en-IN" dirty="0"/>
              <a:t>	  result += i;</a:t>
            </a:r>
          </a:p>
          <a:p>
            <a:r>
              <a:rPr lang="en-IN" dirty="0"/>
              <a:t>	}</a:t>
            </a:r>
          </a:p>
          <a:p>
            <a:r>
              <a:rPr lang="en-IN" dirty="0"/>
              <a:t>   }</a:t>
            </a:r>
          </a:p>
          <a:p>
            <a:r>
              <a:rPr lang="en-IN" dirty="0"/>
              <a:t>   Console WriteLine ("Total = " + result.ToString());</a:t>
            </a:r>
          </a:p>
          <a:p>
            <a:r>
              <a:rPr lang="en-IN" dirty="0"/>
              <a:t>}</a:t>
            </a:r>
          </a:p>
          <a:p>
            <a:endParaRPr lang="en-IN" dirty="0"/>
          </a:p>
        </p:txBody>
      </p:sp>
      <p:sp>
        <p:nvSpPr>
          <p:cNvPr id="4" name="Title 3">
            <a:extLst>
              <a:ext uri="{FF2B5EF4-FFF2-40B4-BE49-F238E27FC236}">
                <a16:creationId xmlns:a16="http://schemas.microsoft.com/office/drawing/2014/main" id="{5641C7C9-E308-30E3-9A56-1C374ACDC5D3}"/>
              </a:ext>
            </a:extLst>
          </p:cNvPr>
          <p:cNvSpPr>
            <a:spLocks noGrp="1"/>
          </p:cNvSpPr>
          <p:nvPr>
            <p:ph type="title"/>
          </p:nvPr>
        </p:nvSpPr>
        <p:spPr/>
        <p:txBody>
          <a:bodyPr/>
          <a:lstStyle/>
          <a:p>
            <a:r>
              <a:rPr lang="en-IN" dirty="0"/>
              <a:t>Optional Parameters</a:t>
            </a:r>
          </a:p>
        </p:txBody>
      </p:sp>
    </p:spTree>
    <p:extLst>
      <p:ext uri="{BB962C8B-B14F-4D97-AF65-F5344CB8AC3E}">
        <p14:creationId xmlns:p14="http://schemas.microsoft.com/office/powerpoint/2010/main" val="38297703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A59D-9E70-2BDF-1C36-4D7BE3EE62AF}"/>
              </a:ext>
            </a:extLst>
          </p:cNvPr>
          <p:cNvSpPr>
            <a:spLocks noGrp="1"/>
          </p:cNvSpPr>
          <p:nvPr>
            <p:ph type="title"/>
          </p:nvPr>
        </p:nvSpPr>
        <p:spPr/>
        <p:txBody>
          <a:bodyPr/>
          <a:lstStyle/>
          <a:p>
            <a:r>
              <a:rPr lang="en-IN" dirty="0"/>
              <a:t>Multithreading in C#</a:t>
            </a:r>
          </a:p>
        </p:txBody>
      </p:sp>
      <p:sp>
        <p:nvSpPr>
          <p:cNvPr id="3" name="Content Placeholder 2">
            <a:extLst>
              <a:ext uri="{FF2B5EF4-FFF2-40B4-BE49-F238E27FC236}">
                <a16:creationId xmlns:a16="http://schemas.microsoft.com/office/drawing/2014/main" id="{9F7CC5A4-E9BA-DAD2-EDCF-87DA8BF03C94}"/>
              </a:ext>
            </a:extLst>
          </p:cNvPr>
          <p:cNvSpPr>
            <a:spLocks noGrp="1"/>
          </p:cNvSpPr>
          <p:nvPr>
            <p:ph idx="1"/>
          </p:nvPr>
        </p:nvSpPr>
        <p:spPr/>
        <p:txBody>
          <a:bodyPr/>
          <a:lstStyle/>
          <a:p>
            <a:pPr marL="0" indent="0">
              <a:buNone/>
            </a:pPr>
            <a:r>
              <a:rPr lang="en-US" b="1" i="0" dirty="0">
                <a:solidFill>
                  <a:srgbClr val="333333"/>
                </a:solidFill>
                <a:effectLst/>
                <a:latin typeface="Arial" panose="020B0604020202020204" pitchFamily="34" charset="0"/>
              </a:rPr>
              <a:t>What is Thread: </a:t>
            </a:r>
          </a:p>
          <a:p>
            <a:r>
              <a:rPr lang="en-US" b="0" i="0" dirty="0">
                <a:solidFill>
                  <a:srgbClr val="333333"/>
                </a:solidFill>
                <a:effectLst/>
                <a:latin typeface="Arial" panose="020B0604020202020204" pitchFamily="34" charset="0"/>
              </a:rPr>
              <a:t>Thread is a light weight process. A process has at least one thread which is commonly called as main thread which actually executes the application code. A single process can have multiple threads. </a:t>
            </a:r>
          </a:p>
          <a:p>
            <a:pPr marL="0" indent="0">
              <a:buNone/>
            </a:pPr>
            <a:endParaRPr lang="en-US" b="0" i="0" dirty="0">
              <a:solidFill>
                <a:srgbClr val="333333"/>
              </a:solidFill>
              <a:effectLst/>
              <a:latin typeface="Arial" panose="020B0604020202020204" pitchFamily="34" charset="0"/>
            </a:endParaRPr>
          </a:p>
          <a:p>
            <a:pPr marL="0" indent="0">
              <a:buNone/>
            </a:pPr>
            <a:r>
              <a:rPr lang="en-US" b="1" i="0" dirty="0">
                <a:solidFill>
                  <a:srgbClr val="333333"/>
                </a:solidFill>
                <a:effectLst/>
                <a:latin typeface="Arial" panose="020B0604020202020204" pitchFamily="34" charset="0"/>
              </a:rPr>
              <a:t>Please Note: </a:t>
            </a:r>
            <a:r>
              <a:rPr lang="en-US" b="0" i="0" dirty="0">
                <a:solidFill>
                  <a:srgbClr val="333333"/>
                </a:solidFill>
                <a:effectLst/>
                <a:latin typeface="Arial" panose="020B0604020202020204" pitchFamily="34" charset="0"/>
              </a:rPr>
              <a:t>All the threading related classes are present in System. Threading namespace.</a:t>
            </a:r>
            <a:endParaRPr lang="en-IN" dirty="0"/>
          </a:p>
          <a:p>
            <a:pPr marL="0" indent="0">
              <a:buNone/>
            </a:pPr>
            <a:endParaRPr lang="en-IN" dirty="0"/>
          </a:p>
        </p:txBody>
      </p:sp>
    </p:spTree>
    <p:extLst>
      <p:ext uri="{BB962C8B-B14F-4D97-AF65-F5344CB8AC3E}">
        <p14:creationId xmlns:p14="http://schemas.microsoft.com/office/powerpoint/2010/main" val="814764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7F5E-5529-BF96-4AF5-43B8A72F9831}"/>
              </a:ext>
            </a:extLst>
          </p:cNvPr>
          <p:cNvSpPr>
            <a:spLocks noGrp="1"/>
          </p:cNvSpPr>
          <p:nvPr>
            <p:ph type="title"/>
          </p:nvPr>
        </p:nvSpPr>
        <p:spPr/>
        <p:txBody>
          <a:bodyPr/>
          <a:lstStyle/>
          <a:p>
            <a:r>
              <a:rPr lang="en-US" b="1" dirty="0"/>
              <a:t>Simple </a:t>
            </a:r>
            <a:r>
              <a:rPr lang="en-IN" b="1" dirty="0"/>
              <a:t>multithreading example</a:t>
            </a:r>
            <a:endParaRPr lang="en-IN" u="sng" dirty="0"/>
          </a:p>
        </p:txBody>
      </p:sp>
      <p:pic>
        <p:nvPicPr>
          <p:cNvPr id="7" name="Content Placeholder 6">
            <a:extLst>
              <a:ext uri="{FF2B5EF4-FFF2-40B4-BE49-F238E27FC236}">
                <a16:creationId xmlns:a16="http://schemas.microsoft.com/office/drawing/2014/main" id="{B7165D3C-4CC8-0E1C-5E7B-C60CBB93D0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800" y="1367716"/>
            <a:ext cx="9621520" cy="5022923"/>
          </a:xfrm>
        </p:spPr>
      </p:pic>
    </p:spTree>
    <p:extLst>
      <p:ext uri="{BB962C8B-B14F-4D97-AF65-F5344CB8AC3E}">
        <p14:creationId xmlns:p14="http://schemas.microsoft.com/office/powerpoint/2010/main" val="23278024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fontScale="90000"/>
          </a:bodyPr>
          <a:lstStyle/>
          <a:p>
            <a:r>
              <a:rPr lang="en-US" dirty="0"/>
              <a:t>Advantages and Disadvantages of multithreading</a:t>
            </a:r>
            <a:endParaRPr lang="en-IN" dirty="0"/>
          </a:p>
        </p:txBody>
      </p:sp>
    </p:spTree>
    <p:extLst>
      <p:ext uri="{BB962C8B-B14F-4D97-AF65-F5344CB8AC3E}">
        <p14:creationId xmlns:p14="http://schemas.microsoft.com/office/powerpoint/2010/main" val="18748615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684F-19FF-FEB0-6EB8-A0497C76F94E}"/>
              </a:ext>
            </a:extLst>
          </p:cNvPr>
          <p:cNvSpPr>
            <a:spLocks noGrp="1"/>
          </p:cNvSpPr>
          <p:nvPr>
            <p:ph type="title"/>
          </p:nvPr>
        </p:nvSpPr>
        <p:spPr/>
        <p:txBody>
          <a:bodyPr>
            <a:normAutofit/>
          </a:bodyPr>
          <a:lstStyle/>
          <a:p>
            <a:r>
              <a:rPr lang="en-US" dirty="0"/>
              <a:t>Advantages</a:t>
            </a:r>
            <a:endParaRPr lang="en-IN" dirty="0"/>
          </a:p>
        </p:txBody>
      </p:sp>
      <p:sp>
        <p:nvSpPr>
          <p:cNvPr id="3" name="Content Placeholder 2">
            <a:extLst>
              <a:ext uri="{FF2B5EF4-FFF2-40B4-BE49-F238E27FC236}">
                <a16:creationId xmlns:a16="http://schemas.microsoft.com/office/drawing/2014/main" id="{77179E28-28A8-5BE6-5D16-D6DF5354B78A}"/>
              </a:ext>
            </a:extLst>
          </p:cNvPr>
          <p:cNvSpPr>
            <a:spLocks noGrp="1"/>
          </p:cNvSpPr>
          <p:nvPr>
            <p:ph idx="1"/>
          </p:nvPr>
        </p:nvSpPr>
        <p:spPr/>
        <p:txBody>
          <a:bodyPr>
            <a:normAutofit/>
          </a:bodyPr>
          <a:lstStyle/>
          <a:p>
            <a:r>
              <a:rPr lang="en-US" dirty="0"/>
              <a:t>Advantages of multithreading:</a:t>
            </a:r>
          </a:p>
          <a:p>
            <a:pPr marL="879475" indent="-514350">
              <a:buFont typeface="+mj-lt"/>
              <a:buAutoNum type="arabicPeriod"/>
            </a:pPr>
            <a:r>
              <a:rPr lang="en-US" dirty="0"/>
              <a:t>To maintain a responsive user interface</a:t>
            </a:r>
          </a:p>
          <a:p>
            <a:pPr marL="879475" indent="-514350">
              <a:buFont typeface="+mj-lt"/>
              <a:buAutoNum type="arabicPeriod"/>
            </a:pPr>
            <a:r>
              <a:rPr lang="en-US" dirty="0"/>
              <a:t>To make efficient use of processor time while waiting for 1/0 operations 	to complete</a:t>
            </a:r>
          </a:p>
          <a:p>
            <a:pPr marL="879475" indent="-514350">
              <a:buFont typeface="+mj-lt"/>
              <a:buAutoNum type="arabicPeriod"/>
            </a:pPr>
            <a:r>
              <a:rPr lang="en-US" dirty="0"/>
              <a:t>To split large, CPU-bound tasks to be processed simultaneously on a machine that has multiple processors/ cores</a:t>
            </a:r>
          </a:p>
        </p:txBody>
      </p:sp>
    </p:spTree>
    <p:extLst>
      <p:ext uri="{BB962C8B-B14F-4D97-AF65-F5344CB8AC3E}">
        <p14:creationId xmlns:p14="http://schemas.microsoft.com/office/powerpoint/2010/main" val="34830326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55FC-E0AD-D2C3-AFB7-28A727ED1155}"/>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04144EBA-B2B4-9600-2698-9339F4136E32}"/>
              </a:ext>
            </a:extLst>
          </p:cNvPr>
          <p:cNvSpPr>
            <a:spLocks noGrp="1"/>
          </p:cNvSpPr>
          <p:nvPr>
            <p:ph idx="1"/>
          </p:nvPr>
        </p:nvSpPr>
        <p:spPr/>
        <p:txBody>
          <a:bodyPr/>
          <a:lstStyle/>
          <a:p>
            <a:r>
              <a:rPr lang="en-US" dirty="0"/>
              <a:t>Disadvantages of multithreading:</a:t>
            </a:r>
          </a:p>
          <a:p>
            <a:pPr marL="879475" indent="-514350">
              <a:buFont typeface="+mj-lt"/>
              <a:buAutoNum type="arabicPeriod"/>
            </a:pPr>
            <a:r>
              <a:rPr lang="en-US" dirty="0"/>
              <a:t>On a single processor/core machine threading can affect performance negatively as there is overhead involved with context-switching</a:t>
            </a:r>
          </a:p>
          <a:p>
            <a:pPr marL="879475" indent="-514350">
              <a:buFont typeface="+mj-lt"/>
              <a:buAutoNum type="arabicPeriod"/>
            </a:pPr>
            <a:r>
              <a:rPr lang="en-US" dirty="0"/>
              <a:t>Have to write more lines of code to accomplish the same task</a:t>
            </a:r>
          </a:p>
          <a:p>
            <a:pPr marL="879475" indent="-514350">
              <a:buFont typeface="+mj-lt"/>
              <a:buAutoNum type="arabicPeriod"/>
            </a:pPr>
            <a:r>
              <a:rPr lang="en-US" dirty="0"/>
              <a:t>Multithreaded applications are difficult to write, understand, debug and maintain</a:t>
            </a:r>
            <a:endParaRPr lang="en-IN" dirty="0"/>
          </a:p>
          <a:p>
            <a:endParaRPr lang="en-IN" dirty="0"/>
          </a:p>
        </p:txBody>
      </p:sp>
    </p:spTree>
    <p:extLst>
      <p:ext uri="{BB962C8B-B14F-4D97-AF65-F5344CB8AC3E}">
        <p14:creationId xmlns:p14="http://schemas.microsoft.com/office/powerpoint/2010/main" val="33329707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IN" dirty="0"/>
              <a:t>ThreadStart delegate</a:t>
            </a:r>
          </a:p>
        </p:txBody>
      </p:sp>
    </p:spTree>
    <p:extLst>
      <p:ext uri="{BB962C8B-B14F-4D97-AF65-F5344CB8AC3E}">
        <p14:creationId xmlns:p14="http://schemas.microsoft.com/office/powerpoint/2010/main" val="23220792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3E0E0A4-8BF1-CC30-33B9-71DC78B7E10B}"/>
              </a:ext>
            </a:extLst>
          </p:cNvPr>
          <p:cNvSpPr>
            <a:spLocks noGrp="1"/>
          </p:cNvSpPr>
          <p:nvPr>
            <p:ph sz="half" idx="2"/>
          </p:nvPr>
        </p:nvSpPr>
        <p:spPr/>
        <p:txBody>
          <a:bodyPr/>
          <a:lstStyle/>
          <a:p>
            <a:r>
              <a:rPr lang="en-US" dirty="0"/>
              <a:t>class Program</a:t>
            </a:r>
          </a:p>
          <a:p>
            <a:r>
              <a:rPr lang="en-US" dirty="0"/>
              <a:t>{</a:t>
            </a:r>
          </a:p>
          <a:p>
            <a:pPr marL="182563"/>
            <a:r>
              <a:rPr lang="en-US" dirty="0"/>
              <a:t>public static void Main()</a:t>
            </a:r>
          </a:p>
          <a:p>
            <a:pPr marL="182563"/>
            <a:r>
              <a:rPr lang="en-US" dirty="0"/>
              <a:t>{</a:t>
            </a:r>
          </a:p>
          <a:p>
            <a:pPr marL="365125"/>
            <a:r>
              <a:rPr lang="en-US" dirty="0"/>
              <a:t>Thread T1 = new Thread(Number PrintNumbers);</a:t>
            </a:r>
          </a:p>
          <a:p>
            <a:pPr marL="365125"/>
            <a:r>
              <a:rPr lang="en-US" dirty="0"/>
              <a:t>T1. Start();</a:t>
            </a:r>
          </a:p>
          <a:p>
            <a:pPr marL="182563"/>
            <a:r>
              <a:rPr lang="en-US" dirty="0"/>
              <a:t>}</a:t>
            </a:r>
          </a:p>
          <a:p>
            <a:r>
              <a:rPr lang="en-US" dirty="0"/>
              <a:t>}</a:t>
            </a:r>
          </a:p>
          <a:p>
            <a:r>
              <a:rPr lang="en-US" dirty="0"/>
              <a:t>class Number</a:t>
            </a:r>
          </a:p>
          <a:p>
            <a:r>
              <a:rPr lang="en-US" dirty="0"/>
              <a:t>{</a:t>
            </a:r>
          </a:p>
          <a:p>
            <a:pPr marL="182563"/>
            <a:r>
              <a:rPr lang="en-US" dirty="0"/>
              <a:t>public static void PrintNumbers()</a:t>
            </a:r>
          </a:p>
          <a:p>
            <a:pPr marL="182563"/>
            <a:r>
              <a:rPr lang="en-US" dirty="0"/>
              <a:t>{</a:t>
            </a:r>
          </a:p>
          <a:p>
            <a:pPr marL="365125"/>
            <a:r>
              <a:rPr lang="en-US" dirty="0"/>
              <a:t>for (int i = 1; i &lt;= 10; i++)</a:t>
            </a:r>
          </a:p>
          <a:p>
            <a:pPr marL="365125"/>
            <a:r>
              <a:rPr lang="en-US" dirty="0"/>
              <a:t>{</a:t>
            </a:r>
          </a:p>
          <a:p>
            <a:pPr marL="715963"/>
            <a:r>
              <a:rPr lang="en-US" dirty="0"/>
              <a:t>Console WriteLine(i);</a:t>
            </a:r>
          </a:p>
          <a:p>
            <a:pPr marL="365125"/>
            <a:r>
              <a:rPr lang="en-US" dirty="0"/>
              <a:t>}</a:t>
            </a:r>
          </a:p>
          <a:p>
            <a:pPr marL="182563">
              <a:tabLst>
                <a:tab pos="92075" algn="l"/>
              </a:tabLst>
            </a:pPr>
            <a:r>
              <a:rPr lang="en-US" dirty="0"/>
              <a:t>}</a:t>
            </a:r>
          </a:p>
          <a:p>
            <a:r>
              <a:rPr lang="en-US" dirty="0"/>
              <a:t>}</a:t>
            </a:r>
            <a:endParaRPr lang="en-IN" dirty="0"/>
          </a:p>
        </p:txBody>
      </p:sp>
      <p:sp>
        <p:nvSpPr>
          <p:cNvPr id="2" name="Title 1">
            <a:extLst>
              <a:ext uri="{FF2B5EF4-FFF2-40B4-BE49-F238E27FC236}">
                <a16:creationId xmlns:a16="http://schemas.microsoft.com/office/drawing/2014/main" id="{F81C684F-19FF-FEB0-6EB8-A0497C76F94E}"/>
              </a:ext>
            </a:extLst>
          </p:cNvPr>
          <p:cNvSpPr>
            <a:spLocks noGrp="1"/>
          </p:cNvSpPr>
          <p:nvPr>
            <p:ph type="title"/>
          </p:nvPr>
        </p:nvSpPr>
        <p:spPr/>
        <p:txBody>
          <a:bodyPr>
            <a:normAutofit/>
          </a:bodyPr>
          <a:lstStyle/>
          <a:p>
            <a:r>
              <a:rPr lang="en-IN" dirty="0"/>
              <a:t>ThreadStart Delegate</a:t>
            </a:r>
          </a:p>
        </p:txBody>
      </p:sp>
      <p:sp>
        <p:nvSpPr>
          <p:cNvPr id="14" name="Rectangle 13">
            <a:extLst>
              <a:ext uri="{FF2B5EF4-FFF2-40B4-BE49-F238E27FC236}">
                <a16:creationId xmlns:a16="http://schemas.microsoft.com/office/drawing/2014/main" id="{2BF7008C-7D1D-AC4A-566E-A33BDFA097BD}"/>
              </a:ext>
            </a:extLst>
          </p:cNvPr>
          <p:cNvSpPr/>
          <p:nvPr/>
        </p:nvSpPr>
        <p:spPr>
          <a:xfrm>
            <a:off x="7208520" y="1706880"/>
            <a:ext cx="3992880" cy="1722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t>To create a THREAD, create:</a:t>
            </a:r>
          </a:p>
          <a:p>
            <a:r>
              <a:rPr lang="en-US" sz="2000" dirty="0"/>
              <a:t>instance of Thread class </a:t>
            </a:r>
            <a:r>
              <a:rPr lang="en-US" sz="2000" dirty="0" err="1"/>
              <a:t>anc</a:t>
            </a:r>
            <a:endParaRPr lang="en-US" sz="2000" dirty="0"/>
          </a:p>
          <a:p>
            <a:r>
              <a:rPr lang="en-US" sz="2000" dirty="0"/>
              <a:t>it's constructor pass the nan</a:t>
            </a:r>
          </a:p>
          <a:p>
            <a:r>
              <a:rPr lang="en-US" sz="2000" dirty="0"/>
              <a:t>of the function that we want</a:t>
            </a:r>
          </a:p>
          <a:p>
            <a:r>
              <a:rPr lang="en-US" sz="2000" dirty="0"/>
              <a:t>thread to execute.</a:t>
            </a:r>
            <a:endParaRPr lang="en-IN" sz="2000" dirty="0"/>
          </a:p>
        </p:txBody>
      </p:sp>
      <p:cxnSp>
        <p:nvCxnSpPr>
          <p:cNvPr id="16" name="Straight Arrow Connector 15">
            <a:extLst>
              <a:ext uri="{FF2B5EF4-FFF2-40B4-BE49-F238E27FC236}">
                <a16:creationId xmlns:a16="http://schemas.microsoft.com/office/drawing/2014/main" id="{ADAD8FC6-E40D-1867-1532-974775ECC329}"/>
              </a:ext>
            </a:extLst>
          </p:cNvPr>
          <p:cNvCxnSpPr>
            <a:cxnSpLocks/>
          </p:cNvCxnSpPr>
          <p:nvPr/>
        </p:nvCxnSpPr>
        <p:spPr>
          <a:xfrm flipV="1">
            <a:off x="3779520" y="2255520"/>
            <a:ext cx="3322320" cy="312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09981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1F356E-9B95-EF16-358F-905EED58ACE8}"/>
              </a:ext>
            </a:extLst>
          </p:cNvPr>
          <p:cNvSpPr>
            <a:spLocks noGrp="1"/>
          </p:cNvSpPr>
          <p:nvPr>
            <p:ph type="title"/>
          </p:nvPr>
        </p:nvSpPr>
        <p:spPr/>
        <p:txBody>
          <a:bodyPr/>
          <a:lstStyle/>
          <a:p>
            <a:r>
              <a:rPr lang="en-IN" dirty="0"/>
              <a:t>ThreadStart Delegate</a:t>
            </a:r>
          </a:p>
        </p:txBody>
      </p:sp>
      <p:sp>
        <p:nvSpPr>
          <p:cNvPr id="5" name="Content Placeholder 4">
            <a:extLst>
              <a:ext uri="{FF2B5EF4-FFF2-40B4-BE49-F238E27FC236}">
                <a16:creationId xmlns:a16="http://schemas.microsoft.com/office/drawing/2014/main" id="{616B6D8F-0ECF-BD2E-B43D-791557113254}"/>
              </a:ext>
            </a:extLst>
          </p:cNvPr>
          <p:cNvSpPr>
            <a:spLocks noGrp="1"/>
          </p:cNvSpPr>
          <p:nvPr>
            <p:ph idx="1"/>
          </p:nvPr>
        </p:nvSpPr>
        <p:spPr>
          <a:xfrm>
            <a:off x="644235" y="1537743"/>
            <a:ext cx="11105805" cy="4634457"/>
          </a:xfrm>
        </p:spPr>
        <p:txBody>
          <a:bodyPr>
            <a:normAutofit/>
          </a:bodyPr>
          <a:lstStyle/>
          <a:p>
            <a:pPr marL="0" indent="0">
              <a:buNone/>
            </a:pPr>
            <a:r>
              <a:rPr lang="en-US" dirty="0">
                <a:latin typeface="Roboto Mono" panose="00000009000000000000" pitchFamily="49" charset="0"/>
                <a:ea typeface="Roboto Mono" panose="00000009000000000000" pitchFamily="49" charset="0"/>
              </a:rPr>
              <a:t>	Thread T1 = new Thread(Number PrintNumbers);</a:t>
            </a:r>
          </a:p>
          <a:p>
            <a:pPr marL="0" indent="0">
              <a:buNone/>
            </a:pPr>
            <a:r>
              <a:rPr lang="en-US" dirty="0">
                <a:latin typeface="Roboto Mono" panose="00000009000000000000" pitchFamily="49" charset="0"/>
                <a:ea typeface="Roboto Mono" panose="00000009000000000000" pitchFamily="49" charset="0"/>
              </a:rPr>
              <a:t>	T1.Start();</a:t>
            </a:r>
          </a:p>
          <a:p>
            <a:pPr marL="0" indent="0">
              <a:buNone/>
            </a:pPr>
            <a:endParaRPr lang="en-US" dirty="0"/>
          </a:p>
          <a:p>
            <a:r>
              <a:rPr lang="en-US" dirty="0"/>
              <a:t>We can rewrite the above line using ThreadStart delegate as shown below</a:t>
            </a:r>
          </a:p>
          <a:p>
            <a:pPr marL="893763" indent="0" defTabSz="415925">
              <a:buNone/>
            </a:pPr>
            <a:r>
              <a:rPr lang="en-US" dirty="0">
                <a:latin typeface="Roboto Mono" panose="00000009000000000000" pitchFamily="49" charset="0"/>
                <a:ea typeface="Roboto Mono" panose="00000009000000000000" pitchFamily="49" charset="0"/>
              </a:rPr>
              <a:t>Thread T1 = new Thread(new 				   	 			  ThreadStart(Number.PrintNumbers));</a:t>
            </a:r>
          </a:p>
          <a:p>
            <a:pPr marL="0" indent="0">
              <a:buNone/>
            </a:pPr>
            <a:r>
              <a:rPr lang="en-US" dirty="0">
                <a:latin typeface="Roboto Mono" panose="00000009000000000000" pitchFamily="49" charset="0"/>
                <a:ea typeface="Roboto Mono" panose="00000009000000000000" pitchFamily="49" charset="0"/>
              </a:rPr>
              <a:t>         T1.Start();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714478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FDE1-AF40-C45F-45D4-49B1436009A8}"/>
              </a:ext>
            </a:extLst>
          </p:cNvPr>
          <p:cNvSpPr>
            <a:spLocks noGrp="1"/>
          </p:cNvSpPr>
          <p:nvPr>
            <p:ph type="title"/>
          </p:nvPr>
        </p:nvSpPr>
        <p:spPr/>
        <p:txBody>
          <a:bodyPr/>
          <a:lstStyle/>
          <a:p>
            <a:r>
              <a:rPr lang="en-IN" dirty="0" err="1"/>
              <a:t>ThreadStart</a:t>
            </a:r>
            <a:r>
              <a:rPr lang="en-IN" dirty="0"/>
              <a:t> Delegate</a:t>
            </a:r>
          </a:p>
        </p:txBody>
      </p:sp>
      <p:sp>
        <p:nvSpPr>
          <p:cNvPr id="3" name="Content Placeholder 2">
            <a:extLst>
              <a:ext uri="{FF2B5EF4-FFF2-40B4-BE49-F238E27FC236}">
                <a16:creationId xmlns:a16="http://schemas.microsoft.com/office/drawing/2014/main" id="{E73FB2D6-5EA8-611A-79B0-5032C30EB7B8}"/>
              </a:ext>
            </a:extLst>
          </p:cNvPr>
          <p:cNvSpPr>
            <a:spLocks noGrp="1"/>
          </p:cNvSpPr>
          <p:nvPr>
            <p:ph idx="1"/>
          </p:nvPr>
        </p:nvSpPr>
        <p:spPr/>
        <p:txBody>
          <a:bodyPr>
            <a:normAutofit/>
          </a:bodyPr>
          <a:lstStyle/>
          <a:p>
            <a:pPr marL="0" indent="0">
              <a:buNone/>
            </a:pPr>
            <a:r>
              <a:rPr lang="en-US" b="1" dirty="0"/>
              <a:t>Why a delegate need to be passed as a parameter to the Thread class constructor?</a:t>
            </a:r>
          </a:p>
          <a:p>
            <a:pPr algn="just"/>
            <a:r>
              <a:rPr lang="en-US" dirty="0"/>
              <a:t>The purpose of creating a Thread is to execute a function. A delegate is a type safe function pointer, meaning it points to a function that the thread has to execute. In short, all threads require an entry point to start execution. Any thread you create need an explicitly defined entry point i.e. a pointer to the function where they shou begin execution. So threads always require a delegate.</a:t>
            </a:r>
          </a:p>
          <a:p>
            <a:pPr marL="263525" indent="0" algn="just">
              <a:buNone/>
            </a:pPr>
            <a:endParaRPr lang="en-US" dirty="0"/>
          </a:p>
          <a:p>
            <a:endParaRPr lang="en-IN" dirty="0"/>
          </a:p>
        </p:txBody>
      </p:sp>
    </p:spTree>
    <p:extLst>
      <p:ext uri="{BB962C8B-B14F-4D97-AF65-F5344CB8AC3E}">
        <p14:creationId xmlns:p14="http://schemas.microsoft.com/office/powerpoint/2010/main" val="37686149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4A74-12DD-2A86-F6E8-6AD44D5DB8C5}"/>
              </a:ext>
            </a:extLst>
          </p:cNvPr>
          <p:cNvSpPr>
            <a:spLocks noGrp="1"/>
          </p:cNvSpPr>
          <p:nvPr>
            <p:ph type="title"/>
          </p:nvPr>
        </p:nvSpPr>
        <p:spPr/>
        <p:txBody>
          <a:bodyPr/>
          <a:lstStyle/>
          <a:p>
            <a:r>
              <a:rPr lang="en-IN" dirty="0" err="1"/>
              <a:t>ThreadStart</a:t>
            </a:r>
            <a:r>
              <a:rPr lang="en-IN" dirty="0"/>
              <a:t> Delegate</a:t>
            </a:r>
          </a:p>
        </p:txBody>
      </p:sp>
      <p:sp>
        <p:nvSpPr>
          <p:cNvPr id="3" name="Content Placeholder 2">
            <a:extLst>
              <a:ext uri="{FF2B5EF4-FFF2-40B4-BE49-F238E27FC236}">
                <a16:creationId xmlns:a16="http://schemas.microsoft.com/office/drawing/2014/main" id="{09992F2F-BBE6-DA55-9B07-F2A0D0A740A8}"/>
              </a:ext>
            </a:extLst>
          </p:cNvPr>
          <p:cNvSpPr>
            <a:spLocks noGrp="1"/>
          </p:cNvSpPr>
          <p:nvPr>
            <p:ph idx="1"/>
          </p:nvPr>
        </p:nvSpPr>
        <p:spPr/>
        <p:txBody>
          <a:bodyPr/>
          <a:lstStyle/>
          <a:p>
            <a:pPr marL="0" indent="0">
              <a:buNone/>
            </a:pPr>
            <a:r>
              <a:rPr lang="en-US" b="1" dirty="0"/>
              <a:t>In the code below, we are not explicitly creating the ThreadStart delegate, then ho is it working here?</a:t>
            </a:r>
          </a:p>
          <a:p>
            <a:pPr marL="0" indent="0">
              <a:buNone/>
            </a:pPr>
            <a:endParaRPr lang="en-US" b="1" dirty="0"/>
          </a:p>
          <a:p>
            <a:pPr marL="0" indent="0">
              <a:buNone/>
            </a:pPr>
            <a:r>
              <a:rPr lang="en-US" dirty="0"/>
              <a:t>	</a:t>
            </a:r>
            <a:r>
              <a:rPr lang="en-US" dirty="0">
                <a:latin typeface="Roboto Mono" panose="00000009000000000000" pitchFamily="49" charset="0"/>
                <a:ea typeface="Roboto Mono" panose="00000009000000000000" pitchFamily="49" charset="0"/>
              </a:rPr>
              <a:t>Thread T1 = new Thread(Number .PrintNumbers);</a:t>
            </a:r>
          </a:p>
          <a:p>
            <a:pPr marL="0" indent="0">
              <a:buNone/>
            </a:pPr>
            <a:r>
              <a:rPr lang="en-US" dirty="0">
                <a:latin typeface="Roboto Mono" panose="00000009000000000000" pitchFamily="49" charset="0"/>
                <a:ea typeface="Roboto Mono" panose="00000009000000000000" pitchFamily="49" charset="0"/>
              </a:rPr>
              <a:t>	T1. Start();</a:t>
            </a:r>
          </a:p>
          <a:p>
            <a:endParaRPr lang="en-IN" dirty="0"/>
          </a:p>
        </p:txBody>
      </p:sp>
    </p:spTree>
    <p:extLst>
      <p:ext uri="{BB962C8B-B14F-4D97-AF65-F5344CB8AC3E}">
        <p14:creationId xmlns:p14="http://schemas.microsoft.com/office/powerpoint/2010/main" val="149973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p:txBody>
          <a:bodyPr>
            <a:normAutofit/>
          </a:bodyPr>
          <a:lstStyle/>
          <a:p>
            <a:r>
              <a:rPr lang="en-IN" dirty="0"/>
              <a:t>Code Snippets in Visual Studio</a:t>
            </a:r>
          </a:p>
        </p:txBody>
      </p:sp>
    </p:spTree>
    <p:extLst>
      <p:ext uri="{BB962C8B-B14F-4D97-AF65-F5344CB8AC3E}">
        <p14:creationId xmlns:p14="http://schemas.microsoft.com/office/powerpoint/2010/main" val="24752865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46C7244-0750-BAFA-3CFB-76FEE01667F1}"/>
              </a:ext>
            </a:extLst>
          </p:cNvPr>
          <p:cNvSpPr>
            <a:spLocks noGrp="1"/>
          </p:cNvSpPr>
          <p:nvPr>
            <p:ph sz="half" idx="2"/>
          </p:nvPr>
        </p:nvSpPr>
        <p:spPr>
          <a:xfrm>
            <a:off x="644235" y="2889568"/>
            <a:ext cx="10762673" cy="3287395"/>
          </a:xfrm>
        </p:spPr>
        <p:txBody>
          <a:bodyPr>
            <a:normAutofit fontScale="92500" lnSpcReduction="10000"/>
          </a:bodyPr>
          <a:lstStyle/>
          <a:p>
            <a:endParaRPr lang="en-US" dirty="0"/>
          </a:p>
          <a:p>
            <a:r>
              <a:rPr lang="en-US" dirty="0"/>
              <a:t>class Program{</a:t>
            </a:r>
          </a:p>
          <a:p>
            <a:pPr marL="182563"/>
            <a:r>
              <a:rPr lang="en-US" dirty="0"/>
              <a:t>public static void Main(){</a:t>
            </a:r>
          </a:p>
          <a:p>
            <a:pPr marL="449263"/>
            <a:r>
              <a:rPr lang="en-US" dirty="0"/>
              <a:t>Number number = new Number();</a:t>
            </a:r>
          </a:p>
          <a:p>
            <a:pPr marL="449263"/>
            <a:r>
              <a:rPr lang="en-US" dirty="0"/>
              <a:t>Thread T1 = new Thread(number .PrintNumbers);</a:t>
            </a:r>
          </a:p>
          <a:p>
            <a:pPr marL="449263"/>
            <a:r>
              <a:rPr lang="en-US" dirty="0"/>
              <a:t>T1. Start();</a:t>
            </a:r>
          </a:p>
          <a:p>
            <a:pPr marL="182563"/>
            <a:r>
              <a:rPr lang="en-US" dirty="0"/>
              <a:t>}</a:t>
            </a:r>
          </a:p>
          <a:p>
            <a:r>
              <a:rPr lang="en-US" dirty="0"/>
              <a:t>}</a:t>
            </a:r>
          </a:p>
          <a:p>
            <a:r>
              <a:rPr lang="en-US" dirty="0"/>
              <a:t>class Number (</a:t>
            </a:r>
          </a:p>
          <a:p>
            <a:r>
              <a:rPr lang="en-US" dirty="0"/>
              <a:t>public void PrintNumbers(){</a:t>
            </a:r>
          </a:p>
          <a:p>
            <a:r>
              <a:rPr lang="en-US" dirty="0"/>
              <a:t>   for (int i = 1; i &lt;= 10; i++){</a:t>
            </a:r>
          </a:p>
          <a:p>
            <a:r>
              <a:rPr lang="en-US" dirty="0"/>
              <a:t>	Console. WriteLine(i);</a:t>
            </a:r>
          </a:p>
          <a:p>
            <a:r>
              <a:rPr lang="en-US" dirty="0"/>
              <a:t>    }</a:t>
            </a:r>
          </a:p>
          <a:p>
            <a:r>
              <a:rPr lang="en-US" dirty="0"/>
              <a:t>  }</a:t>
            </a:r>
          </a:p>
          <a:p>
            <a:r>
              <a:rPr lang="en-US" dirty="0"/>
              <a:t>}</a:t>
            </a:r>
          </a:p>
          <a:p>
            <a:endParaRPr lang="en-IN" dirty="0"/>
          </a:p>
        </p:txBody>
      </p:sp>
      <p:sp>
        <p:nvSpPr>
          <p:cNvPr id="2" name="Title 1">
            <a:extLst>
              <a:ext uri="{FF2B5EF4-FFF2-40B4-BE49-F238E27FC236}">
                <a16:creationId xmlns:a16="http://schemas.microsoft.com/office/drawing/2014/main" id="{A7A12DCF-2093-FC49-DC51-0411E941A41A}"/>
              </a:ext>
            </a:extLst>
          </p:cNvPr>
          <p:cNvSpPr>
            <a:spLocks noGrp="1"/>
          </p:cNvSpPr>
          <p:nvPr>
            <p:ph type="title"/>
          </p:nvPr>
        </p:nvSpPr>
        <p:spPr/>
        <p:txBody>
          <a:bodyPr/>
          <a:lstStyle/>
          <a:p>
            <a:r>
              <a:rPr lang="en-IN" dirty="0"/>
              <a:t>ThreadStart Delegate</a:t>
            </a:r>
          </a:p>
        </p:txBody>
      </p:sp>
      <p:sp>
        <p:nvSpPr>
          <p:cNvPr id="5" name="Rectangle 4">
            <a:extLst>
              <a:ext uri="{FF2B5EF4-FFF2-40B4-BE49-F238E27FC236}">
                <a16:creationId xmlns:a16="http://schemas.microsoft.com/office/drawing/2014/main" id="{3238911E-0718-8F68-9195-32C08AA3CAC9}"/>
              </a:ext>
            </a:extLst>
          </p:cNvPr>
          <p:cNvSpPr/>
          <p:nvPr/>
        </p:nvSpPr>
        <p:spPr>
          <a:xfrm>
            <a:off x="7348450" y="2992582"/>
            <a:ext cx="3940233" cy="21613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t>Thread function need not be</a:t>
            </a:r>
          </a:p>
          <a:p>
            <a:r>
              <a:rPr lang="en-US" sz="2000" dirty="0"/>
              <a:t>static function always. It can</a:t>
            </a:r>
          </a:p>
          <a:p>
            <a:r>
              <a:rPr lang="en-US" sz="2000" dirty="0"/>
              <a:t>also be a non static function</a:t>
            </a:r>
          </a:p>
          <a:p>
            <a:r>
              <a:rPr lang="en-US" sz="2000" dirty="0"/>
              <a:t>case of non-static function w</a:t>
            </a:r>
          </a:p>
          <a:p>
            <a:r>
              <a:rPr lang="en-US" sz="2000" dirty="0"/>
              <a:t>have to create an instance o</a:t>
            </a:r>
          </a:p>
          <a:p>
            <a:r>
              <a:rPr lang="en-US" sz="2000" dirty="0"/>
              <a:t>the class.</a:t>
            </a:r>
            <a:endParaRPr lang="en-IN" sz="2000" dirty="0"/>
          </a:p>
        </p:txBody>
      </p:sp>
      <p:sp>
        <p:nvSpPr>
          <p:cNvPr id="3" name="TextBox 2">
            <a:extLst>
              <a:ext uri="{FF2B5EF4-FFF2-40B4-BE49-F238E27FC236}">
                <a16:creationId xmlns:a16="http://schemas.microsoft.com/office/drawing/2014/main" id="{7FFECE93-F3B1-0C97-8FC6-812840FDB3A1}"/>
              </a:ext>
            </a:extLst>
          </p:cNvPr>
          <p:cNvSpPr txBox="1"/>
          <p:nvPr/>
        </p:nvSpPr>
        <p:spPr>
          <a:xfrm>
            <a:off x="644235" y="1412240"/>
            <a:ext cx="10762673" cy="1477328"/>
          </a:xfrm>
          <a:prstGeom prst="rect">
            <a:avLst/>
          </a:prstGeom>
          <a:noFill/>
        </p:spPr>
        <p:txBody>
          <a:bodyPr wrap="square" rtlCol="0">
            <a:spAutoFit/>
          </a:bodyPr>
          <a:lstStyle/>
          <a:p>
            <a:pPr marL="285750" indent="-285750">
              <a:buFont typeface="Arial" panose="020B0604020202020204" pitchFamily="34" charset="0"/>
              <a:buChar char="•"/>
            </a:pPr>
            <a:r>
              <a:rPr lang="en-IN" dirty="0"/>
              <a:t>We can also rewrite the same line using delegate() Keyword</a:t>
            </a:r>
          </a:p>
          <a:p>
            <a:r>
              <a:rPr lang="en-IN" dirty="0"/>
              <a:t>    </a:t>
            </a:r>
            <a:r>
              <a:rPr lang="en-US" dirty="0">
                <a:latin typeface="Roboto Mono" panose="00000009000000000000" pitchFamily="49" charset="0"/>
                <a:ea typeface="Roboto Mono" panose="00000009000000000000" pitchFamily="49" charset="0"/>
              </a:rPr>
              <a:t>Thread T1 = new Thread(delegate() { Number.PrintNumbers();</a:t>
            </a:r>
          </a:p>
          <a:p>
            <a:endParaRPr lang="en-US" dirty="0"/>
          </a:p>
          <a:p>
            <a:pPr marL="285750" indent="-285750">
              <a:buFont typeface="Arial" panose="020B0604020202020204" pitchFamily="34" charset="0"/>
              <a:buChar char="•"/>
            </a:pPr>
            <a:r>
              <a:rPr lang="en-US" dirty="0"/>
              <a:t>The same line rewritten using lambda expression</a:t>
            </a:r>
          </a:p>
          <a:p>
            <a:r>
              <a:rPr lang="en-US" dirty="0"/>
              <a:t>    </a:t>
            </a:r>
            <a:r>
              <a:rPr lang="en-US" dirty="0">
                <a:latin typeface="Roboto Mono" panose="00000009000000000000" pitchFamily="49" charset="0"/>
                <a:ea typeface="Roboto Mono" panose="00000009000000000000" pitchFamily="49" charset="0"/>
              </a:rPr>
              <a:t>Thread T1 = new Thread(© =&gt; Number.PrintNumbers)); </a:t>
            </a:r>
          </a:p>
        </p:txBody>
      </p:sp>
    </p:spTree>
    <p:extLst>
      <p:ext uri="{BB962C8B-B14F-4D97-AF65-F5344CB8AC3E}">
        <p14:creationId xmlns:p14="http://schemas.microsoft.com/office/powerpoint/2010/main" val="42508300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a:bodyPr>
          <a:lstStyle/>
          <a:p>
            <a:r>
              <a:rPr lang="en-IN" dirty="0"/>
              <a:t>Parameterized ThreadStart delegate</a:t>
            </a:r>
          </a:p>
        </p:txBody>
      </p:sp>
    </p:spTree>
    <p:extLst>
      <p:ext uri="{BB962C8B-B14F-4D97-AF65-F5344CB8AC3E}">
        <p14:creationId xmlns:p14="http://schemas.microsoft.com/office/powerpoint/2010/main" val="35100048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684F-19FF-FEB0-6EB8-A0497C76F94E}"/>
              </a:ext>
            </a:extLst>
          </p:cNvPr>
          <p:cNvSpPr>
            <a:spLocks noGrp="1"/>
          </p:cNvSpPr>
          <p:nvPr>
            <p:ph type="title"/>
          </p:nvPr>
        </p:nvSpPr>
        <p:spPr/>
        <p:txBody>
          <a:bodyPr>
            <a:normAutofit/>
          </a:bodyPr>
          <a:lstStyle/>
          <a:p>
            <a:r>
              <a:rPr lang="en-IN" dirty="0"/>
              <a:t>Parameterized ThreadStart Delegate</a:t>
            </a:r>
          </a:p>
        </p:txBody>
      </p:sp>
      <p:sp>
        <p:nvSpPr>
          <p:cNvPr id="4" name="Content Placeholder 3">
            <a:extLst>
              <a:ext uri="{FF2B5EF4-FFF2-40B4-BE49-F238E27FC236}">
                <a16:creationId xmlns:a16="http://schemas.microsoft.com/office/drawing/2014/main" id="{73E0E0A4-8BF1-CC30-33B9-71DC78B7E10B}"/>
              </a:ext>
            </a:extLst>
          </p:cNvPr>
          <p:cNvSpPr>
            <a:spLocks noGrp="1"/>
          </p:cNvSpPr>
          <p:nvPr>
            <p:ph idx="1"/>
          </p:nvPr>
        </p:nvSpPr>
        <p:spPr/>
        <p:txBody>
          <a:bodyPr>
            <a:normAutofit/>
          </a:bodyPr>
          <a:lstStyle/>
          <a:p>
            <a:pPr marL="0" indent="0">
              <a:buNone/>
            </a:pPr>
            <a:r>
              <a:rPr lang="en-US" b="1" dirty="0"/>
              <a:t>Please note: </a:t>
            </a:r>
          </a:p>
          <a:p>
            <a:r>
              <a:rPr lang="en-US" dirty="0"/>
              <a:t>Using Parameterized ThreadStart delegate and Thread Start(Object) method to pass data to the Thread function is not type safe as they operate on object datatype and any type of data can be passed.</a:t>
            </a:r>
          </a:p>
          <a:p>
            <a:pPr marL="0" indent="0">
              <a:buNone/>
            </a:pPr>
            <a:endParaRPr lang="en-US" dirty="0"/>
          </a:p>
          <a:p>
            <a:r>
              <a:rPr lang="en-US" dirty="0"/>
              <a:t>If you try to change the data type of the target parameter of PrintNumbers() function from object to int, a compiler error will be raised as the signature of PrintNumbers() function does not match with the signature of Parameterized ThreadStart delegate.</a:t>
            </a:r>
            <a:endParaRPr lang="en-IN" dirty="0"/>
          </a:p>
        </p:txBody>
      </p:sp>
    </p:spTree>
    <p:extLst>
      <p:ext uri="{BB962C8B-B14F-4D97-AF65-F5344CB8AC3E}">
        <p14:creationId xmlns:p14="http://schemas.microsoft.com/office/powerpoint/2010/main" val="37617806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fontScale="90000"/>
          </a:bodyPr>
          <a:lstStyle/>
          <a:p>
            <a:r>
              <a:rPr lang="en-US" dirty="0"/>
              <a:t>Passing data to the Thread function in a type safe manner</a:t>
            </a:r>
            <a:endParaRPr lang="en-IN" dirty="0"/>
          </a:p>
        </p:txBody>
      </p:sp>
    </p:spTree>
    <p:extLst>
      <p:ext uri="{BB962C8B-B14F-4D97-AF65-F5344CB8AC3E}">
        <p14:creationId xmlns:p14="http://schemas.microsoft.com/office/powerpoint/2010/main" val="25787824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3E0E0A4-8BF1-CC30-33B9-71DC78B7E10B}"/>
              </a:ext>
            </a:extLst>
          </p:cNvPr>
          <p:cNvSpPr>
            <a:spLocks noGrp="1"/>
          </p:cNvSpPr>
          <p:nvPr>
            <p:ph sz="half" idx="2"/>
          </p:nvPr>
        </p:nvSpPr>
        <p:spPr>
          <a:xfrm>
            <a:off x="644235" y="1542506"/>
            <a:ext cx="10762673" cy="4825043"/>
          </a:xfrm>
        </p:spPr>
        <p:txBody>
          <a:bodyPr>
            <a:normAutofit/>
          </a:bodyPr>
          <a:lstStyle/>
          <a:p>
            <a:pPr marL="0" indent="0">
              <a:buNone/>
            </a:pPr>
            <a:r>
              <a:rPr lang="en-IN" dirty="0"/>
              <a:t>						</a:t>
            </a:r>
            <a:r>
              <a:rPr lang="en-US" dirty="0"/>
              <a:t>To pass data to the Thread function 						in a type safe manner, encapsulate 						the thread function and the data it needs 						in a helper class and use the 							ThreadStart delegate to execute the 						thread function.</a:t>
            </a:r>
            <a:endParaRPr lang="en-IN" dirty="0"/>
          </a:p>
        </p:txBody>
      </p:sp>
      <p:sp>
        <p:nvSpPr>
          <p:cNvPr id="2" name="Title 1">
            <a:extLst>
              <a:ext uri="{FF2B5EF4-FFF2-40B4-BE49-F238E27FC236}">
                <a16:creationId xmlns:a16="http://schemas.microsoft.com/office/drawing/2014/main" id="{F81C684F-19FF-FEB0-6EB8-A0497C76F94E}"/>
              </a:ext>
            </a:extLst>
          </p:cNvPr>
          <p:cNvSpPr>
            <a:spLocks noGrp="1"/>
          </p:cNvSpPr>
          <p:nvPr>
            <p:ph type="title"/>
          </p:nvPr>
        </p:nvSpPr>
        <p:spPr/>
        <p:txBody>
          <a:bodyPr>
            <a:normAutofit/>
          </a:bodyPr>
          <a:lstStyle/>
          <a:p>
            <a:r>
              <a:rPr lang="en-US" dirty="0"/>
              <a:t>Passing data to the Thread </a:t>
            </a:r>
            <a:r>
              <a:rPr lang="en-US" dirty="0" err="1"/>
              <a:t>fuction</a:t>
            </a:r>
            <a:endParaRPr lang="en-IN" dirty="0"/>
          </a:p>
        </p:txBody>
      </p:sp>
      <p:sp>
        <p:nvSpPr>
          <p:cNvPr id="19" name="Rectangle 18">
            <a:extLst>
              <a:ext uri="{FF2B5EF4-FFF2-40B4-BE49-F238E27FC236}">
                <a16:creationId xmlns:a16="http://schemas.microsoft.com/office/drawing/2014/main" id="{1D515F6F-5D50-0E56-17CF-79869C5FC1A5}"/>
              </a:ext>
            </a:extLst>
          </p:cNvPr>
          <p:cNvSpPr/>
          <p:nvPr/>
        </p:nvSpPr>
        <p:spPr>
          <a:xfrm>
            <a:off x="714895" y="1612669"/>
            <a:ext cx="5381105" cy="29427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class Number{</a:t>
            </a:r>
          </a:p>
          <a:p>
            <a:r>
              <a:rPr lang="en-IN" dirty="0"/>
              <a:t>int_target;</a:t>
            </a:r>
          </a:p>
          <a:p>
            <a:r>
              <a:rPr lang="en-IN" dirty="0"/>
              <a:t>public Number(int target){</a:t>
            </a:r>
          </a:p>
          <a:p>
            <a:r>
              <a:rPr lang="en-IN" dirty="0"/>
              <a:t>      this._target - target;</a:t>
            </a:r>
          </a:p>
          <a:p>
            <a:r>
              <a:rPr lang="en-IN" dirty="0"/>
              <a:t>    }</a:t>
            </a:r>
          </a:p>
          <a:p>
            <a:r>
              <a:rPr lang="en-IN" dirty="0"/>
              <a:t>public void PrintNumbers(){</a:t>
            </a:r>
          </a:p>
          <a:p>
            <a:r>
              <a:rPr lang="en-IN" dirty="0"/>
              <a:t>      for (int </a:t>
            </a:r>
            <a:r>
              <a:rPr lang="en-IN" dirty="0" err="1"/>
              <a:t>i</a:t>
            </a:r>
            <a:r>
              <a:rPr lang="en-IN" dirty="0"/>
              <a:t> = 1; </a:t>
            </a:r>
            <a:r>
              <a:rPr lang="en-IN" dirty="0" err="1"/>
              <a:t>i</a:t>
            </a:r>
            <a:r>
              <a:rPr lang="en-IN" dirty="0"/>
              <a:t> &lt;=_ target; </a:t>
            </a:r>
            <a:r>
              <a:rPr lang="en-IN" dirty="0" err="1"/>
              <a:t>i</a:t>
            </a:r>
            <a:r>
              <a:rPr lang="en-IN" dirty="0"/>
              <a:t>++){</a:t>
            </a:r>
          </a:p>
          <a:p>
            <a:r>
              <a:rPr lang="en-IN" dirty="0"/>
              <a:t>	Console.WriteLine(1);</a:t>
            </a:r>
          </a:p>
          <a:p>
            <a:r>
              <a:rPr lang="en-IN" dirty="0"/>
              <a:t>             }</a:t>
            </a:r>
          </a:p>
          <a:p>
            <a:r>
              <a:rPr lang="en-IN" dirty="0"/>
              <a:t>     }</a:t>
            </a:r>
          </a:p>
          <a:p>
            <a:r>
              <a:rPr lang="en-IN" dirty="0"/>
              <a:t>}</a:t>
            </a:r>
          </a:p>
        </p:txBody>
      </p:sp>
      <p:sp>
        <p:nvSpPr>
          <p:cNvPr id="20" name="Rectangle 19">
            <a:extLst>
              <a:ext uri="{FF2B5EF4-FFF2-40B4-BE49-F238E27FC236}">
                <a16:creationId xmlns:a16="http://schemas.microsoft.com/office/drawing/2014/main" id="{AA99959B-BBCE-98FA-9065-1E81D97DFEFB}"/>
              </a:ext>
            </a:extLst>
          </p:cNvPr>
          <p:cNvSpPr/>
          <p:nvPr/>
        </p:nvSpPr>
        <p:spPr>
          <a:xfrm>
            <a:off x="2676698" y="3807229"/>
            <a:ext cx="8730210" cy="2560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class Program{</a:t>
            </a:r>
          </a:p>
          <a:p>
            <a:r>
              <a:rPr lang="en-US" dirty="0"/>
              <a:t>public static void Main(){</a:t>
            </a:r>
          </a:p>
          <a:p>
            <a:r>
              <a:rPr lang="en-US" dirty="0"/>
              <a:t>Console WriteLine("Please enter the target number");</a:t>
            </a:r>
          </a:p>
          <a:p>
            <a:r>
              <a:rPr lang="en-US" dirty="0"/>
              <a:t>int target = Convert. Tolnt32(Console.ReadLine());</a:t>
            </a:r>
          </a:p>
          <a:p>
            <a:r>
              <a:rPr lang="en-US" dirty="0"/>
              <a:t>Number number = new Number (target);</a:t>
            </a:r>
          </a:p>
          <a:p>
            <a:r>
              <a:rPr lang="en-US" dirty="0"/>
              <a:t>Thread T1 = new Thread(new ThreadStart(number PrintNumbers));</a:t>
            </a:r>
          </a:p>
          <a:p>
            <a:r>
              <a:rPr lang="en-US" dirty="0"/>
              <a:t>T1. Start();</a:t>
            </a:r>
          </a:p>
          <a:p>
            <a:r>
              <a:rPr lang="en-US" dirty="0"/>
              <a:t>   }</a:t>
            </a:r>
          </a:p>
          <a:p>
            <a:r>
              <a:rPr lang="en-US" dirty="0"/>
              <a:t>}</a:t>
            </a:r>
            <a:endParaRPr lang="en-IN" dirty="0"/>
          </a:p>
        </p:txBody>
      </p:sp>
    </p:spTree>
    <p:extLst>
      <p:ext uri="{BB962C8B-B14F-4D97-AF65-F5344CB8AC3E}">
        <p14:creationId xmlns:p14="http://schemas.microsoft.com/office/powerpoint/2010/main" val="3196692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fontScale="90000"/>
          </a:bodyPr>
          <a:lstStyle/>
          <a:p>
            <a:r>
              <a:rPr lang="en-US" dirty="0"/>
              <a:t>Retrieving data from Thread function using callback method</a:t>
            </a:r>
            <a:endParaRPr lang="en-IN" dirty="0"/>
          </a:p>
        </p:txBody>
      </p:sp>
    </p:spTree>
    <p:extLst>
      <p:ext uri="{BB962C8B-B14F-4D97-AF65-F5344CB8AC3E}">
        <p14:creationId xmlns:p14="http://schemas.microsoft.com/office/powerpoint/2010/main" val="41718118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684F-19FF-FEB0-6EB8-A0497C76F94E}"/>
              </a:ext>
            </a:extLst>
          </p:cNvPr>
          <p:cNvSpPr>
            <a:spLocks noGrp="1"/>
          </p:cNvSpPr>
          <p:nvPr>
            <p:ph type="title"/>
          </p:nvPr>
        </p:nvSpPr>
        <p:spPr/>
        <p:txBody>
          <a:bodyPr>
            <a:normAutofit/>
          </a:bodyPr>
          <a:lstStyle/>
          <a:p>
            <a:r>
              <a:rPr lang="en-IN" dirty="0"/>
              <a:t>Callback method to get data from thread</a:t>
            </a:r>
          </a:p>
        </p:txBody>
      </p:sp>
      <p:sp>
        <p:nvSpPr>
          <p:cNvPr id="4" name="Content Placeholder 3">
            <a:extLst>
              <a:ext uri="{FF2B5EF4-FFF2-40B4-BE49-F238E27FC236}">
                <a16:creationId xmlns:a16="http://schemas.microsoft.com/office/drawing/2014/main" id="{73E0E0A4-8BF1-CC30-33B9-71DC78B7E10B}"/>
              </a:ext>
            </a:extLst>
          </p:cNvPr>
          <p:cNvSpPr>
            <a:spLocks noGrp="1"/>
          </p:cNvSpPr>
          <p:nvPr>
            <p:ph idx="1"/>
          </p:nvPr>
        </p:nvSpPr>
        <p:spPr/>
        <p:txBody>
          <a:bodyPr>
            <a:normAutofit fontScale="92500" lnSpcReduction="20000"/>
          </a:bodyPr>
          <a:lstStyle/>
          <a:p>
            <a:pPr marL="0" indent="0">
              <a:buNone/>
            </a:pPr>
            <a:r>
              <a:rPr lang="en-IN" dirty="0"/>
              <a:t>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a:lnSpc>
                <a:spcPct val="110000"/>
              </a:lnSpc>
            </a:pPr>
            <a:r>
              <a:rPr lang="en-US" dirty="0"/>
              <a:t>Main thread retrieves the target number from the user.</a:t>
            </a:r>
          </a:p>
          <a:p>
            <a:pPr>
              <a:lnSpc>
                <a:spcPct val="110000"/>
              </a:lnSpc>
            </a:pPr>
            <a:r>
              <a:rPr lang="en-US" dirty="0"/>
              <a:t>Main thread creates a child thread and pass the target number to the child thread.</a:t>
            </a:r>
          </a:p>
          <a:p>
            <a:pPr>
              <a:lnSpc>
                <a:spcPct val="110000"/>
              </a:lnSpc>
            </a:pPr>
            <a:r>
              <a:rPr lang="en-US" dirty="0"/>
              <a:t>The child thread computes the sum of numbers and then returns the sum to the Main thread using callback function.</a:t>
            </a:r>
          </a:p>
          <a:p>
            <a:pPr>
              <a:lnSpc>
                <a:spcPct val="110000"/>
              </a:lnSpc>
            </a:pPr>
            <a:r>
              <a:rPr lang="en-US" dirty="0"/>
              <a:t>The callback method prints the sum of numbers</a:t>
            </a:r>
          </a:p>
          <a:p>
            <a:pPr marL="0" indent="0">
              <a:buNone/>
            </a:pPr>
            <a:endParaRPr lang="en-US" dirty="0"/>
          </a:p>
        </p:txBody>
      </p:sp>
      <p:sp>
        <p:nvSpPr>
          <p:cNvPr id="21" name="Rectangle 20">
            <a:extLst>
              <a:ext uri="{FF2B5EF4-FFF2-40B4-BE49-F238E27FC236}">
                <a16:creationId xmlns:a16="http://schemas.microsoft.com/office/drawing/2014/main" id="{AA9F35E4-0917-5DDF-2A36-2FAF78DE32B3}"/>
              </a:ext>
            </a:extLst>
          </p:cNvPr>
          <p:cNvSpPr/>
          <p:nvPr/>
        </p:nvSpPr>
        <p:spPr>
          <a:xfrm>
            <a:off x="785092" y="1911927"/>
            <a:ext cx="3773978" cy="10640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Please enter the target number</a:t>
            </a:r>
          </a:p>
          <a:p>
            <a:r>
              <a:rPr lang="en-IN" dirty="0"/>
              <a:t>5</a:t>
            </a:r>
          </a:p>
          <a:p>
            <a:r>
              <a:rPr lang="en-IN" dirty="0"/>
              <a:t>Sum of numbers is 15</a:t>
            </a:r>
          </a:p>
        </p:txBody>
      </p:sp>
    </p:spTree>
    <p:extLst>
      <p:ext uri="{BB962C8B-B14F-4D97-AF65-F5344CB8AC3E}">
        <p14:creationId xmlns:p14="http://schemas.microsoft.com/office/powerpoint/2010/main" val="10586272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3CBD-FA2C-F381-3E4F-EA0E80368998}"/>
              </a:ext>
            </a:extLst>
          </p:cNvPr>
          <p:cNvSpPr>
            <a:spLocks noGrp="1"/>
          </p:cNvSpPr>
          <p:nvPr>
            <p:ph type="title"/>
          </p:nvPr>
        </p:nvSpPr>
        <p:spPr/>
        <p:txBody>
          <a:bodyPr/>
          <a:lstStyle/>
          <a:p>
            <a:r>
              <a:rPr lang="en-IN" dirty="0" err="1"/>
              <a:t>Callback</a:t>
            </a:r>
            <a:r>
              <a:rPr lang="en-IN" dirty="0"/>
              <a:t> method to get data from thread</a:t>
            </a:r>
          </a:p>
        </p:txBody>
      </p:sp>
      <p:sp>
        <p:nvSpPr>
          <p:cNvPr id="3" name="Content Placeholder 2">
            <a:extLst>
              <a:ext uri="{FF2B5EF4-FFF2-40B4-BE49-F238E27FC236}">
                <a16:creationId xmlns:a16="http://schemas.microsoft.com/office/drawing/2014/main" id="{78B2D31D-07D0-A90A-4536-37BFC573A872}"/>
              </a:ext>
            </a:extLst>
          </p:cNvPr>
          <p:cNvSpPr>
            <a:spLocks noGrp="1"/>
          </p:cNvSpPr>
          <p:nvPr>
            <p:ph idx="1"/>
          </p:nvPr>
        </p:nvSpPr>
        <p:spPr/>
        <p:txBody>
          <a:bodyPr/>
          <a:lstStyle/>
          <a:p>
            <a:pPr marL="0" indent="0">
              <a:buNone/>
            </a:pPr>
            <a:r>
              <a:rPr lang="en-US" b="1" dirty="0"/>
              <a:t>Step 1:</a:t>
            </a:r>
          </a:p>
          <a:p>
            <a:r>
              <a:rPr lang="en-US" dirty="0"/>
              <a:t> Create a callback delegate. The actual callback method     signature should match with the signature of this delegate.</a:t>
            </a:r>
          </a:p>
          <a:p>
            <a:pPr marL="0" indent="0">
              <a:buNone/>
            </a:pPr>
            <a:endParaRPr lang="en-US" dirty="0"/>
          </a:p>
          <a:p>
            <a:pPr marL="0" indent="0">
              <a:buNone/>
            </a:pPr>
            <a:r>
              <a:rPr lang="en-US" dirty="0"/>
              <a:t>	</a:t>
            </a:r>
            <a:r>
              <a:rPr lang="en-US" dirty="0">
                <a:latin typeface="Roboto Mono" panose="00000009000000000000" pitchFamily="49" charset="0"/>
                <a:ea typeface="Roboto Mono" panose="00000009000000000000" pitchFamily="49" charset="0"/>
              </a:rPr>
              <a:t>public delegate void SumOfNumbersCallback(int 	sumOfNumbers);</a:t>
            </a:r>
            <a:endParaRPr lang="en-IN" dirty="0">
              <a:latin typeface="Roboto Mono" panose="00000009000000000000" pitchFamily="49" charset="0"/>
              <a:ea typeface="Roboto Mono" panose="00000009000000000000" pitchFamily="49" charset="0"/>
            </a:endParaRPr>
          </a:p>
          <a:p>
            <a:endParaRPr lang="en-IN" dirty="0"/>
          </a:p>
        </p:txBody>
      </p:sp>
    </p:spTree>
    <p:extLst>
      <p:ext uri="{BB962C8B-B14F-4D97-AF65-F5344CB8AC3E}">
        <p14:creationId xmlns:p14="http://schemas.microsoft.com/office/powerpoint/2010/main" val="16406127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0364-92A7-EB11-1E73-E4FF5DC59F45}"/>
              </a:ext>
            </a:extLst>
          </p:cNvPr>
          <p:cNvSpPr>
            <a:spLocks noGrp="1"/>
          </p:cNvSpPr>
          <p:nvPr>
            <p:ph type="title"/>
          </p:nvPr>
        </p:nvSpPr>
        <p:spPr/>
        <p:txBody>
          <a:bodyPr/>
          <a:lstStyle/>
          <a:p>
            <a:r>
              <a:rPr lang="en-IN" dirty="0"/>
              <a:t>Callback method to get data from thread</a:t>
            </a:r>
          </a:p>
        </p:txBody>
      </p:sp>
      <p:sp>
        <p:nvSpPr>
          <p:cNvPr id="3" name="Content Placeholder 2">
            <a:extLst>
              <a:ext uri="{FF2B5EF4-FFF2-40B4-BE49-F238E27FC236}">
                <a16:creationId xmlns:a16="http://schemas.microsoft.com/office/drawing/2014/main" id="{907B3E43-4972-4379-E987-ECD15C22E322}"/>
              </a:ext>
            </a:extLst>
          </p:cNvPr>
          <p:cNvSpPr>
            <a:spLocks noGrp="1"/>
          </p:cNvSpPr>
          <p:nvPr>
            <p:ph idx="1"/>
          </p:nvPr>
        </p:nvSpPr>
        <p:spPr/>
        <p:txBody>
          <a:bodyPr/>
          <a:lstStyle/>
          <a:p>
            <a:pPr marL="0" indent="0">
              <a:buNone/>
            </a:pPr>
            <a:r>
              <a:rPr lang="en-IN" b="1" dirty="0"/>
              <a:t>Step 2:</a:t>
            </a:r>
          </a:p>
          <a:p>
            <a:r>
              <a:rPr lang="en-IN" dirty="0"/>
              <a:t>Create a helper class to compute the sum of numbers and to call the callback method</a:t>
            </a:r>
          </a:p>
          <a:p>
            <a:pPr marL="0" indent="0">
              <a:buNone/>
            </a:pPr>
            <a:endParaRPr lang="en-IN" dirty="0"/>
          </a:p>
        </p:txBody>
      </p:sp>
    </p:spTree>
    <p:extLst>
      <p:ext uri="{BB962C8B-B14F-4D97-AF65-F5344CB8AC3E}">
        <p14:creationId xmlns:p14="http://schemas.microsoft.com/office/powerpoint/2010/main" val="2653950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8A978F7-B761-0AB4-F2E4-F75484C58E3F}"/>
              </a:ext>
            </a:extLst>
          </p:cNvPr>
          <p:cNvSpPr>
            <a:spLocks noGrp="1"/>
          </p:cNvSpPr>
          <p:nvPr>
            <p:ph sz="half" idx="2"/>
          </p:nvPr>
        </p:nvSpPr>
        <p:spPr/>
        <p:txBody>
          <a:bodyPr/>
          <a:lstStyle/>
          <a:p>
            <a:r>
              <a:rPr lang="en-IN" dirty="0"/>
              <a:t>Class Number</a:t>
            </a:r>
          </a:p>
          <a:p>
            <a:r>
              <a:rPr lang="en-IN" dirty="0"/>
              <a:t>{</a:t>
            </a:r>
          </a:p>
          <a:p>
            <a:pPr marL="266700"/>
            <a:r>
              <a:rPr lang="en-IN" dirty="0"/>
              <a:t>int_target;</a:t>
            </a:r>
          </a:p>
          <a:p>
            <a:pPr marL="266700"/>
            <a:r>
              <a:rPr lang="en-IN" dirty="0"/>
              <a:t>SumOfNumbersCallback _callbackMethod;</a:t>
            </a:r>
          </a:p>
          <a:p>
            <a:pPr marL="266700"/>
            <a:r>
              <a:rPr lang="en-IN" dirty="0"/>
              <a:t>public Number(int target, SumOfNumbersCallback callbackMethod){</a:t>
            </a:r>
          </a:p>
          <a:p>
            <a:pPr marL="714375"/>
            <a:r>
              <a:rPr lang="en-IN" dirty="0"/>
              <a:t>this._target = target;</a:t>
            </a:r>
          </a:p>
          <a:p>
            <a:pPr marL="714375"/>
            <a:r>
              <a:rPr lang="en-IN" dirty="0"/>
              <a:t>this._callbackMethod = callbackMethod;</a:t>
            </a:r>
          </a:p>
          <a:p>
            <a:pPr marL="365125"/>
            <a:r>
              <a:rPr lang="en-IN" dirty="0"/>
              <a:t>}</a:t>
            </a:r>
          </a:p>
          <a:p>
            <a:r>
              <a:rPr lang="en-IN" dirty="0"/>
              <a:t>public void ComputeSumOfNumbers(){</a:t>
            </a:r>
          </a:p>
          <a:p>
            <a:pPr marL="714375"/>
            <a:r>
              <a:rPr lang="en-IN" dirty="0"/>
              <a:t>int sum = 0;</a:t>
            </a:r>
          </a:p>
          <a:p>
            <a:pPr marL="714375"/>
            <a:r>
              <a:rPr lang="en-IN" dirty="0"/>
              <a:t>for (int </a:t>
            </a:r>
            <a:r>
              <a:rPr lang="en-IN" dirty="0" err="1"/>
              <a:t>i</a:t>
            </a:r>
            <a:r>
              <a:rPr lang="en-IN" dirty="0"/>
              <a:t> = 1; </a:t>
            </a:r>
            <a:r>
              <a:rPr lang="en-IN" dirty="0" err="1"/>
              <a:t>i</a:t>
            </a:r>
            <a:r>
              <a:rPr lang="en-IN" dirty="0"/>
              <a:t> &lt;=_ target; </a:t>
            </a:r>
            <a:r>
              <a:rPr lang="en-IN" dirty="0" err="1"/>
              <a:t>i</a:t>
            </a:r>
            <a:r>
              <a:rPr lang="en-IN" dirty="0"/>
              <a:t>++){</a:t>
            </a:r>
          </a:p>
          <a:p>
            <a:pPr marL="981075"/>
            <a:r>
              <a:rPr lang="en-IN" dirty="0"/>
              <a:t>sum = sum + </a:t>
            </a:r>
            <a:r>
              <a:rPr lang="en-IN" dirty="0" err="1"/>
              <a:t>i</a:t>
            </a:r>
            <a:r>
              <a:rPr lang="en-IN" dirty="0"/>
              <a:t>;</a:t>
            </a:r>
          </a:p>
          <a:p>
            <a:pPr marL="714375"/>
            <a:r>
              <a:rPr lang="en-IN" dirty="0"/>
              <a:t>}</a:t>
            </a:r>
          </a:p>
          <a:p>
            <a:pPr marL="714375"/>
            <a:r>
              <a:rPr lang="en-IN" dirty="0"/>
              <a:t>if (_callbackMethod != null)</a:t>
            </a:r>
          </a:p>
          <a:p>
            <a:pPr marL="714375"/>
            <a:r>
              <a:rPr lang="en-IN" dirty="0"/>
              <a:t>_callbackMethod (sum) ;</a:t>
            </a:r>
          </a:p>
          <a:p>
            <a:pPr marL="449263"/>
            <a:r>
              <a:rPr lang="en-IN" dirty="0"/>
              <a:t>}</a:t>
            </a:r>
          </a:p>
          <a:p>
            <a:r>
              <a:rPr lang="en-IN" dirty="0"/>
              <a:t>}</a:t>
            </a:r>
          </a:p>
          <a:p>
            <a:endParaRPr lang="en-IN" dirty="0"/>
          </a:p>
        </p:txBody>
      </p:sp>
      <p:sp>
        <p:nvSpPr>
          <p:cNvPr id="4" name="Title 3">
            <a:extLst>
              <a:ext uri="{FF2B5EF4-FFF2-40B4-BE49-F238E27FC236}">
                <a16:creationId xmlns:a16="http://schemas.microsoft.com/office/drawing/2014/main" id="{BD4C3E62-C061-0B66-1F2E-384CFC0CADA1}"/>
              </a:ext>
            </a:extLst>
          </p:cNvPr>
          <p:cNvSpPr>
            <a:spLocks noGrp="1"/>
          </p:cNvSpPr>
          <p:nvPr>
            <p:ph type="title"/>
          </p:nvPr>
        </p:nvSpPr>
        <p:spPr/>
        <p:txBody>
          <a:bodyPr/>
          <a:lstStyle/>
          <a:p>
            <a:r>
              <a:rPr lang="en-IN" dirty="0"/>
              <a:t>Step 2: </a:t>
            </a:r>
          </a:p>
        </p:txBody>
      </p:sp>
    </p:spTree>
    <p:extLst>
      <p:ext uri="{BB962C8B-B14F-4D97-AF65-F5344CB8AC3E}">
        <p14:creationId xmlns:p14="http://schemas.microsoft.com/office/powerpoint/2010/main" val="108364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F195-426B-79DE-049C-32A4A294F9A7}"/>
              </a:ext>
            </a:extLst>
          </p:cNvPr>
          <p:cNvSpPr>
            <a:spLocks noGrp="1"/>
          </p:cNvSpPr>
          <p:nvPr>
            <p:ph type="title"/>
          </p:nvPr>
        </p:nvSpPr>
        <p:spPr/>
        <p:txBody>
          <a:bodyPr/>
          <a:lstStyle/>
          <a:p>
            <a:r>
              <a:rPr lang="en-IN" dirty="0"/>
              <a:t>Code Snippets in Visual Studio</a:t>
            </a:r>
          </a:p>
        </p:txBody>
      </p:sp>
      <p:sp>
        <p:nvSpPr>
          <p:cNvPr id="5" name="Content Placeholder 4">
            <a:extLst>
              <a:ext uri="{FF2B5EF4-FFF2-40B4-BE49-F238E27FC236}">
                <a16:creationId xmlns:a16="http://schemas.microsoft.com/office/drawing/2014/main" id="{3263B2C3-1821-ABE6-ACD1-1E664C9F8F62}"/>
              </a:ext>
            </a:extLst>
          </p:cNvPr>
          <p:cNvSpPr>
            <a:spLocks noGrp="1"/>
          </p:cNvSpPr>
          <p:nvPr>
            <p:ph idx="1"/>
          </p:nvPr>
        </p:nvSpPr>
        <p:spPr/>
        <p:txBody>
          <a:bodyPr>
            <a:normAutofit/>
          </a:bodyPr>
          <a:lstStyle/>
          <a:p>
            <a:pPr marL="0" indent="0">
              <a:buNone/>
            </a:pPr>
            <a:r>
              <a:rPr lang="en-US" dirty="0"/>
              <a:t>Code snippets are ready made snippets of code you can quickly insert into your code.</a:t>
            </a:r>
          </a:p>
          <a:p>
            <a:r>
              <a:rPr lang="en-US" dirty="0"/>
              <a:t>Keyboard shortcut: CTRL K + X</a:t>
            </a:r>
          </a:p>
          <a:p>
            <a:r>
              <a:rPr lang="en-US" dirty="0"/>
              <a:t>Right click and select "Insert Snippet..", from the context menu</a:t>
            </a:r>
          </a:p>
          <a:p>
            <a:r>
              <a:rPr lang="en-US" dirty="0"/>
              <a:t>Click on Edit – Intel license- Insert Snippet</a:t>
            </a:r>
          </a:p>
          <a:p>
            <a:r>
              <a:rPr lang="en-US" dirty="0"/>
              <a:t>Use code snippets short cut. For example to use "for loop" code snippet, type "for" and press TAB key twice</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5581103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37D3-F3D2-F773-F732-746B485AE59C}"/>
              </a:ext>
            </a:extLst>
          </p:cNvPr>
          <p:cNvSpPr>
            <a:spLocks noGrp="1"/>
          </p:cNvSpPr>
          <p:nvPr>
            <p:ph type="title"/>
          </p:nvPr>
        </p:nvSpPr>
        <p:spPr/>
        <p:txBody>
          <a:bodyPr/>
          <a:lstStyle/>
          <a:p>
            <a:r>
              <a:rPr lang="en-IN" dirty="0"/>
              <a:t>Callback method to get data from thread</a:t>
            </a:r>
          </a:p>
        </p:txBody>
      </p:sp>
      <p:sp>
        <p:nvSpPr>
          <p:cNvPr id="3" name="Content Placeholder 2">
            <a:extLst>
              <a:ext uri="{FF2B5EF4-FFF2-40B4-BE49-F238E27FC236}">
                <a16:creationId xmlns:a16="http://schemas.microsoft.com/office/drawing/2014/main" id="{91881E40-56BD-1173-787B-FA17D0E48BDE}"/>
              </a:ext>
            </a:extLst>
          </p:cNvPr>
          <p:cNvSpPr>
            <a:spLocks noGrp="1"/>
          </p:cNvSpPr>
          <p:nvPr>
            <p:ph idx="1"/>
          </p:nvPr>
        </p:nvSpPr>
        <p:spPr/>
        <p:txBody>
          <a:bodyPr/>
          <a:lstStyle/>
          <a:p>
            <a:pPr marL="0" indent="0">
              <a:buNone/>
            </a:pPr>
            <a:r>
              <a:rPr lang="en-IN" b="1" dirty="0"/>
              <a:t>Step 3:</a:t>
            </a:r>
          </a:p>
          <a:p>
            <a:r>
              <a:rPr lang="en-IN" dirty="0"/>
              <a:t>This class consumes the Number class created in step 2</a:t>
            </a:r>
          </a:p>
        </p:txBody>
      </p:sp>
    </p:spTree>
    <p:extLst>
      <p:ext uri="{BB962C8B-B14F-4D97-AF65-F5344CB8AC3E}">
        <p14:creationId xmlns:p14="http://schemas.microsoft.com/office/powerpoint/2010/main" val="22788313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5F0F7A-0E97-3DC3-88F1-1870CA20A176}"/>
              </a:ext>
            </a:extLst>
          </p:cNvPr>
          <p:cNvSpPr>
            <a:spLocks noGrp="1"/>
          </p:cNvSpPr>
          <p:nvPr>
            <p:ph sz="half" idx="2"/>
          </p:nvPr>
        </p:nvSpPr>
        <p:spPr/>
        <p:txBody>
          <a:bodyPr/>
          <a:lstStyle/>
          <a:p>
            <a:r>
              <a:rPr lang="en-IN" dirty="0"/>
              <a:t>class Program</a:t>
            </a:r>
          </a:p>
          <a:p>
            <a:r>
              <a:rPr lang="en-IN" dirty="0"/>
              <a:t>{</a:t>
            </a:r>
          </a:p>
          <a:p>
            <a:pPr marL="266700"/>
            <a:r>
              <a:rPr lang="en-IN" dirty="0"/>
              <a:t>public static void PrintSumOfNumbers(int sum)</a:t>
            </a:r>
          </a:p>
          <a:p>
            <a:pPr marL="266700"/>
            <a:r>
              <a:rPr lang="en-IN" dirty="0"/>
              <a:t>{</a:t>
            </a:r>
          </a:p>
          <a:p>
            <a:pPr marL="266700"/>
            <a:r>
              <a:rPr lang="en-IN" dirty="0"/>
              <a:t>    Console WriteLine("Sum of numbers is" + sum);</a:t>
            </a:r>
          </a:p>
          <a:p>
            <a:pPr marL="266700"/>
            <a:r>
              <a:rPr lang="en-IN" dirty="0"/>
              <a:t>}</a:t>
            </a:r>
          </a:p>
          <a:p>
            <a:pPr marL="266700"/>
            <a:r>
              <a:rPr lang="en-IN" dirty="0"/>
              <a:t>public static void Main()</a:t>
            </a:r>
          </a:p>
          <a:p>
            <a:pPr marL="266700"/>
            <a:r>
              <a:rPr lang="en-IN" dirty="0"/>
              <a:t>{</a:t>
            </a:r>
          </a:p>
          <a:p>
            <a:pPr marL="531813"/>
            <a:r>
              <a:rPr lang="en-IN" dirty="0"/>
              <a:t>Console WriteLine("Please enter the target number");</a:t>
            </a:r>
          </a:p>
          <a:p>
            <a:pPr marL="531813"/>
            <a:r>
              <a:rPr lang="en-IN" dirty="0"/>
              <a:t>int target = Convert. ToInt32(Console.ReadLine());</a:t>
            </a:r>
          </a:p>
          <a:p>
            <a:pPr marL="531813"/>
            <a:r>
              <a:rPr lang="en-IN" dirty="0"/>
              <a:t>SumOfNumbersCallback callbackMethod = new SumOfNumbersCallback(PrintSumOfNumbers).</a:t>
            </a:r>
          </a:p>
          <a:p>
            <a:pPr marL="531813"/>
            <a:r>
              <a:rPr lang="en-IN" dirty="0"/>
              <a:t>Number number = new Number(target, callbackMethod);</a:t>
            </a:r>
          </a:p>
          <a:p>
            <a:pPr marL="531813"/>
            <a:r>
              <a:rPr lang="en-IN" dirty="0"/>
              <a:t>Thread T1 = new Thread(new ThreadStart(number .ComputeSumOfNumbers) );</a:t>
            </a:r>
          </a:p>
          <a:p>
            <a:pPr marL="531813"/>
            <a:r>
              <a:rPr lang="en-IN" dirty="0"/>
              <a:t>T1.StartO;</a:t>
            </a:r>
          </a:p>
          <a:p>
            <a:pPr marL="266700"/>
            <a:r>
              <a:rPr lang="en-IN" dirty="0"/>
              <a:t>}</a:t>
            </a:r>
          </a:p>
          <a:p>
            <a:r>
              <a:rPr lang="en-IN" dirty="0"/>
              <a:t>}</a:t>
            </a:r>
          </a:p>
        </p:txBody>
      </p:sp>
      <p:sp>
        <p:nvSpPr>
          <p:cNvPr id="3" name="Title 2">
            <a:extLst>
              <a:ext uri="{FF2B5EF4-FFF2-40B4-BE49-F238E27FC236}">
                <a16:creationId xmlns:a16="http://schemas.microsoft.com/office/drawing/2014/main" id="{D23B8C54-8768-AA95-D54A-3E7AA5F8334E}"/>
              </a:ext>
            </a:extLst>
          </p:cNvPr>
          <p:cNvSpPr>
            <a:spLocks noGrp="1"/>
          </p:cNvSpPr>
          <p:nvPr>
            <p:ph type="title"/>
          </p:nvPr>
        </p:nvSpPr>
        <p:spPr/>
        <p:txBody>
          <a:bodyPr/>
          <a:lstStyle/>
          <a:p>
            <a:r>
              <a:rPr lang="en-IN" dirty="0"/>
              <a:t>Step 3:</a:t>
            </a:r>
          </a:p>
        </p:txBody>
      </p:sp>
    </p:spTree>
    <p:extLst>
      <p:ext uri="{BB962C8B-B14F-4D97-AF65-F5344CB8AC3E}">
        <p14:creationId xmlns:p14="http://schemas.microsoft.com/office/powerpoint/2010/main" val="28115418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fontScale="90000"/>
          </a:bodyPr>
          <a:lstStyle/>
          <a:p>
            <a:r>
              <a:rPr lang="en-US" dirty="0"/>
              <a:t>Significance of Thread.Join and Thread.IsAlive functions</a:t>
            </a:r>
            <a:endParaRPr lang="en-IN" dirty="0"/>
          </a:p>
        </p:txBody>
      </p:sp>
    </p:spTree>
    <p:extLst>
      <p:ext uri="{BB962C8B-B14F-4D97-AF65-F5344CB8AC3E}">
        <p14:creationId xmlns:p14="http://schemas.microsoft.com/office/powerpoint/2010/main" val="36190188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684F-19FF-FEB0-6EB8-A0497C76F94E}"/>
              </a:ext>
            </a:extLst>
          </p:cNvPr>
          <p:cNvSpPr>
            <a:spLocks noGrp="1"/>
          </p:cNvSpPr>
          <p:nvPr>
            <p:ph type="title"/>
          </p:nvPr>
        </p:nvSpPr>
        <p:spPr/>
        <p:txBody>
          <a:bodyPr>
            <a:normAutofit/>
          </a:bodyPr>
          <a:lstStyle/>
          <a:p>
            <a:r>
              <a:rPr lang="en-US" dirty="0"/>
              <a:t>Thread.Join &amp; Thread.IsAlive functions</a:t>
            </a:r>
            <a:endParaRPr lang="en-IN" dirty="0"/>
          </a:p>
        </p:txBody>
      </p:sp>
      <p:sp>
        <p:nvSpPr>
          <p:cNvPr id="4" name="Content Placeholder 3">
            <a:extLst>
              <a:ext uri="{FF2B5EF4-FFF2-40B4-BE49-F238E27FC236}">
                <a16:creationId xmlns:a16="http://schemas.microsoft.com/office/drawing/2014/main" id="{73E0E0A4-8BF1-CC30-33B9-71DC78B7E10B}"/>
              </a:ext>
            </a:extLst>
          </p:cNvPr>
          <p:cNvSpPr>
            <a:spLocks noGrp="1"/>
          </p:cNvSpPr>
          <p:nvPr>
            <p:ph idx="1"/>
          </p:nvPr>
        </p:nvSpPr>
        <p:spPr/>
        <p:txBody>
          <a:bodyPr>
            <a:normAutofit/>
          </a:bodyPr>
          <a:lstStyle/>
          <a:p>
            <a:r>
              <a:rPr lang="en-US" b="0" i="0" dirty="0">
                <a:solidFill>
                  <a:srgbClr val="333333"/>
                </a:solidFill>
                <a:effectLst/>
                <a:latin typeface="Arial" panose="020B0604020202020204" pitchFamily="34" charset="0"/>
              </a:rPr>
              <a:t>Join blocks the current thread and makes it wait until the thread on which Join method is invoked completes. Join method also has a overload where we can specify the timeout. If we don't specify the timeout the calling thread waits indefinitely, until the thread on which Join is invoked completes. This overloaded Join(int millisecondsTimeout) method returns boolean. True if the thread has terminated otherwise false. </a:t>
            </a:r>
          </a:p>
        </p:txBody>
      </p:sp>
    </p:spTree>
    <p:extLst>
      <p:ext uri="{BB962C8B-B14F-4D97-AF65-F5344CB8AC3E}">
        <p14:creationId xmlns:p14="http://schemas.microsoft.com/office/powerpoint/2010/main" val="4329061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2F2E-BEC5-29ED-88E1-2D5CFB79E5D4}"/>
              </a:ext>
            </a:extLst>
          </p:cNvPr>
          <p:cNvSpPr>
            <a:spLocks noGrp="1"/>
          </p:cNvSpPr>
          <p:nvPr>
            <p:ph type="title"/>
          </p:nvPr>
        </p:nvSpPr>
        <p:spPr/>
        <p:txBody>
          <a:bodyPr/>
          <a:lstStyle/>
          <a:p>
            <a:r>
              <a:rPr lang="en-US" dirty="0"/>
              <a:t>Thread.Join &amp; Thread.IsAlive functions</a:t>
            </a:r>
            <a:endParaRPr lang="en-IN" dirty="0"/>
          </a:p>
        </p:txBody>
      </p:sp>
      <p:sp>
        <p:nvSpPr>
          <p:cNvPr id="3" name="Content Placeholder 2">
            <a:extLst>
              <a:ext uri="{FF2B5EF4-FFF2-40B4-BE49-F238E27FC236}">
                <a16:creationId xmlns:a16="http://schemas.microsoft.com/office/drawing/2014/main" id="{8CEA1F68-CD75-C709-3637-D89450929568}"/>
              </a:ext>
            </a:extLst>
          </p:cNvPr>
          <p:cNvSpPr>
            <a:spLocks noGrp="1"/>
          </p:cNvSpPr>
          <p:nvPr>
            <p:ph idx="1"/>
          </p:nvPr>
        </p:nvSpPr>
        <p:spPr/>
        <p:txBody>
          <a:bodyPr/>
          <a:lstStyle/>
          <a:p>
            <a:r>
              <a:rPr lang="en-US" b="0" i="0" dirty="0">
                <a:solidFill>
                  <a:srgbClr val="333333"/>
                </a:solidFill>
                <a:effectLst/>
                <a:latin typeface="Arial" panose="020B0604020202020204" pitchFamily="34" charset="0"/>
              </a:rPr>
              <a:t>Join is particularly useful when we need to wait and collect result from a thread execution or if we need to do some clean-up after the thread has completed. </a:t>
            </a:r>
          </a:p>
          <a:p>
            <a:pPr marL="0" indent="0">
              <a:buNone/>
            </a:pPr>
            <a:endParaRPr lang="en-US"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IsAlive returns boolean. True if the thread is still executing otherwise false.</a:t>
            </a:r>
            <a:endParaRPr lang="en-IN" dirty="0"/>
          </a:p>
          <a:p>
            <a:pPr marL="0" indent="0">
              <a:buNone/>
            </a:pPr>
            <a:endParaRPr lang="en-IN" dirty="0"/>
          </a:p>
        </p:txBody>
      </p:sp>
    </p:spTree>
    <p:extLst>
      <p:ext uri="{BB962C8B-B14F-4D97-AF65-F5344CB8AC3E}">
        <p14:creationId xmlns:p14="http://schemas.microsoft.com/office/powerpoint/2010/main" val="24452545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B627C-F6AB-4722-4785-10E089D6E21E}"/>
              </a:ext>
            </a:extLst>
          </p:cNvPr>
          <p:cNvSpPr>
            <a:spLocks noGrp="1"/>
          </p:cNvSpPr>
          <p:nvPr>
            <p:ph type="title"/>
          </p:nvPr>
        </p:nvSpPr>
        <p:spPr>
          <a:xfrm>
            <a:off x="467361" y="2336800"/>
            <a:ext cx="11582400" cy="2225675"/>
          </a:xfrm>
        </p:spPr>
        <p:txBody>
          <a:bodyPr>
            <a:normAutofit fontScale="90000"/>
          </a:bodyPr>
          <a:lstStyle/>
          <a:p>
            <a:r>
              <a:rPr lang="en-US" dirty="0"/>
              <a:t>Protecting shared resources from concurrent access in multithreading</a:t>
            </a:r>
            <a:endParaRPr lang="en-IN" dirty="0"/>
          </a:p>
        </p:txBody>
      </p:sp>
    </p:spTree>
    <p:extLst>
      <p:ext uri="{BB962C8B-B14F-4D97-AF65-F5344CB8AC3E}">
        <p14:creationId xmlns:p14="http://schemas.microsoft.com/office/powerpoint/2010/main" val="2770913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684F-19FF-FEB0-6EB8-A0497C76F94E}"/>
              </a:ext>
            </a:extLst>
          </p:cNvPr>
          <p:cNvSpPr>
            <a:spLocks noGrp="1"/>
          </p:cNvSpPr>
          <p:nvPr>
            <p:ph type="title"/>
          </p:nvPr>
        </p:nvSpPr>
        <p:spPr/>
        <p:txBody>
          <a:bodyPr>
            <a:normAutofit/>
          </a:bodyPr>
          <a:lstStyle/>
          <a:p>
            <a:r>
              <a:rPr lang="en-IN" dirty="0"/>
              <a:t>Protecting Shared Resources</a:t>
            </a:r>
          </a:p>
        </p:txBody>
      </p:sp>
      <p:sp>
        <p:nvSpPr>
          <p:cNvPr id="5" name="Content Placeholder 4">
            <a:extLst>
              <a:ext uri="{FF2B5EF4-FFF2-40B4-BE49-F238E27FC236}">
                <a16:creationId xmlns:a16="http://schemas.microsoft.com/office/drawing/2014/main" id="{AEF0276D-A239-9FFE-6F2B-2777C2CE4F76}"/>
              </a:ext>
            </a:extLst>
          </p:cNvPr>
          <p:cNvSpPr>
            <a:spLocks noGrp="1"/>
          </p:cNvSpPr>
          <p:nvPr>
            <p:ph idx="1"/>
          </p:nvPr>
        </p:nvSpPr>
        <p:spPr/>
        <p:txBody>
          <a:bodyPr/>
          <a:lstStyle/>
          <a:p>
            <a:pPr marL="0" indent="0">
              <a:buNone/>
            </a:pPr>
            <a:r>
              <a:rPr lang="en-US" b="1" dirty="0"/>
              <a:t>What happens if shared resources are not protected from concurrent access in multithreaded program?</a:t>
            </a:r>
          </a:p>
          <a:p>
            <a:pPr marL="0" indent="0">
              <a:buNone/>
            </a:pPr>
            <a:r>
              <a:rPr lang="en-US" dirty="0"/>
              <a:t>The output or behavior of the program can become inconsistent if the shared resources are not protected from concurrent access in multithreaded program</a:t>
            </a:r>
          </a:p>
          <a:p>
            <a:endParaRPr lang="en-IN" dirty="0"/>
          </a:p>
        </p:txBody>
      </p:sp>
    </p:spTree>
    <p:extLst>
      <p:ext uri="{BB962C8B-B14F-4D97-AF65-F5344CB8AC3E}">
        <p14:creationId xmlns:p14="http://schemas.microsoft.com/office/powerpoint/2010/main" val="12928669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7480-1C6F-8D08-74F4-802A3C9B6E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EA323D-FEB9-DC00-FB38-56A0C3CFD629}"/>
              </a:ext>
            </a:extLst>
          </p:cNvPr>
          <p:cNvSpPr>
            <a:spLocks noGrp="1"/>
          </p:cNvSpPr>
          <p:nvPr>
            <p:ph idx="1"/>
          </p:nvPr>
        </p:nvSpPr>
        <p:spPr/>
        <p:txBody>
          <a:bodyPr>
            <a:normAutofit fontScale="62500" lnSpcReduction="20000"/>
          </a:bodyPr>
          <a:lstStyle/>
          <a:p>
            <a:pPr marL="0" indent="0">
              <a:buNone/>
            </a:pPr>
            <a:r>
              <a:rPr lang="en-IN" dirty="0"/>
              <a:t>class Program{</a:t>
            </a:r>
          </a:p>
          <a:p>
            <a:pPr marL="0" indent="0">
              <a:buNone/>
            </a:pPr>
            <a:r>
              <a:rPr lang="en-IN" dirty="0"/>
              <a:t>static int Total = 0;</a:t>
            </a:r>
          </a:p>
          <a:p>
            <a:pPr marL="0" indent="0">
              <a:buNone/>
            </a:pPr>
            <a:r>
              <a:rPr lang="en-IN" dirty="0"/>
              <a:t>public static void Main() {</a:t>
            </a:r>
          </a:p>
          <a:p>
            <a:pPr marL="268288" indent="0">
              <a:buNone/>
            </a:pPr>
            <a:r>
              <a:rPr lang="en-IN" dirty="0"/>
              <a:t>AddOneMillion();</a:t>
            </a:r>
          </a:p>
          <a:p>
            <a:pPr marL="268288" indent="0">
              <a:buNone/>
            </a:pPr>
            <a:r>
              <a:rPr lang="en-IN" dirty="0"/>
              <a:t>AddOneMillion();</a:t>
            </a:r>
          </a:p>
          <a:p>
            <a:pPr marL="268288" indent="0">
              <a:buNone/>
            </a:pPr>
            <a:r>
              <a:rPr lang="en-IN" dirty="0"/>
              <a:t>AddOneMillion();</a:t>
            </a:r>
          </a:p>
          <a:p>
            <a:pPr marL="268288" indent="0">
              <a:buNone/>
            </a:pPr>
            <a:r>
              <a:rPr lang="en-IN" dirty="0"/>
              <a:t>Console WriteLine("Total = “ + Total);</a:t>
            </a:r>
          </a:p>
          <a:p>
            <a:pPr marL="0" indent="0">
              <a:buNone/>
            </a:pPr>
            <a:r>
              <a:rPr lang="en-IN" dirty="0"/>
              <a:t>}</a:t>
            </a:r>
          </a:p>
          <a:p>
            <a:pPr marL="0" indent="0">
              <a:buNone/>
            </a:pPr>
            <a:r>
              <a:rPr lang="en-IN" dirty="0"/>
              <a:t>public static void AddOneMillion(){</a:t>
            </a:r>
          </a:p>
          <a:p>
            <a:pPr marL="268288" indent="0">
              <a:buNone/>
            </a:pPr>
            <a:r>
              <a:rPr lang="en-IN" dirty="0"/>
              <a:t>for (int </a:t>
            </a:r>
            <a:r>
              <a:rPr lang="en-IN" dirty="0" err="1"/>
              <a:t>i</a:t>
            </a:r>
            <a:r>
              <a:rPr lang="en-IN" dirty="0"/>
              <a:t> = 1; </a:t>
            </a:r>
            <a:r>
              <a:rPr lang="en-IN" dirty="0" err="1"/>
              <a:t>i</a:t>
            </a:r>
            <a:r>
              <a:rPr lang="en-IN" dirty="0"/>
              <a:t> &lt;= 1000000; </a:t>
            </a:r>
            <a:r>
              <a:rPr lang="en-IN" dirty="0" err="1"/>
              <a:t>i</a:t>
            </a:r>
            <a:r>
              <a:rPr lang="en-IN" dirty="0"/>
              <a:t>++){</a:t>
            </a:r>
          </a:p>
          <a:p>
            <a:pPr marL="268288" indent="0">
              <a:buNone/>
            </a:pPr>
            <a:r>
              <a:rPr lang="en-IN" dirty="0"/>
              <a:t>Total++;</a:t>
            </a:r>
          </a:p>
          <a:p>
            <a:pPr marL="268288" indent="0">
              <a:buNone/>
            </a:pPr>
            <a:r>
              <a:rPr lang="en-IN" dirty="0"/>
              <a:t>}</a:t>
            </a:r>
          </a:p>
          <a:p>
            <a:pPr marL="176213" indent="0">
              <a:buNone/>
            </a:pPr>
            <a:r>
              <a:rPr lang="en-IN" dirty="0"/>
              <a:t>}</a:t>
            </a:r>
          </a:p>
          <a:p>
            <a:pPr marL="0" indent="0">
              <a:buNone/>
            </a:pPr>
            <a:r>
              <a:rPr lang="en-IN" dirty="0"/>
              <a:t>}</a:t>
            </a:r>
          </a:p>
        </p:txBody>
      </p:sp>
      <p:sp>
        <p:nvSpPr>
          <p:cNvPr id="4" name="Rectangle 3">
            <a:extLst>
              <a:ext uri="{FF2B5EF4-FFF2-40B4-BE49-F238E27FC236}">
                <a16:creationId xmlns:a16="http://schemas.microsoft.com/office/drawing/2014/main" id="{8B59DDD9-EB3B-5786-308E-2F4F6CAF2DCC}"/>
              </a:ext>
            </a:extLst>
          </p:cNvPr>
          <p:cNvSpPr/>
          <p:nvPr/>
        </p:nvSpPr>
        <p:spPr>
          <a:xfrm>
            <a:off x="5244523" y="2890520"/>
            <a:ext cx="3007360" cy="1559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0" i="0" dirty="0">
                <a:solidFill>
                  <a:srgbClr val="333333"/>
                </a:solidFill>
                <a:effectLst/>
                <a:latin typeface="Arial" panose="020B0604020202020204" pitchFamily="34" charset="0"/>
              </a:rPr>
              <a:t>This program is a single-threaded program. In the Main() method, AddOneMillion() method is called 3 times, and it updates the Total field correctly as expected, and finally prints the correct total i.e. 3M.</a:t>
            </a:r>
            <a:endParaRPr lang="en-IN" sz="1400" dirty="0"/>
          </a:p>
        </p:txBody>
      </p:sp>
    </p:spTree>
    <p:extLst>
      <p:ext uri="{BB962C8B-B14F-4D97-AF65-F5344CB8AC3E}">
        <p14:creationId xmlns:p14="http://schemas.microsoft.com/office/powerpoint/2010/main" val="7869199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8CE3-6112-BE4C-2070-0279014740E2}"/>
              </a:ext>
            </a:extLst>
          </p:cNvPr>
          <p:cNvSpPr>
            <a:spLocks noGrp="1"/>
          </p:cNvSpPr>
          <p:nvPr>
            <p:ph type="title"/>
          </p:nvPr>
        </p:nvSpPr>
        <p:spPr/>
        <p:txBody>
          <a:bodyPr/>
          <a:lstStyle/>
          <a:p>
            <a:r>
              <a:rPr lang="en-IN" dirty="0"/>
              <a:t>Protecting Shared Resources</a:t>
            </a:r>
          </a:p>
        </p:txBody>
      </p:sp>
      <p:sp>
        <p:nvSpPr>
          <p:cNvPr id="3" name="Content Placeholder 2">
            <a:extLst>
              <a:ext uri="{FF2B5EF4-FFF2-40B4-BE49-F238E27FC236}">
                <a16:creationId xmlns:a16="http://schemas.microsoft.com/office/drawing/2014/main" id="{9D5B2671-B459-C094-F17E-69EEE57DE6C1}"/>
              </a:ext>
            </a:extLst>
          </p:cNvPr>
          <p:cNvSpPr>
            <a:spLocks noGrp="1"/>
          </p:cNvSpPr>
          <p:nvPr>
            <p:ph idx="1"/>
          </p:nvPr>
        </p:nvSpPr>
        <p:spPr/>
        <p:txBody>
          <a:bodyPr>
            <a:normAutofit fontScale="55000" lnSpcReduction="20000"/>
          </a:bodyPr>
          <a:lstStyle/>
          <a:p>
            <a:pPr marL="0" indent="0">
              <a:buNone/>
            </a:pPr>
            <a:r>
              <a:rPr lang="en-US" dirty="0"/>
              <a:t>class Program{</a:t>
            </a:r>
          </a:p>
          <a:p>
            <a:pPr marL="0" indent="0">
              <a:buNone/>
            </a:pPr>
            <a:r>
              <a:rPr lang="en-US" dirty="0"/>
              <a:t>static int Total = 0;</a:t>
            </a:r>
          </a:p>
          <a:p>
            <a:pPr marL="0" indent="0">
              <a:buNone/>
            </a:pPr>
            <a:r>
              <a:rPr lang="en-US" dirty="0"/>
              <a:t>public static void Main(){</a:t>
            </a:r>
          </a:p>
          <a:p>
            <a:pPr marL="538163" indent="0">
              <a:buNone/>
            </a:pPr>
            <a:r>
              <a:rPr lang="en-US" dirty="0"/>
              <a:t>Thread thread1 = new Thread(Program.AddOneMillion);</a:t>
            </a:r>
          </a:p>
          <a:p>
            <a:pPr marL="538163" indent="0">
              <a:buNone/>
            </a:pPr>
            <a:r>
              <a:rPr lang="en-US" dirty="0"/>
              <a:t>Thread thread2 = new Thread(Program.AddOneMillion);</a:t>
            </a:r>
          </a:p>
          <a:p>
            <a:pPr marL="538163" indent="0">
              <a:buNone/>
            </a:pPr>
            <a:r>
              <a:rPr lang="en-US" dirty="0"/>
              <a:t>Thread thread3 = new Thread(Program.AddOneMillion);</a:t>
            </a:r>
          </a:p>
          <a:p>
            <a:pPr marL="538163" indent="0">
              <a:buNone/>
            </a:pPr>
            <a:r>
              <a:rPr lang="en-US" dirty="0"/>
              <a:t>thread1. Start(); thread2.Start(); thread. Start();</a:t>
            </a:r>
          </a:p>
          <a:p>
            <a:pPr marL="538163" indent="0">
              <a:buNone/>
            </a:pPr>
            <a:r>
              <a:rPr lang="en-US" dirty="0"/>
              <a:t>thread1. Join(); thread2.Join(); thread3.Join();</a:t>
            </a:r>
          </a:p>
          <a:p>
            <a:pPr marL="538163" indent="0">
              <a:buNone/>
            </a:pPr>
            <a:r>
              <a:rPr lang="en-US" dirty="0"/>
              <a:t>Console WriteLine("Total = " + Total);</a:t>
            </a:r>
          </a:p>
          <a:p>
            <a:pPr marL="0" indent="0">
              <a:buNone/>
            </a:pPr>
            <a:r>
              <a:rPr lang="en-US" dirty="0"/>
              <a:t>} </a:t>
            </a:r>
          </a:p>
          <a:p>
            <a:pPr marL="0" indent="0">
              <a:buNone/>
            </a:pPr>
            <a:r>
              <a:rPr lang="en-US" dirty="0"/>
              <a:t>public static void AddOneMillion(){</a:t>
            </a:r>
          </a:p>
          <a:p>
            <a:pPr marL="355600" indent="0">
              <a:buNone/>
            </a:pPr>
            <a:r>
              <a:rPr lang="en-US" dirty="0"/>
              <a:t>for (int i = 1; i &lt;= 1000000; i++){</a:t>
            </a:r>
          </a:p>
          <a:p>
            <a:pPr marL="355600" indent="0">
              <a:buNone/>
            </a:pPr>
            <a:r>
              <a:rPr lang="en-US" dirty="0"/>
              <a:t>Total++;</a:t>
            </a:r>
          </a:p>
          <a:p>
            <a:pPr marL="355600" indent="0">
              <a:buNone/>
            </a:pPr>
            <a:r>
              <a:rPr lang="en-US" dirty="0"/>
              <a:t>}</a:t>
            </a:r>
          </a:p>
          <a:p>
            <a:pPr marL="182563" indent="0">
              <a:buNone/>
            </a:pPr>
            <a:r>
              <a:rPr lang="en-US" dirty="0"/>
              <a:t>}</a:t>
            </a:r>
          </a:p>
          <a:p>
            <a:pPr marL="0" indent="0">
              <a:buNone/>
            </a:pPr>
            <a:r>
              <a:rPr lang="en-US" dirty="0"/>
              <a:t>}</a:t>
            </a:r>
          </a:p>
          <a:p>
            <a:pPr marL="355600" indent="0">
              <a:buNone/>
            </a:pPr>
            <a:endParaRPr lang="en-IN" dirty="0"/>
          </a:p>
        </p:txBody>
      </p:sp>
      <p:pic>
        <p:nvPicPr>
          <p:cNvPr id="5" name="Picture 4">
            <a:extLst>
              <a:ext uri="{FF2B5EF4-FFF2-40B4-BE49-F238E27FC236}">
                <a16:creationId xmlns:a16="http://schemas.microsoft.com/office/drawing/2014/main" id="{03474CEE-08CF-4B3C-A785-5BDAFFEBA1B7}"/>
              </a:ext>
            </a:extLst>
          </p:cNvPr>
          <p:cNvPicPr>
            <a:picLocks noChangeAspect="1"/>
          </p:cNvPicPr>
          <p:nvPr/>
        </p:nvPicPr>
        <p:blipFill>
          <a:blip r:embed="rId2"/>
          <a:stretch>
            <a:fillRect/>
          </a:stretch>
        </p:blipFill>
        <p:spPr>
          <a:xfrm>
            <a:off x="6340531" y="2302106"/>
            <a:ext cx="5299133" cy="2808374"/>
          </a:xfrm>
          <a:prstGeom prst="rect">
            <a:avLst/>
          </a:prstGeom>
        </p:spPr>
      </p:pic>
    </p:spTree>
    <p:extLst>
      <p:ext uri="{BB962C8B-B14F-4D97-AF65-F5344CB8AC3E}">
        <p14:creationId xmlns:p14="http://schemas.microsoft.com/office/powerpoint/2010/main" val="17645087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6245-5AD8-8C0C-EB90-75CC4ED21D29}"/>
              </a:ext>
            </a:extLst>
          </p:cNvPr>
          <p:cNvSpPr>
            <a:spLocks noGrp="1"/>
          </p:cNvSpPr>
          <p:nvPr>
            <p:ph type="title"/>
          </p:nvPr>
        </p:nvSpPr>
        <p:spPr/>
        <p:txBody>
          <a:bodyPr/>
          <a:lstStyle/>
          <a:p>
            <a:r>
              <a:rPr lang="en-IN" dirty="0"/>
              <a:t>Protecting Shared Resources</a:t>
            </a:r>
          </a:p>
        </p:txBody>
      </p:sp>
      <p:sp>
        <p:nvSpPr>
          <p:cNvPr id="3" name="Content Placeholder 2">
            <a:extLst>
              <a:ext uri="{FF2B5EF4-FFF2-40B4-BE49-F238E27FC236}">
                <a16:creationId xmlns:a16="http://schemas.microsoft.com/office/drawing/2014/main" id="{8DE77526-C3D5-46D2-3BA8-DFC53CC69B3E}"/>
              </a:ext>
            </a:extLst>
          </p:cNvPr>
          <p:cNvSpPr>
            <a:spLocks noGrp="1"/>
          </p:cNvSpPr>
          <p:nvPr>
            <p:ph idx="1"/>
          </p:nvPr>
        </p:nvSpPr>
        <p:spPr/>
        <p:txBody>
          <a:bodyPr>
            <a:normAutofit/>
          </a:bodyPr>
          <a:lstStyle/>
          <a:p>
            <a:r>
              <a:rPr lang="en-IN" dirty="0"/>
              <a:t> </a:t>
            </a:r>
            <a:r>
              <a:rPr lang="en-US" b="0" i="0" dirty="0">
                <a:solidFill>
                  <a:srgbClr val="333333"/>
                </a:solidFill>
                <a:effectLst/>
                <a:latin typeface="Arial" panose="020B0604020202020204" pitchFamily="34" charset="0"/>
              </a:rPr>
              <a:t>Using Interlocked.Increment method: Increments a specified variable and stores the result. as an atomic operation.</a:t>
            </a:r>
          </a:p>
          <a:p>
            <a:endParaRPr lang="en-US" dirty="0">
              <a:solidFill>
                <a:srgbClr val="333333"/>
              </a:solidFill>
            </a:endParaRPr>
          </a:p>
          <a:p>
            <a:endParaRPr lang="en-US" dirty="0">
              <a:solidFill>
                <a:srgbClr val="333333"/>
              </a:solidFill>
            </a:endParaRPr>
          </a:p>
          <a:p>
            <a:endParaRPr lang="en-US" dirty="0">
              <a:solidFill>
                <a:srgbClr val="333333"/>
              </a:solidFill>
            </a:endParaRPr>
          </a:p>
          <a:p>
            <a:pPr marL="0" indent="0">
              <a:buNone/>
            </a:pPr>
            <a:endParaRPr lang="en-US" dirty="0">
              <a:solidFill>
                <a:srgbClr val="333333"/>
              </a:solidFill>
            </a:endParaRPr>
          </a:p>
          <a:p>
            <a:pPr marL="0" indent="0">
              <a:buNone/>
            </a:pPr>
            <a:endParaRPr lang="en-US" dirty="0">
              <a:solidFill>
                <a:srgbClr val="333333"/>
              </a:solidFill>
            </a:endParaRPr>
          </a:p>
          <a:p>
            <a:endParaRPr lang="en-US" dirty="0">
              <a:solidFill>
                <a:srgbClr val="333333"/>
              </a:solidFill>
            </a:endParaRPr>
          </a:p>
          <a:p>
            <a:endParaRPr lang="en-US" dirty="0">
              <a:solidFill>
                <a:srgbClr val="333333"/>
              </a:solidFill>
            </a:endParaRPr>
          </a:p>
          <a:p>
            <a:endParaRPr lang="en-US" dirty="0">
              <a:solidFill>
                <a:srgbClr val="333333"/>
              </a:solidFill>
            </a:endParaRPr>
          </a:p>
          <a:p>
            <a:endParaRPr lang="en-US" dirty="0">
              <a:solidFill>
                <a:srgbClr val="333333"/>
              </a:solidFill>
            </a:endParaRPr>
          </a:p>
          <a:p>
            <a:endParaRPr lang="en-US" dirty="0">
              <a:solidFill>
                <a:srgbClr val="333333"/>
              </a:solidFill>
            </a:endParaRPr>
          </a:p>
          <a:p>
            <a:endParaRPr lang="en-US" dirty="0">
              <a:solidFill>
                <a:srgbClr val="333333"/>
              </a:solidFill>
            </a:endParaRPr>
          </a:p>
          <a:p>
            <a:endParaRPr lang="en-US" dirty="0">
              <a:solidFill>
                <a:srgbClr val="333333"/>
              </a:solidFill>
            </a:endParaRPr>
          </a:p>
          <a:p>
            <a:endParaRPr lang="en-US" dirty="0">
              <a:solidFill>
                <a:srgbClr val="333333"/>
              </a:solidFill>
            </a:endParaRPr>
          </a:p>
          <a:p>
            <a:pPr marL="0" indent="0">
              <a:buNone/>
            </a:pPr>
            <a:endParaRPr lang="en-US" dirty="0">
              <a:solidFill>
                <a:srgbClr val="333333"/>
              </a:solidFill>
            </a:endParaRPr>
          </a:p>
          <a:p>
            <a:pPr marL="0" indent="0">
              <a:buNone/>
            </a:pPr>
            <a:endParaRPr lang="en-IN" dirty="0"/>
          </a:p>
        </p:txBody>
      </p:sp>
      <p:sp>
        <p:nvSpPr>
          <p:cNvPr id="4" name="Rectangle 3">
            <a:extLst>
              <a:ext uri="{FF2B5EF4-FFF2-40B4-BE49-F238E27FC236}">
                <a16:creationId xmlns:a16="http://schemas.microsoft.com/office/drawing/2014/main" id="{7B28F9A6-A2DF-7C42-DD4D-067355C8E9A2}"/>
              </a:ext>
            </a:extLst>
          </p:cNvPr>
          <p:cNvSpPr/>
          <p:nvPr/>
        </p:nvSpPr>
        <p:spPr>
          <a:xfrm>
            <a:off x="785092" y="2418080"/>
            <a:ext cx="3860800" cy="1737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i="0" dirty="0">
                <a:solidFill>
                  <a:srgbClr val="333333"/>
                </a:solidFill>
                <a:effectLst/>
                <a:latin typeface="Arial" panose="020B0604020202020204" pitchFamily="34" charset="0"/>
              </a:rPr>
              <a:t>public static void AddOneMillion()</a:t>
            </a:r>
            <a:r>
              <a:rPr lang="en-US" dirty="0">
                <a:solidFill>
                  <a:srgbClr val="333333"/>
                </a:solidFill>
                <a:latin typeface="Arial" panose="020B0604020202020204" pitchFamily="34" charset="0"/>
              </a:rPr>
              <a:t>{</a:t>
            </a:r>
          </a:p>
          <a:p>
            <a:r>
              <a:rPr lang="en-US" b="0" i="0" dirty="0">
                <a:solidFill>
                  <a:srgbClr val="333333"/>
                </a:solidFill>
                <a:effectLst/>
                <a:latin typeface="Arial" panose="020B0604020202020204" pitchFamily="34" charset="0"/>
              </a:rPr>
              <a:t>  for (int i = 1; i &lt;= 1000000; i++)</a:t>
            </a:r>
            <a:r>
              <a:rPr lang="en-US" dirty="0">
                <a:solidFill>
                  <a:srgbClr val="333333"/>
                </a:solidFill>
                <a:latin typeface="Arial" panose="020B0604020202020204" pitchFamily="34" charset="0"/>
              </a:rPr>
              <a:t>{</a:t>
            </a:r>
          </a:p>
          <a:p>
            <a:r>
              <a:rPr lang="en-US" b="0" i="0" dirty="0">
                <a:solidFill>
                  <a:srgbClr val="333333"/>
                </a:solidFill>
                <a:effectLst/>
                <a:latin typeface="Arial" panose="020B0604020202020204" pitchFamily="34" charset="0"/>
              </a:rPr>
              <a:t>     Total++; </a:t>
            </a:r>
          </a:p>
          <a:p>
            <a:r>
              <a:rPr lang="en-US" b="0" i="0" dirty="0">
                <a:solidFill>
                  <a:srgbClr val="333333"/>
                </a:solidFill>
                <a:effectLst/>
                <a:latin typeface="Arial" panose="020B0604020202020204" pitchFamily="34" charset="0"/>
              </a:rPr>
              <a:t>   }</a:t>
            </a:r>
          </a:p>
          <a:p>
            <a:r>
              <a:rPr lang="en-US" dirty="0">
                <a:solidFill>
                  <a:srgbClr val="333333"/>
                </a:solidFill>
                <a:latin typeface="Arial" panose="020B0604020202020204" pitchFamily="34" charset="0"/>
              </a:rPr>
              <a:t>}</a:t>
            </a:r>
            <a:endParaRPr lang="en-US" b="0" i="0" dirty="0">
              <a:solidFill>
                <a:srgbClr val="333333"/>
              </a:solidFill>
              <a:effectLst/>
              <a:latin typeface="Arial" panose="020B0604020202020204" pitchFamily="34" charset="0"/>
            </a:endParaRPr>
          </a:p>
          <a:p>
            <a:endParaRPr lang="en-IN" dirty="0"/>
          </a:p>
        </p:txBody>
      </p:sp>
      <p:sp>
        <p:nvSpPr>
          <p:cNvPr id="5" name="Rectangle 4">
            <a:extLst>
              <a:ext uri="{FF2B5EF4-FFF2-40B4-BE49-F238E27FC236}">
                <a16:creationId xmlns:a16="http://schemas.microsoft.com/office/drawing/2014/main" id="{5E2DC99E-2A35-E1FA-7458-D289B3923773}"/>
              </a:ext>
            </a:extLst>
          </p:cNvPr>
          <p:cNvSpPr/>
          <p:nvPr/>
        </p:nvSpPr>
        <p:spPr>
          <a:xfrm>
            <a:off x="5537200" y="2489200"/>
            <a:ext cx="4787900" cy="16662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i="0" dirty="0">
                <a:solidFill>
                  <a:srgbClr val="333333"/>
                </a:solidFill>
                <a:effectLst/>
                <a:latin typeface="Arial" panose="020B0604020202020204" pitchFamily="34" charset="0"/>
              </a:rPr>
              <a:t>public static void AddOneMillion()</a:t>
            </a:r>
            <a:r>
              <a:rPr lang="en-US" dirty="0">
                <a:solidFill>
                  <a:srgbClr val="333333"/>
                </a:solidFill>
                <a:latin typeface="Arial" panose="020B0604020202020204" pitchFamily="34" charset="0"/>
              </a:rPr>
              <a:t>{</a:t>
            </a:r>
          </a:p>
          <a:p>
            <a:r>
              <a:rPr lang="en-US" b="0" i="0" dirty="0">
                <a:solidFill>
                  <a:srgbClr val="333333"/>
                </a:solidFill>
                <a:effectLst/>
                <a:latin typeface="Arial" panose="020B0604020202020204" pitchFamily="34" charset="0"/>
              </a:rPr>
              <a:t>  for (int i = 1; i &lt;= 1000000; i++)</a:t>
            </a:r>
            <a:r>
              <a:rPr lang="en-US" dirty="0">
                <a:solidFill>
                  <a:srgbClr val="333333"/>
                </a:solidFill>
                <a:latin typeface="Arial" panose="020B0604020202020204" pitchFamily="34" charset="0"/>
              </a:rPr>
              <a:t>{</a:t>
            </a:r>
          </a:p>
          <a:p>
            <a:r>
              <a:rPr lang="en-US" dirty="0">
                <a:solidFill>
                  <a:srgbClr val="333333"/>
                </a:solidFill>
                <a:latin typeface="Arial" panose="020B0604020202020204" pitchFamily="34" charset="0"/>
              </a:rPr>
              <a:t>     Intelocked.increment(ref Total);</a:t>
            </a:r>
          </a:p>
          <a:p>
            <a:r>
              <a:rPr lang="en-US" dirty="0">
                <a:solidFill>
                  <a:srgbClr val="333333"/>
                </a:solidFill>
                <a:latin typeface="Arial" panose="020B0604020202020204" pitchFamily="34" charset="0"/>
              </a:rPr>
              <a:t>    }</a:t>
            </a:r>
          </a:p>
          <a:p>
            <a:r>
              <a:rPr lang="en-US" dirty="0">
                <a:solidFill>
                  <a:srgbClr val="333333"/>
                </a:solidFill>
                <a:latin typeface="Arial" panose="020B0604020202020204" pitchFamily="34" charset="0"/>
              </a:rPr>
              <a:t>}</a:t>
            </a:r>
          </a:p>
        </p:txBody>
      </p:sp>
      <p:sp>
        <p:nvSpPr>
          <p:cNvPr id="6" name="Rectangle 5">
            <a:extLst>
              <a:ext uri="{FF2B5EF4-FFF2-40B4-BE49-F238E27FC236}">
                <a16:creationId xmlns:a16="http://schemas.microsoft.com/office/drawing/2014/main" id="{B497B92E-88DC-1CE0-1341-E7E051C008AD}"/>
              </a:ext>
            </a:extLst>
          </p:cNvPr>
          <p:cNvSpPr/>
          <p:nvPr/>
        </p:nvSpPr>
        <p:spPr>
          <a:xfrm>
            <a:off x="785092" y="4335780"/>
            <a:ext cx="2689628" cy="1656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dirty="0">
                <a:solidFill>
                  <a:srgbClr val="333333"/>
                </a:solidFill>
              </a:rPr>
              <a:t>Locking:</a:t>
            </a:r>
            <a:endParaRPr lang="en-US" sz="1200" dirty="0"/>
          </a:p>
          <a:p>
            <a:pPr marL="0" indent="0">
              <a:buNone/>
            </a:pPr>
            <a:r>
              <a:rPr lang="en-US" sz="1200" dirty="0"/>
              <a:t>static object _lock = new object();{</a:t>
            </a:r>
          </a:p>
          <a:p>
            <a:pPr marL="0" indent="0">
              <a:buNone/>
            </a:pPr>
            <a:r>
              <a:rPr lang="en-US" sz="1200" dirty="0"/>
              <a:t>public static void AddOneMillion(){</a:t>
            </a:r>
          </a:p>
          <a:p>
            <a:pPr marL="0" indent="0">
              <a:buNone/>
            </a:pPr>
            <a:r>
              <a:rPr lang="en-US" sz="1200" dirty="0"/>
              <a:t>    for (int i = 1; i &lt;= 1000000; i+){</a:t>
            </a:r>
          </a:p>
          <a:p>
            <a:pPr marL="0" indent="0">
              <a:buNone/>
            </a:pPr>
            <a:r>
              <a:rPr lang="en-US" sz="1200" dirty="0"/>
              <a:t>       lock (_lock){</a:t>
            </a:r>
          </a:p>
          <a:p>
            <a:pPr marL="0" indent="0">
              <a:buNone/>
            </a:pPr>
            <a:r>
              <a:rPr lang="en-US" sz="1200" dirty="0"/>
              <a:t>           Total++;</a:t>
            </a:r>
          </a:p>
          <a:p>
            <a:pPr marL="0" indent="0">
              <a:buNone/>
            </a:pPr>
            <a:r>
              <a:rPr lang="en-US" sz="1200" dirty="0"/>
              <a:t>       }</a:t>
            </a:r>
          </a:p>
          <a:p>
            <a:pPr marL="0" indent="0">
              <a:buNone/>
            </a:pPr>
            <a:r>
              <a:rPr lang="en-US" sz="1200" dirty="0"/>
              <a:t>   }</a:t>
            </a:r>
          </a:p>
          <a:p>
            <a:pPr marL="0" indent="0">
              <a:buNone/>
            </a:pPr>
            <a:r>
              <a:rPr lang="en-US" sz="1200" dirty="0"/>
              <a:t>}</a:t>
            </a:r>
            <a:endParaRPr lang="en-IN" sz="1200" dirty="0"/>
          </a:p>
        </p:txBody>
      </p:sp>
    </p:spTree>
    <p:extLst>
      <p:ext uri="{BB962C8B-B14F-4D97-AF65-F5344CB8AC3E}">
        <p14:creationId xmlns:p14="http://schemas.microsoft.com/office/powerpoint/2010/main" val="4004820748"/>
      </p:ext>
    </p:extLst>
  </p:cSld>
  <p:clrMapOvr>
    <a:masterClrMapping/>
  </p:clrMapOvr>
</p:sld>
</file>

<file path=ppt/theme/theme1.xml><?xml version="1.0" encoding="utf-8"?>
<a:theme xmlns:a="http://schemas.openxmlformats.org/drawingml/2006/main" name="Swaya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ayaan" id="{3B3F6638-24B6-4C3D-9EB7-EFB2CE53A3A4}" vid="{2C57120E-B1D5-4DE3-B530-721B362AFA2F}"/>
    </a:ext>
  </a:extLst>
</a:theme>
</file>

<file path=docProps/app.xml><?xml version="1.0" encoding="utf-8"?>
<Properties xmlns="http://schemas.openxmlformats.org/officeDocument/2006/extended-properties" xmlns:vt="http://schemas.openxmlformats.org/officeDocument/2006/docPropsVTypes">
  <Template>Swayaan</Template>
  <TotalTime>729</TotalTime>
  <Words>8791</Words>
  <Application>Microsoft Office PowerPoint</Application>
  <PresentationFormat>Widescreen</PresentationFormat>
  <Paragraphs>1031</Paragraphs>
  <Slides>153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153</vt:i4>
      </vt:variant>
    </vt:vector>
  </HeadingPairs>
  <TitlesOfParts>
    <vt:vector size="156" baseType="lpstr">
      <vt:lpstr>Arial</vt:lpstr>
      <vt:lpstr>Roboto Mono</vt:lpstr>
      <vt:lpstr>Swayaan</vt:lpstr>
      <vt:lpstr>C Sharp</vt:lpstr>
      <vt:lpstr>Making method parameters optional by specifying parameter defaults</vt:lpstr>
      <vt:lpstr>Optional Parameters</vt:lpstr>
      <vt:lpstr>Named Parameters</vt:lpstr>
      <vt:lpstr>Named Parameters</vt:lpstr>
      <vt:lpstr>Making method parameters optional by using Optional Attribute</vt:lpstr>
      <vt:lpstr>Optional Parameters</vt:lpstr>
      <vt:lpstr>Code Snippets in Visual Studio</vt:lpstr>
      <vt:lpstr>Code Snippets in Visual Studio</vt:lpstr>
      <vt:lpstr>Code Snippets in Visual Studio</vt:lpstr>
      <vt:lpstr>Surround-with Code Snippets</vt:lpstr>
      <vt:lpstr>Surround-with Code Snippets</vt:lpstr>
      <vt:lpstr>Surround-with Code Snippets</vt:lpstr>
      <vt:lpstr>Code Snippet Manager</vt:lpstr>
      <vt:lpstr>What is dictionary in c# </vt:lpstr>
      <vt:lpstr>dictionary in C#</vt:lpstr>
      <vt:lpstr>dictionary in C#</vt:lpstr>
      <vt:lpstr>What is dictionary in c# continued</vt:lpstr>
      <vt:lpstr>dictionary in C#</vt:lpstr>
      <vt:lpstr>List collection class in C#</vt:lpstr>
      <vt:lpstr>List collection class in C#</vt:lpstr>
      <vt:lpstr>List collection class in C#</vt:lpstr>
      <vt:lpstr>List collection class in C# Continued</vt:lpstr>
      <vt:lpstr>List collection class in C#</vt:lpstr>
      <vt:lpstr>List collection class in C#</vt:lpstr>
      <vt:lpstr>List collection class in C#</vt:lpstr>
      <vt:lpstr>List collection class in C#</vt:lpstr>
      <vt:lpstr>Working With Generic list class and ranges</vt:lpstr>
      <vt:lpstr>Working With Generic list class and ranges</vt:lpstr>
      <vt:lpstr>Working With Generic list class and ranges</vt:lpstr>
      <vt:lpstr>Sort a list of simple types in c#</vt:lpstr>
      <vt:lpstr> Sort a list of simple types</vt:lpstr>
      <vt:lpstr>Sort a list of simple types</vt:lpstr>
      <vt:lpstr>Sort a list of simple types</vt:lpstr>
      <vt:lpstr>Sort a list of complex types in c#</vt:lpstr>
      <vt:lpstr>Sort a list of complex types</vt:lpstr>
      <vt:lpstr>Sort a list of complex types</vt:lpstr>
      <vt:lpstr>Sort a list of complex types</vt:lpstr>
      <vt:lpstr>Sort a list of complex types</vt:lpstr>
      <vt:lpstr>Sort a list of complex types</vt:lpstr>
      <vt:lpstr>Sort a list of complex types using Comparison delegate</vt:lpstr>
      <vt:lpstr>Using Comparison delegate with List &lt;T&gt;</vt:lpstr>
      <vt:lpstr>Using Comparison delegate with List &lt;T&gt;</vt:lpstr>
      <vt:lpstr>PowerPoint Presentation</vt:lpstr>
      <vt:lpstr>PowerPoint Presentation</vt:lpstr>
      <vt:lpstr>Sort a list of complex types</vt:lpstr>
      <vt:lpstr>Sort a list of complex types</vt:lpstr>
      <vt:lpstr>Sort a list of complex types</vt:lpstr>
      <vt:lpstr>Some useful methods of List collection class</vt:lpstr>
      <vt:lpstr>Using Comparison delegate with List &lt;T&gt;</vt:lpstr>
      <vt:lpstr>Using Comparison delegate with List &lt;T&gt;</vt:lpstr>
      <vt:lpstr>Using Comparison delegate with List &lt;T&gt;</vt:lpstr>
      <vt:lpstr>When to use a dictionary over list in c#</vt:lpstr>
      <vt:lpstr>When to use a dictionary over list</vt:lpstr>
      <vt:lpstr>Generic queue collection class</vt:lpstr>
      <vt:lpstr>When to use a dictionary over list</vt:lpstr>
      <vt:lpstr>When to use a dictionary over list</vt:lpstr>
      <vt:lpstr>When to use a dictionary over list</vt:lpstr>
      <vt:lpstr>Generic stack collection class</vt:lpstr>
      <vt:lpstr> Generic stack collection class</vt:lpstr>
      <vt:lpstr> Generic stack collection class</vt:lpstr>
      <vt:lpstr>Generic stack collection class</vt:lpstr>
      <vt:lpstr>Real time example of queue collection class in c#</vt:lpstr>
      <vt:lpstr>Real time example - Queue</vt:lpstr>
      <vt:lpstr>PowerPoint Presentation</vt:lpstr>
      <vt:lpstr>Real time example of stack collection class in c#</vt:lpstr>
      <vt:lpstr>Real time example - Stack </vt:lpstr>
      <vt:lpstr>Multithreading in C#</vt:lpstr>
      <vt:lpstr>Multithreading in C#</vt:lpstr>
      <vt:lpstr>Multithreading in C#</vt:lpstr>
      <vt:lpstr>Simple multithreading example</vt:lpstr>
      <vt:lpstr>Advantages and Disadvantages of multithreading</vt:lpstr>
      <vt:lpstr>Advantages</vt:lpstr>
      <vt:lpstr>Disadvantages</vt:lpstr>
      <vt:lpstr>ThreadStart delegate</vt:lpstr>
      <vt:lpstr>ThreadStart Delegate</vt:lpstr>
      <vt:lpstr>ThreadStart Delegate</vt:lpstr>
      <vt:lpstr>ThreadStart Delegate</vt:lpstr>
      <vt:lpstr>ThreadStart Delegate</vt:lpstr>
      <vt:lpstr>ThreadStart Delegate</vt:lpstr>
      <vt:lpstr>Parameterized ThreadStart delegate</vt:lpstr>
      <vt:lpstr>Parameterized ThreadStart Delegate</vt:lpstr>
      <vt:lpstr>Passing data to the Thread function in a type safe manner</vt:lpstr>
      <vt:lpstr>Passing data to the Thread fuction</vt:lpstr>
      <vt:lpstr>Retrieving data from Thread function using callback method</vt:lpstr>
      <vt:lpstr>Callback method to get data from thread</vt:lpstr>
      <vt:lpstr>Callback method to get data from thread</vt:lpstr>
      <vt:lpstr>Callback method to get data from thread</vt:lpstr>
      <vt:lpstr>Step 2: </vt:lpstr>
      <vt:lpstr>Callback method to get data from thread</vt:lpstr>
      <vt:lpstr>Step 3:</vt:lpstr>
      <vt:lpstr>Significance of Thread.Join and Thread.IsAlive functions</vt:lpstr>
      <vt:lpstr>Thread.Join &amp; Thread.IsAlive functions</vt:lpstr>
      <vt:lpstr>Thread.Join &amp; Thread.IsAlive functions</vt:lpstr>
      <vt:lpstr>Protecting shared resources from concurrent access in multithreading</vt:lpstr>
      <vt:lpstr>Protecting Shared Resources</vt:lpstr>
      <vt:lpstr>PowerPoint Presentation</vt:lpstr>
      <vt:lpstr>Protecting Shared Resources</vt:lpstr>
      <vt:lpstr>Protecting Shared Resources</vt:lpstr>
      <vt:lpstr>Protecting Shared Resources</vt:lpstr>
      <vt:lpstr>Protecting Shared Resources</vt:lpstr>
      <vt:lpstr>Difference between Monitor and lock in C#</vt:lpstr>
      <vt:lpstr>Monitor v/s lock</vt:lpstr>
      <vt:lpstr>Monitor v/s lock</vt:lpstr>
      <vt:lpstr>Monitor v/s lock</vt:lpstr>
      <vt:lpstr>Deadlock in a multithreaded program</vt:lpstr>
      <vt:lpstr>Deadlocks</vt:lpstr>
      <vt:lpstr>Deadlocks</vt:lpstr>
      <vt:lpstr>Deadlocks</vt:lpstr>
      <vt:lpstr>Deadlocks</vt:lpstr>
      <vt:lpstr>How to resolving deadlocks in a multithreaded program</vt:lpstr>
      <vt:lpstr>Resolving Deadlocks</vt:lpstr>
      <vt:lpstr>Resolving Deadlocks</vt:lpstr>
      <vt:lpstr>Resolving Deadlocks</vt:lpstr>
      <vt:lpstr>Resolving Deadlocks</vt:lpstr>
      <vt:lpstr>Performance implications of a multithreaded program</vt:lpstr>
      <vt:lpstr>Performance of a multithreaded program</vt:lpstr>
      <vt:lpstr>Performance implications</vt:lpstr>
      <vt:lpstr>Performance implications</vt:lpstr>
      <vt:lpstr>Performance implications</vt:lpstr>
      <vt:lpstr>Performance implications</vt:lpstr>
      <vt:lpstr>Performance implications</vt:lpstr>
      <vt:lpstr>Anonymous methods in c#</vt:lpstr>
      <vt:lpstr>Anonymous methods</vt:lpstr>
      <vt:lpstr>Anonymous methods</vt:lpstr>
      <vt:lpstr>Anonymous methods</vt:lpstr>
      <vt:lpstr>Anonymous methods</vt:lpstr>
      <vt:lpstr>PowerPoint Presentation</vt:lpstr>
      <vt:lpstr>Anonymous methods</vt:lpstr>
      <vt:lpstr>Anonymous methods</vt:lpstr>
      <vt:lpstr>Lambda expression in c#</vt:lpstr>
      <vt:lpstr>Lambda Expressions </vt:lpstr>
      <vt:lpstr>Lambda Expressions </vt:lpstr>
      <vt:lpstr>Lambda Expressions </vt:lpstr>
      <vt:lpstr>Lambda Expressions </vt:lpstr>
      <vt:lpstr>Lambda Expressions</vt:lpstr>
      <vt:lpstr>PowerPoint Presentation</vt:lpstr>
      <vt:lpstr>Func Delegate in c#</vt:lpstr>
      <vt:lpstr>Func Delegate</vt:lpstr>
      <vt:lpstr>Func Delegate</vt:lpstr>
      <vt:lpstr>Func Delegate</vt:lpstr>
      <vt:lpstr>Func Delegate</vt:lpstr>
      <vt:lpstr>Func Delegate</vt:lpstr>
      <vt:lpstr>Async and await in c#</vt:lpstr>
      <vt:lpstr>Async and await in c# example</vt:lpstr>
      <vt:lpstr>Blocking example</vt:lpstr>
      <vt:lpstr>Non - Blocking Example – async &amp; await</vt:lpstr>
      <vt:lpstr>How to wait for a thread to finish without blocking</vt:lpstr>
      <vt:lpstr>Wait for thread to finish without blocking</vt:lpstr>
      <vt:lpstr>Wait for thread to finish without blocking</vt:lpstr>
      <vt:lpstr>Wait for thread to finish without blocking</vt:lpstr>
      <vt:lpstr>Wait for thread to finish without blocking</vt:lpstr>
      <vt:lpstr>Wait for thread to finish without blocking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Sharp</dc:title>
  <dc:creator>vijay reddy</dc:creator>
  <cp:lastModifiedBy>Muralitharan</cp:lastModifiedBy>
  <cp:revision>143</cp:revision>
  <dcterms:created xsi:type="dcterms:W3CDTF">2024-04-25T04:38:04Z</dcterms:created>
  <dcterms:modified xsi:type="dcterms:W3CDTF">2024-04-30T06:16:56Z</dcterms:modified>
</cp:coreProperties>
</file>