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sldIdLst>
    <p:sldId id="278" r:id="rId5"/>
    <p:sldId id="279" r:id="rId6"/>
    <p:sldId id="288" r:id="rId7"/>
    <p:sldId id="294" r:id="rId8"/>
    <p:sldId id="295" r:id="rId9"/>
    <p:sldId id="296" r:id="rId10"/>
    <p:sldId id="297" r:id="rId11"/>
    <p:sldId id="298" r:id="rId12"/>
    <p:sldId id="299" r:id="rId13"/>
    <p:sldId id="281" r:id="rId14"/>
    <p:sldId id="282" r:id="rId15"/>
    <p:sldId id="283" r:id="rId16"/>
    <p:sldId id="284" r:id="rId17"/>
    <p:sldId id="285" r:id="rId18"/>
    <p:sldId id="286" r:id="rId19"/>
    <p:sldId id="287" r:id="rId20"/>
    <p:sldId id="280" r:id="rId21"/>
    <p:sldId id="289" r:id="rId22"/>
    <p:sldId id="290" r:id="rId23"/>
    <p:sldId id="291" r:id="rId24"/>
    <p:sldId id="292" r:id="rId25"/>
    <p:sldId id="29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34B87F-2185-4BE0-8716-7007230B940E}" v="1" dt="2024-09-14T10:23:34.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9" d="100"/>
          <a:sy n="79"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iman Serikuly" userId="S::na_serikuly@kbtu.kz::32bee4a1-ad35-4801-8830-030236502904" providerId="AD" clId="Web-{4034B87F-2185-4BE0-8716-7007230B940E}"/>
    <pc:docChg chg="modSld">
      <pc:chgData name="Nariman Serikuly" userId="S::na_serikuly@kbtu.kz::32bee4a1-ad35-4801-8830-030236502904" providerId="AD" clId="Web-{4034B87F-2185-4BE0-8716-7007230B940E}" dt="2024-09-14T10:23:34.759" v="0" actId="1076"/>
      <pc:docMkLst>
        <pc:docMk/>
      </pc:docMkLst>
      <pc:sldChg chg="modSp">
        <pc:chgData name="Nariman Serikuly" userId="S::na_serikuly@kbtu.kz::32bee4a1-ad35-4801-8830-030236502904" providerId="AD" clId="Web-{4034B87F-2185-4BE0-8716-7007230B940E}" dt="2024-09-14T10:23:34.759" v="0" actId="1076"/>
        <pc:sldMkLst>
          <pc:docMk/>
          <pc:sldMk cId="2580490610" sldId="294"/>
        </pc:sldMkLst>
        <pc:picChg chg="mod">
          <ac:chgData name="Nariman Serikuly" userId="S::na_serikuly@kbtu.kz::32bee4a1-ad35-4801-8830-030236502904" providerId="AD" clId="Web-{4034B87F-2185-4BE0-8716-7007230B940E}" dt="2024-09-14T10:23:34.759" v="0" actId="1076"/>
          <ac:picMkLst>
            <pc:docMk/>
            <pc:sldMk cId="2580490610" sldId="294"/>
            <ac:picMk id="5" creationId="{5413A91D-C676-02EA-5F51-186A75304E4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11F1B079-7EF0-44EE-B798-BCC497C9F3B2}" type="datetime1">
              <a:rPr lang="en-US" smtClean="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28FF70A8-1D13-4657-95F0-A9EA54967B8D}" type="datetime1">
              <a:rPr lang="en-US" smtClean="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21EB90AC-71BD-4C7F-8ACA-7B3F18292E63}" type="datetime1">
              <a:rPr lang="en-US" smtClean="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E6EFC2C-8905-46F0-B443-CE905B76BA01}" type="datetime1">
              <a:rPr lang="en-US" smtClean="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D9079DC3-C9B5-499E-9140-0DC28B7074E2}" type="datetime1">
              <a:rPr lang="en-US" smtClean="0"/>
              <a:t>9/21/2024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30BB33EA-E472-4D22-9C03-A9C14AA21CED}" type="datetime1">
              <a:rPr lang="en-US" smtClean="0"/>
              <a:t>9/21/2024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AE507A8-A5CF-4D38-AB86-7EDDA87A85D4}" type="datetime1">
              <a:rPr lang="en-US" smtClean="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E0277FD-7DE6-41D4-930D-AC99F5AFE54E}" type="datetime1">
              <a:rPr lang="en-US" smtClean="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EA15526-7079-4B7B-987C-1B5FAE11A0FF}" type="datetime1">
              <a:rPr lang="en-US" smtClean="0"/>
              <a:t>9/21/2024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9/21/2024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depen.io/team/Vue/pen/KKNJKb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692566" cy="2420504"/>
          </a:xfrm>
        </p:spPr>
        <p:txBody>
          <a:bodyPr>
            <a:normAutofit/>
          </a:bodyPr>
          <a:lstStyle/>
          <a:p>
            <a:pPr algn="l"/>
            <a:r>
              <a:rPr lang="en-US" sz="4000" dirty="0"/>
              <a:t>JS Framework VUE (Lecture 2)</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631267"/>
            <a:ext cx="3485072" cy="553210"/>
          </a:xfrm>
        </p:spPr>
        <p:txBody>
          <a:bodyPr>
            <a:normAutofit/>
          </a:bodyPr>
          <a:lstStyle/>
          <a:p>
            <a:pPr algn="l"/>
            <a:r>
              <a:rPr lang="en-US" sz="2300" dirty="0"/>
              <a:t>Saturday 17:00 – 19:00</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3EA509-43DC-1243-3A38-E6DFD7FFF373}"/>
              </a:ext>
            </a:extLst>
          </p:cNvPr>
          <p:cNvSpPr>
            <a:spLocks noGrp="1"/>
          </p:cNvSpPr>
          <p:nvPr>
            <p:ph type="title"/>
          </p:nvPr>
        </p:nvSpPr>
        <p:spPr/>
        <p:txBody>
          <a:bodyPr/>
          <a:lstStyle/>
          <a:p>
            <a:r>
              <a:rPr lang="en-US" dirty="0"/>
              <a:t>Components</a:t>
            </a:r>
            <a:endParaRPr lang="ru-KZ" dirty="0"/>
          </a:p>
        </p:txBody>
      </p:sp>
      <p:sp>
        <p:nvSpPr>
          <p:cNvPr id="3" name="Объект 2">
            <a:extLst>
              <a:ext uri="{FF2B5EF4-FFF2-40B4-BE49-F238E27FC236}">
                <a16:creationId xmlns:a16="http://schemas.microsoft.com/office/drawing/2014/main" id="{C2AA820C-7F8C-E8EC-F7BD-6103BAF2CAB6}"/>
              </a:ext>
            </a:extLst>
          </p:cNvPr>
          <p:cNvSpPr>
            <a:spLocks noGrp="1"/>
          </p:cNvSpPr>
          <p:nvPr>
            <p:ph idx="1"/>
          </p:nvPr>
        </p:nvSpPr>
        <p:spPr>
          <a:xfrm>
            <a:off x="913795" y="2076451"/>
            <a:ext cx="10353762" cy="1257300"/>
          </a:xfrm>
        </p:spPr>
        <p:txBody>
          <a:bodyPr/>
          <a:lstStyle/>
          <a:p>
            <a:r>
              <a:rPr lang="en-US" b="0" i="0" dirty="0">
                <a:effectLst/>
                <a:latin typeface="Inter var experimental"/>
              </a:rPr>
              <a:t>Components allow us to split the UI into independent and reusable pieces, and think about each piece in isolation. It's common for an app to be organized into a tree of nested components:</a:t>
            </a:r>
            <a:endParaRPr lang="ru-KZ" dirty="0"/>
          </a:p>
        </p:txBody>
      </p:sp>
      <p:pic>
        <p:nvPicPr>
          <p:cNvPr id="5" name="Рисунок 4">
            <a:extLst>
              <a:ext uri="{FF2B5EF4-FFF2-40B4-BE49-F238E27FC236}">
                <a16:creationId xmlns:a16="http://schemas.microsoft.com/office/drawing/2014/main" id="{5D518FAE-2025-8652-2BFD-FC83B8EB3291}"/>
              </a:ext>
            </a:extLst>
          </p:cNvPr>
          <p:cNvPicPr>
            <a:picLocks noChangeAspect="1"/>
          </p:cNvPicPr>
          <p:nvPr/>
        </p:nvPicPr>
        <p:blipFill>
          <a:blip r:embed="rId2"/>
          <a:stretch>
            <a:fillRect/>
          </a:stretch>
        </p:blipFill>
        <p:spPr>
          <a:xfrm>
            <a:off x="2003880" y="3574721"/>
            <a:ext cx="8173591" cy="2848373"/>
          </a:xfrm>
          <a:prstGeom prst="rect">
            <a:avLst/>
          </a:prstGeom>
        </p:spPr>
      </p:pic>
    </p:spTree>
    <p:extLst>
      <p:ext uri="{BB962C8B-B14F-4D97-AF65-F5344CB8AC3E}">
        <p14:creationId xmlns:p14="http://schemas.microsoft.com/office/powerpoint/2010/main" val="355413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B640BB-B6F5-00F8-C5E5-B2B9BFD44D5C}"/>
              </a:ext>
            </a:extLst>
          </p:cNvPr>
          <p:cNvSpPr>
            <a:spLocks noGrp="1"/>
          </p:cNvSpPr>
          <p:nvPr>
            <p:ph type="title"/>
          </p:nvPr>
        </p:nvSpPr>
        <p:spPr/>
        <p:txBody>
          <a:bodyPr/>
          <a:lstStyle/>
          <a:p>
            <a:r>
              <a:rPr lang="en-US" dirty="0"/>
              <a:t>Components in advance</a:t>
            </a:r>
            <a:endParaRPr lang="ru-KZ" dirty="0"/>
          </a:p>
        </p:txBody>
      </p:sp>
      <p:sp>
        <p:nvSpPr>
          <p:cNvPr id="3" name="Объект 2">
            <a:extLst>
              <a:ext uri="{FF2B5EF4-FFF2-40B4-BE49-F238E27FC236}">
                <a16:creationId xmlns:a16="http://schemas.microsoft.com/office/drawing/2014/main" id="{1D2FAFBE-1E3F-2828-77EE-4F1B1507E3A4}"/>
              </a:ext>
            </a:extLst>
          </p:cNvPr>
          <p:cNvSpPr>
            <a:spLocks noGrp="1"/>
          </p:cNvSpPr>
          <p:nvPr>
            <p:ph idx="1"/>
          </p:nvPr>
        </p:nvSpPr>
        <p:spPr>
          <a:xfrm>
            <a:off x="803728" y="2321984"/>
            <a:ext cx="4513338" cy="3714749"/>
          </a:xfrm>
        </p:spPr>
        <p:txBody>
          <a:bodyPr/>
          <a:lstStyle/>
          <a:p>
            <a:r>
              <a:rPr lang="en-US" dirty="0"/>
              <a:t>Component is using to encapsulate custom content and logic;</a:t>
            </a:r>
          </a:p>
          <a:p>
            <a:endParaRPr lang="en-US" dirty="0"/>
          </a:p>
          <a:p>
            <a:r>
              <a:rPr lang="en-US" dirty="0"/>
              <a:t>We define component as dedicated syntax (.vue) extension, known as (Single-File-Component SFC)</a:t>
            </a:r>
          </a:p>
          <a:p>
            <a:endParaRPr lang="en-US" dirty="0"/>
          </a:p>
        </p:txBody>
      </p:sp>
      <p:pic>
        <p:nvPicPr>
          <p:cNvPr id="5" name="Рисунок 4">
            <a:extLst>
              <a:ext uri="{FF2B5EF4-FFF2-40B4-BE49-F238E27FC236}">
                <a16:creationId xmlns:a16="http://schemas.microsoft.com/office/drawing/2014/main" id="{3929EC13-827A-50F7-5B76-061167357EE0}"/>
              </a:ext>
            </a:extLst>
          </p:cNvPr>
          <p:cNvPicPr>
            <a:picLocks noChangeAspect="1"/>
          </p:cNvPicPr>
          <p:nvPr/>
        </p:nvPicPr>
        <p:blipFill>
          <a:blip r:embed="rId2"/>
          <a:stretch>
            <a:fillRect/>
          </a:stretch>
        </p:blipFill>
        <p:spPr>
          <a:xfrm>
            <a:off x="8756943" y="1820294"/>
            <a:ext cx="3205462" cy="2474524"/>
          </a:xfrm>
          <a:prstGeom prst="rect">
            <a:avLst/>
          </a:prstGeom>
        </p:spPr>
      </p:pic>
      <p:pic>
        <p:nvPicPr>
          <p:cNvPr id="7" name="Рисунок 6">
            <a:extLst>
              <a:ext uri="{FF2B5EF4-FFF2-40B4-BE49-F238E27FC236}">
                <a16:creationId xmlns:a16="http://schemas.microsoft.com/office/drawing/2014/main" id="{799CC007-2B8B-845F-7D14-671E37A23F92}"/>
              </a:ext>
            </a:extLst>
          </p:cNvPr>
          <p:cNvPicPr>
            <a:picLocks noChangeAspect="1"/>
          </p:cNvPicPr>
          <p:nvPr/>
        </p:nvPicPr>
        <p:blipFill>
          <a:blip r:embed="rId3"/>
          <a:stretch>
            <a:fillRect/>
          </a:stretch>
        </p:blipFill>
        <p:spPr>
          <a:xfrm>
            <a:off x="5573476" y="1820294"/>
            <a:ext cx="2622257" cy="2474524"/>
          </a:xfrm>
          <a:prstGeom prst="rect">
            <a:avLst/>
          </a:prstGeom>
        </p:spPr>
      </p:pic>
      <p:pic>
        <p:nvPicPr>
          <p:cNvPr id="11" name="Рисунок 10">
            <a:extLst>
              <a:ext uri="{FF2B5EF4-FFF2-40B4-BE49-F238E27FC236}">
                <a16:creationId xmlns:a16="http://schemas.microsoft.com/office/drawing/2014/main" id="{F9F2C334-96CC-351C-09C8-10D6B079AE70}"/>
              </a:ext>
            </a:extLst>
          </p:cNvPr>
          <p:cNvPicPr>
            <a:picLocks noChangeAspect="1"/>
          </p:cNvPicPr>
          <p:nvPr/>
        </p:nvPicPr>
        <p:blipFill>
          <a:blip r:embed="rId4"/>
          <a:stretch>
            <a:fillRect/>
          </a:stretch>
        </p:blipFill>
        <p:spPr>
          <a:xfrm>
            <a:off x="5573476" y="4483228"/>
            <a:ext cx="3246401" cy="2072820"/>
          </a:xfrm>
          <a:prstGeom prst="rect">
            <a:avLst/>
          </a:prstGeom>
        </p:spPr>
      </p:pic>
      <p:pic>
        <p:nvPicPr>
          <p:cNvPr id="9" name="Рисунок 8">
            <a:extLst>
              <a:ext uri="{FF2B5EF4-FFF2-40B4-BE49-F238E27FC236}">
                <a16:creationId xmlns:a16="http://schemas.microsoft.com/office/drawing/2014/main" id="{DB86527B-D67F-4DA7-11ED-D09DEEA410A0}"/>
              </a:ext>
            </a:extLst>
          </p:cNvPr>
          <p:cNvPicPr>
            <a:picLocks noChangeAspect="1"/>
          </p:cNvPicPr>
          <p:nvPr/>
        </p:nvPicPr>
        <p:blipFill>
          <a:blip r:embed="rId5"/>
          <a:stretch>
            <a:fillRect/>
          </a:stretch>
        </p:blipFill>
        <p:spPr>
          <a:xfrm>
            <a:off x="8359011" y="4991100"/>
            <a:ext cx="3603394" cy="1564948"/>
          </a:xfrm>
          <a:prstGeom prst="rect">
            <a:avLst/>
          </a:prstGeom>
        </p:spPr>
      </p:pic>
    </p:spTree>
    <p:extLst>
      <p:ext uri="{BB962C8B-B14F-4D97-AF65-F5344CB8AC3E}">
        <p14:creationId xmlns:p14="http://schemas.microsoft.com/office/powerpoint/2010/main" val="2138405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BB92C17-50C4-0498-DA61-0E16708E8FC4}"/>
              </a:ext>
            </a:extLst>
          </p:cNvPr>
          <p:cNvSpPr>
            <a:spLocks noGrp="1"/>
          </p:cNvSpPr>
          <p:nvPr>
            <p:ph idx="1"/>
          </p:nvPr>
        </p:nvSpPr>
        <p:spPr>
          <a:xfrm>
            <a:off x="516466" y="628649"/>
            <a:ext cx="3894667" cy="5899151"/>
          </a:xfrm>
        </p:spPr>
        <p:txBody>
          <a:bodyPr>
            <a:normAutofit fontScale="92500"/>
          </a:bodyPr>
          <a:lstStyle/>
          <a:p>
            <a:r>
              <a:rPr lang="en-US" dirty="0"/>
              <a:t>For each property in the components object, the key will be the registered name of the component, while the value will contain the implementation of the component</a:t>
            </a:r>
          </a:p>
          <a:p>
            <a:endParaRPr lang="en-US" dirty="0"/>
          </a:p>
          <a:p>
            <a:r>
              <a:rPr lang="en-US" dirty="0"/>
              <a:t>Locally registered components are not also available in descendant components. In this case, </a:t>
            </a:r>
            <a:r>
              <a:rPr lang="en-US" dirty="0" err="1"/>
              <a:t>ComponentA</a:t>
            </a:r>
            <a:r>
              <a:rPr lang="en-US" dirty="0"/>
              <a:t> will be made available to the current component only, not any of its child or descendant components</a:t>
            </a:r>
            <a:endParaRPr lang="ru-KZ" dirty="0"/>
          </a:p>
        </p:txBody>
      </p:sp>
      <p:pic>
        <p:nvPicPr>
          <p:cNvPr id="6" name="Рисунок 5">
            <a:extLst>
              <a:ext uri="{FF2B5EF4-FFF2-40B4-BE49-F238E27FC236}">
                <a16:creationId xmlns:a16="http://schemas.microsoft.com/office/drawing/2014/main" id="{7F0689FF-D6B6-D585-CEF9-036E7FF92698}"/>
              </a:ext>
            </a:extLst>
          </p:cNvPr>
          <p:cNvPicPr>
            <a:picLocks noChangeAspect="1"/>
          </p:cNvPicPr>
          <p:nvPr/>
        </p:nvPicPr>
        <p:blipFill>
          <a:blip r:embed="rId2"/>
          <a:stretch>
            <a:fillRect/>
          </a:stretch>
        </p:blipFill>
        <p:spPr>
          <a:xfrm>
            <a:off x="7161024" y="628649"/>
            <a:ext cx="3530379" cy="1958550"/>
          </a:xfrm>
          <a:prstGeom prst="rect">
            <a:avLst/>
          </a:prstGeom>
        </p:spPr>
      </p:pic>
      <p:pic>
        <p:nvPicPr>
          <p:cNvPr id="8" name="Рисунок 7">
            <a:extLst>
              <a:ext uri="{FF2B5EF4-FFF2-40B4-BE49-F238E27FC236}">
                <a16:creationId xmlns:a16="http://schemas.microsoft.com/office/drawing/2014/main" id="{EE94325D-5F85-6234-014B-049B20313AE9}"/>
              </a:ext>
            </a:extLst>
          </p:cNvPr>
          <p:cNvPicPr>
            <a:picLocks noChangeAspect="1"/>
          </p:cNvPicPr>
          <p:nvPr/>
        </p:nvPicPr>
        <p:blipFill>
          <a:blip r:embed="rId3"/>
          <a:stretch>
            <a:fillRect/>
          </a:stretch>
        </p:blipFill>
        <p:spPr>
          <a:xfrm>
            <a:off x="6589752" y="4687803"/>
            <a:ext cx="4372585" cy="1190791"/>
          </a:xfrm>
          <a:prstGeom prst="rect">
            <a:avLst/>
          </a:prstGeom>
        </p:spPr>
      </p:pic>
      <p:sp>
        <p:nvSpPr>
          <p:cNvPr id="9" name="TextBox 8">
            <a:extLst>
              <a:ext uri="{FF2B5EF4-FFF2-40B4-BE49-F238E27FC236}">
                <a16:creationId xmlns:a16="http://schemas.microsoft.com/office/drawing/2014/main" id="{82A37C39-86D7-C8AF-3A41-F00D80F5948C}"/>
              </a:ext>
            </a:extLst>
          </p:cNvPr>
          <p:cNvSpPr txBox="1"/>
          <p:nvPr/>
        </p:nvSpPr>
        <p:spPr>
          <a:xfrm>
            <a:off x="6589752" y="3648405"/>
            <a:ext cx="4018982" cy="707886"/>
          </a:xfrm>
          <a:prstGeom prst="rect">
            <a:avLst/>
          </a:prstGeom>
          <a:noFill/>
        </p:spPr>
        <p:txBody>
          <a:bodyPr wrap="square" rtlCol="0">
            <a:spAutoFit/>
          </a:bodyPr>
          <a:lstStyle/>
          <a:p>
            <a:r>
              <a:rPr lang="en-US" sz="2000" dirty="0">
                <a:solidFill>
                  <a:schemeClr val="tx2"/>
                </a:solidFill>
              </a:rPr>
              <a:t>The .component() method can be chained:</a:t>
            </a:r>
            <a:endParaRPr lang="ru-KZ" sz="2000" dirty="0">
              <a:solidFill>
                <a:schemeClr val="tx2"/>
              </a:solidFill>
            </a:endParaRPr>
          </a:p>
        </p:txBody>
      </p:sp>
    </p:spTree>
    <p:extLst>
      <p:ext uri="{BB962C8B-B14F-4D97-AF65-F5344CB8AC3E}">
        <p14:creationId xmlns:p14="http://schemas.microsoft.com/office/powerpoint/2010/main" val="2761280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97F50E-699B-B362-52A5-10572DD4CC68}"/>
              </a:ext>
            </a:extLst>
          </p:cNvPr>
          <p:cNvSpPr>
            <a:spLocks noGrp="1"/>
          </p:cNvSpPr>
          <p:nvPr>
            <p:ph type="title"/>
          </p:nvPr>
        </p:nvSpPr>
        <p:spPr/>
        <p:txBody>
          <a:bodyPr/>
          <a:lstStyle/>
          <a:p>
            <a:r>
              <a:rPr lang="en-US" dirty="0"/>
              <a:t>Props</a:t>
            </a:r>
            <a:endParaRPr lang="ru-KZ" dirty="0"/>
          </a:p>
        </p:txBody>
      </p:sp>
      <p:sp>
        <p:nvSpPr>
          <p:cNvPr id="3" name="Объект 2">
            <a:extLst>
              <a:ext uri="{FF2B5EF4-FFF2-40B4-BE49-F238E27FC236}">
                <a16:creationId xmlns:a16="http://schemas.microsoft.com/office/drawing/2014/main" id="{5AE9D357-FF3E-4A16-35C7-544FF86B39CC}"/>
              </a:ext>
            </a:extLst>
          </p:cNvPr>
          <p:cNvSpPr>
            <a:spLocks noGrp="1"/>
          </p:cNvSpPr>
          <p:nvPr>
            <p:ph idx="1"/>
          </p:nvPr>
        </p:nvSpPr>
        <p:spPr>
          <a:xfrm>
            <a:off x="913794" y="2076450"/>
            <a:ext cx="10753273" cy="4171950"/>
          </a:xfrm>
        </p:spPr>
        <p:txBody>
          <a:bodyPr>
            <a:normAutofit fontScale="92500" lnSpcReduction="10000"/>
          </a:bodyPr>
          <a:lstStyle/>
          <a:p>
            <a:r>
              <a:rPr lang="en-US" sz="2800" dirty="0"/>
              <a:t>Vue components require explicit props declaration so that Vue knows what external props passed to the component should be treated as fall through attributes (which will be discussed in its dedicated section)</a:t>
            </a:r>
          </a:p>
          <a:p>
            <a:endParaRPr lang="en-US" sz="2800" dirty="0"/>
          </a:p>
          <a:p>
            <a:r>
              <a:rPr lang="en-US" sz="2800" dirty="0"/>
              <a:t>In SFCs using &lt;script setup&gt;, props can be declared using the defineProps() macro</a:t>
            </a:r>
          </a:p>
          <a:p>
            <a:endParaRPr lang="en-US" sz="2800" dirty="0"/>
          </a:p>
          <a:p>
            <a:r>
              <a:rPr lang="en-US" sz="2800" dirty="0"/>
              <a:t>In non-&lt;script setup&gt; components, props are declared using the props option</a:t>
            </a:r>
            <a:endParaRPr lang="ru-KZ" sz="2800" dirty="0"/>
          </a:p>
        </p:txBody>
      </p:sp>
    </p:spTree>
    <p:extLst>
      <p:ext uri="{BB962C8B-B14F-4D97-AF65-F5344CB8AC3E}">
        <p14:creationId xmlns:p14="http://schemas.microsoft.com/office/powerpoint/2010/main" val="268979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477A5D34-E3D8-470F-6D35-A9D2999CFC90}"/>
              </a:ext>
            </a:extLst>
          </p:cNvPr>
          <p:cNvPicPr>
            <a:picLocks noChangeAspect="1"/>
          </p:cNvPicPr>
          <p:nvPr/>
        </p:nvPicPr>
        <p:blipFill>
          <a:blip r:embed="rId2"/>
          <a:stretch>
            <a:fillRect/>
          </a:stretch>
        </p:blipFill>
        <p:spPr>
          <a:xfrm>
            <a:off x="742202" y="1420947"/>
            <a:ext cx="4783397" cy="1883999"/>
          </a:xfrm>
          <a:prstGeom prst="rect">
            <a:avLst/>
          </a:prstGeom>
        </p:spPr>
      </p:pic>
      <p:pic>
        <p:nvPicPr>
          <p:cNvPr id="7" name="Рисунок 6">
            <a:extLst>
              <a:ext uri="{FF2B5EF4-FFF2-40B4-BE49-F238E27FC236}">
                <a16:creationId xmlns:a16="http://schemas.microsoft.com/office/drawing/2014/main" id="{4E337ADC-17EC-5939-6BD7-7AFF24830604}"/>
              </a:ext>
            </a:extLst>
          </p:cNvPr>
          <p:cNvPicPr>
            <a:picLocks noChangeAspect="1"/>
          </p:cNvPicPr>
          <p:nvPr/>
        </p:nvPicPr>
        <p:blipFill>
          <a:blip r:embed="rId3"/>
          <a:stretch>
            <a:fillRect/>
          </a:stretch>
        </p:blipFill>
        <p:spPr>
          <a:xfrm>
            <a:off x="6290733" y="1415076"/>
            <a:ext cx="5353797" cy="1895740"/>
          </a:xfrm>
          <a:prstGeom prst="rect">
            <a:avLst/>
          </a:prstGeom>
        </p:spPr>
      </p:pic>
      <p:pic>
        <p:nvPicPr>
          <p:cNvPr id="9" name="Рисунок 8">
            <a:extLst>
              <a:ext uri="{FF2B5EF4-FFF2-40B4-BE49-F238E27FC236}">
                <a16:creationId xmlns:a16="http://schemas.microsoft.com/office/drawing/2014/main" id="{AFF3CF57-54DE-8EBF-48EE-1348B7BA3481}"/>
              </a:ext>
            </a:extLst>
          </p:cNvPr>
          <p:cNvPicPr>
            <a:picLocks noChangeAspect="1"/>
          </p:cNvPicPr>
          <p:nvPr/>
        </p:nvPicPr>
        <p:blipFill>
          <a:blip r:embed="rId4"/>
          <a:stretch>
            <a:fillRect/>
          </a:stretch>
        </p:blipFill>
        <p:spPr>
          <a:xfrm>
            <a:off x="742202" y="4106051"/>
            <a:ext cx="2705254" cy="1655803"/>
          </a:xfrm>
          <a:prstGeom prst="rect">
            <a:avLst/>
          </a:prstGeom>
        </p:spPr>
      </p:pic>
      <p:pic>
        <p:nvPicPr>
          <p:cNvPr id="11" name="Рисунок 10">
            <a:extLst>
              <a:ext uri="{FF2B5EF4-FFF2-40B4-BE49-F238E27FC236}">
                <a16:creationId xmlns:a16="http://schemas.microsoft.com/office/drawing/2014/main" id="{B8BBD4F4-2E94-BD3D-1DC5-DCB7026346DB}"/>
              </a:ext>
            </a:extLst>
          </p:cNvPr>
          <p:cNvPicPr>
            <a:picLocks noChangeAspect="1"/>
          </p:cNvPicPr>
          <p:nvPr/>
        </p:nvPicPr>
        <p:blipFill>
          <a:blip r:embed="rId5"/>
          <a:stretch>
            <a:fillRect/>
          </a:stretch>
        </p:blipFill>
        <p:spPr>
          <a:xfrm>
            <a:off x="7916333" y="3995610"/>
            <a:ext cx="2629267" cy="1876687"/>
          </a:xfrm>
          <a:prstGeom prst="rect">
            <a:avLst/>
          </a:prstGeom>
        </p:spPr>
      </p:pic>
      <p:pic>
        <p:nvPicPr>
          <p:cNvPr id="13" name="Рисунок 12">
            <a:extLst>
              <a:ext uri="{FF2B5EF4-FFF2-40B4-BE49-F238E27FC236}">
                <a16:creationId xmlns:a16="http://schemas.microsoft.com/office/drawing/2014/main" id="{8696A410-CD4D-4967-1830-02F6AB2762E3}"/>
              </a:ext>
            </a:extLst>
          </p:cNvPr>
          <p:cNvPicPr>
            <a:picLocks noChangeAspect="1"/>
          </p:cNvPicPr>
          <p:nvPr/>
        </p:nvPicPr>
        <p:blipFill>
          <a:blip r:embed="rId6"/>
          <a:stretch>
            <a:fillRect/>
          </a:stretch>
        </p:blipFill>
        <p:spPr>
          <a:xfrm>
            <a:off x="4429182" y="4256901"/>
            <a:ext cx="2505425" cy="1524213"/>
          </a:xfrm>
          <a:prstGeom prst="rect">
            <a:avLst/>
          </a:prstGeom>
        </p:spPr>
      </p:pic>
      <p:sp>
        <p:nvSpPr>
          <p:cNvPr id="15" name="TextBox 14">
            <a:extLst>
              <a:ext uri="{FF2B5EF4-FFF2-40B4-BE49-F238E27FC236}">
                <a16:creationId xmlns:a16="http://schemas.microsoft.com/office/drawing/2014/main" id="{9CC7BFC4-BFC9-23D5-411E-C4C146D37E1D}"/>
              </a:ext>
            </a:extLst>
          </p:cNvPr>
          <p:cNvSpPr txBox="1"/>
          <p:nvPr/>
        </p:nvSpPr>
        <p:spPr>
          <a:xfrm>
            <a:off x="916516" y="241682"/>
            <a:ext cx="10748434" cy="830997"/>
          </a:xfrm>
          <a:prstGeom prst="rect">
            <a:avLst/>
          </a:prstGeom>
          <a:noFill/>
        </p:spPr>
        <p:txBody>
          <a:bodyPr wrap="square" rtlCol="0">
            <a:spAutoFit/>
          </a:bodyPr>
          <a:lstStyle/>
          <a:p>
            <a:r>
              <a:rPr lang="en-US" sz="2400" b="1" dirty="0">
                <a:solidFill>
                  <a:schemeClr val="tx2"/>
                </a:solidFill>
              </a:rPr>
              <a:t>Notice</a:t>
            </a:r>
            <a:r>
              <a:rPr lang="ru-RU" sz="2400" b="1" dirty="0">
                <a:solidFill>
                  <a:schemeClr val="tx2"/>
                </a:solidFill>
              </a:rPr>
              <a:t>!</a:t>
            </a:r>
            <a:r>
              <a:rPr lang="en-US" sz="2400" dirty="0">
                <a:solidFill>
                  <a:schemeClr val="tx2"/>
                </a:solidFill>
              </a:rPr>
              <a:t> The argument passed to defineProps() is the same as the value provided to the props options: the same props options API is shared between the two declaration styles</a:t>
            </a:r>
            <a:endParaRPr lang="ru-KZ" sz="2400" dirty="0">
              <a:solidFill>
                <a:schemeClr val="tx2"/>
              </a:solidFill>
            </a:endParaRPr>
          </a:p>
        </p:txBody>
      </p:sp>
    </p:spTree>
    <p:extLst>
      <p:ext uri="{BB962C8B-B14F-4D97-AF65-F5344CB8AC3E}">
        <p14:creationId xmlns:p14="http://schemas.microsoft.com/office/powerpoint/2010/main" val="2067158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B6E04F-8374-300D-5746-097503268D5E}"/>
              </a:ext>
            </a:extLst>
          </p:cNvPr>
          <p:cNvSpPr>
            <a:spLocks noGrp="1"/>
          </p:cNvSpPr>
          <p:nvPr>
            <p:ph type="title"/>
          </p:nvPr>
        </p:nvSpPr>
        <p:spPr/>
        <p:txBody>
          <a:bodyPr/>
          <a:lstStyle/>
          <a:p>
            <a:r>
              <a:rPr lang="en-US" dirty="0"/>
              <a:t>Composables</a:t>
            </a:r>
            <a:endParaRPr lang="ru-KZ" dirty="0"/>
          </a:p>
        </p:txBody>
      </p:sp>
      <p:sp>
        <p:nvSpPr>
          <p:cNvPr id="3" name="Объект 2">
            <a:extLst>
              <a:ext uri="{FF2B5EF4-FFF2-40B4-BE49-F238E27FC236}">
                <a16:creationId xmlns:a16="http://schemas.microsoft.com/office/drawing/2014/main" id="{60438020-E9C0-166C-EE9A-95DF902ED6C1}"/>
              </a:ext>
            </a:extLst>
          </p:cNvPr>
          <p:cNvSpPr>
            <a:spLocks noGrp="1"/>
          </p:cNvSpPr>
          <p:nvPr>
            <p:ph idx="1"/>
          </p:nvPr>
        </p:nvSpPr>
        <p:spPr>
          <a:xfrm>
            <a:off x="660400" y="2076450"/>
            <a:ext cx="10896599" cy="4468283"/>
          </a:xfrm>
        </p:spPr>
        <p:txBody>
          <a:bodyPr>
            <a:normAutofit fontScale="92500" lnSpcReduction="20000"/>
          </a:bodyPr>
          <a:lstStyle/>
          <a:p>
            <a:r>
              <a:rPr lang="en-US" dirty="0"/>
              <a:t>In the context of Vue applications, a "composable" is a function that leverages Vue's Composition API to encapsulate and reuse stateful logic.</a:t>
            </a:r>
          </a:p>
          <a:p>
            <a:endParaRPr lang="en-US" dirty="0"/>
          </a:p>
          <a:p>
            <a:r>
              <a:rPr lang="en-US" dirty="0"/>
              <a:t>When building frontend applications, we often need to reuse logic for common tasks. For example, we may need to format dates in many places, so we extract a reusable function for that. This formatter function encapsulates stateless logic: it takes some input and immediately returns expected output. There are many libraries out there for reusing stateless logic - for example </a:t>
            </a:r>
            <a:r>
              <a:rPr lang="en-US" dirty="0" err="1"/>
              <a:t>lodash</a:t>
            </a:r>
            <a:r>
              <a:rPr lang="en-US" dirty="0"/>
              <a:t> (Array library) and date-</a:t>
            </a:r>
            <a:r>
              <a:rPr lang="en-US" dirty="0" err="1"/>
              <a:t>fns</a:t>
            </a:r>
            <a:r>
              <a:rPr lang="en-US" dirty="0"/>
              <a:t> (Datetime library), which you may have heard of.</a:t>
            </a:r>
          </a:p>
          <a:p>
            <a:endParaRPr lang="en-US" dirty="0"/>
          </a:p>
          <a:p>
            <a:r>
              <a:rPr lang="en-US" dirty="0"/>
              <a:t>By contrast, stateful logic involves managing state that changes over time. A simple example would be tracking the current position of the mouse on a page. In real-world scenarios, it could also be more complex logic such as touch gestures or connection status to a database.</a:t>
            </a:r>
            <a:endParaRPr lang="ru-KZ" dirty="0"/>
          </a:p>
        </p:txBody>
      </p:sp>
    </p:spTree>
    <p:extLst>
      <p:ext uri="{BB962C8B-B14F-4D97-AF65-F5344CB8AC3E}">
        <p14:creationId xmlns:p14="http://schemas.microsoft.com/office/powerpoint/2010/main" val="2006100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BBA26E-B7EA-BEDB-6D81-3D840B476A2C}"/>
              </a:ext>
            </a:extLst>
          </p:cNvPr>
          <p:cNvSpPr>
            <a:spLocks noGrp="1"/>
          </p:cNvSpPr>
          <p:nvPr>
            <p:ph type="title"/>
          </p:nvPr>
        </p:nvSpPr>
        <p:spPr>
          <a:xfrm>
            <a:off x="919119" y="0"/>
            <a:ext cx="10353762" cy="1257300"/>
          </a:xfrm>
        </p:spPr>
        <p:txBody>
          <a:bodyPr/>
          <a:lstStyle/>
          <a:p>
            <a:r>
              <a:rPr lang="en-US" dirty="0"/>
              <a:t>Example</a:t>
            </a:r>
            <a:endParaRPr lang="ru-KZ" dirty="0"/>
          </a:p>
        </p:txBody>
      </p:sp>
      <p:sp>
        <p:nvSpPr>
          <p:cNvPr id="3" name="Объект 2">
            <a:extLst>
              <a:ext uri="{FF2B5EF4-FFF2-40B4-BE49-F238E27FC236}">
                <a16:creationId xmlns:a16="http://schemas.microsoft.com/office/drawing/2014/main" id="{4969752E-2C32-B2E3-C606-90B2BE8977A9}"/>
              </a:ext>
            </a:extLst>
          </p:cNvPr>
          <p:cNvSpPr>
            <a:spLocks noGrp="1"/>
          </p:cNvSpPr>
          <p:nvPr>
            <p:ph idx="1"/>
          </p:nvPr>
        </p:nvSpPr>
        <p:spPr>
          <a:xfrm>
            <a:off x="702733" y="922867"/>
            <a:ext cx="11108267" cy="5664201"/>
          </a:xfrm>
        </p:spPr>
        <p:txBody>
          <a:bodyPr>
            <a:normAutofit lnSpcReduction="10000"/>
          </a:bodyPr>
          <a:lstStyle/>
          <a:p>
            <a:pPr marL="36900" indent="0">
              <a:buNone/>
            </a:pPr>
            <a:r>
              <a:rPr lang="en-US" sz="1400" b="0" i="0" dirty="0">
                <a:solidFill>
                  <a:srgbClr val="6A737D"/>
                </a:solidFill>
                <a:effectLst/>
                <a:latin typeface="Menlo"/>
              </a:rPr>
              <a:t>// mouse.js</a:t>
            </a:r>
            <a:r>
              <a:rPr lang="en-US" sz="1400" b="0" i="0" dirty="0">
                <a:solidFill>
                  <a:srgbClr val="A6ACCD"/>
                </a:solidFill>
                <a:effectLst/>
                <a:latin typeface="Menlo"/>
              </a:rPr>
              <a:t> </a:t>
            </a:r>
          </a:p>
          <a:p>
            <a:pPr marL="36900" indent="0">
              <a:buNone/>
            </a:pPr>
            <a:r>
              <a:rPr lang="en-US" sz="1400" b="0" i="0" dirty="0">
                <a:solidFill>
                  <a:srgbClr val="F97583"/>
                </a:solidFill>
                <a:effectLst/>
                <a:latin typeface="Menlo"/>
              </a:rPr>
              <a:t>import</a:t>
            </a:r>
            <a:r>
              <a:rPr lang="en-US" sz="1400" b="0" i="0" dirty="0">
                <a:solidFill>
                  <a:srgbClr val="E1E4E8"/>
                </a:solidFill>
                <a:effectLst/>
                <a:latin typeface="Menlo"/>
              </a:rPr>
              <a:t> { ref, onMounted, onUnmounted } </a:t>
            </a:r>
            <a:r>
              <a:rPr lang="en-US" sz="1400" b="0" i="0" dirty="0">
                <a:solidFill>
                  <a:srgbClr val="F97583"/>
                </a:solidFill>
                <a:effectLst/>
                <a:latin typeface="Menlo"/>
              </a:rPr>
              <a:t>from</a:t>
            </a:r>
            <a:r>
              <a:rPr lang="en-US" sz="1400" b="0" i="0" dirty="0">
                <a:solidFill>
                  <a:srgbClr val="9ECBFF"/>
                </a:solidFill>
                <a:effectLst/>
                <a:latin typeface="Menlo"/>
              </a:rPr>
              <a:t> 'vue’</a:t>
            </a:r>
            <a:r>
              <a:rPr lang="en-US" sz="1400" b="0" i="0" dirty="0">
                <a:solidFill>
                  <a:srgbClr val="A6ACCD"/>
                </a:solidFill>
                <a:effectLst/>
                <a:latin typeface="Menlo"/>
              </a:rPr>
              <a:t> </a:t>
            </a:r>
          </a:p>
          <a:p>
            <a:pPr marL="36900" indent="0">
              <a:buNone/>
            </a:pPr>
            <a:r>
              <a:rPr lang="en-US" sz="1400" b="0" i="0" dirty="0">
                <a:solidFill>
                  <a:srgbClr val="6A737D"/>
                </a:solidFill>
                <a:effectLst/>
                <a:latin typeface="Menlo"/>
              </a:rPr>
              <a:t>// by convention, composable function names start with "use"</a:t>
            </a:r>
            <a:r>
              <a:rPr lang="en-US" sz="1400" b="0" i="0" dirty="0">
                <a:solidFill>
                  <a:srgbClr val="A6ACCD"/>
                </a:solidFill>
                <a:effectLst/>
                <a:latin typeface="Menlo"/>
              </a:rPr>
              <a:t> </a:t>
            </a:r>
          </a:p>
          <a:p>
            <a:pPr marL="36900" indent="0">
              <a:buNone/>
            </a:pPr>
            <a:r>
              <a:rPr lang="en-US" sz="1400" b="0" i="0" dirty="0">
                <a:solidFill>
                  <a:srgbClr val="F97583"/>
                </a:solidFill>
                <a:effectLst/>
                <a:latin typeface="Menlo"/>
              </a:rPr>
              <a:t>export function</a:t>
            </a:r>
            <a:r>
              <a:rPr lang="en-US" sz="1400" b="0" i="0" dirty="0">
                <a:solidFill>
                  <a:srgbClr val="B392F0"/>
                </a:solidFill>
                <a:effectLst/>
                <a:latin typeface="Menlo"/>
              </a:rPr>
              <a:t> useMouse</a:t>
            </a:r>
            <a:r>
              <a:rPr lang="en-US" sz="1400" b="0" i="0" dirty="0">
                <a:solidFill>
                  <a:srgbClr val="E1E4E8"/>
                </a:solidFill>
                <a:effectLst/>
                <a:latin typeface="Menlo"/>
              </a:rPr>
              <a:t>() {</a:t>
            </a:r>
          </a:p>
          <a:p>
            <a:pPr marL="36900" indent="0">
              <a:buNone/>
            </a:pPr>
            <a:r>
              <a:rPr lang="en-US" sz="1400" b="0" i="0" dirty="0">
                <a:solidFill>
                  <a:srgbClr val="A6ACCD"/>
                </a:solidFill>
                <a:effectLst/>
                <a:latin typeface="Menlo"/>
              </a:rPr>
              <a:t> </a:t>
            </a:r>
            <a:r>
              <a:rPr lang="en-US" sz="1400" b="0" i="0" dirty="0">
                <a:solidFill>
                  <a:srgbClr val="6A737D"/>
                </a:solidFill>
                <a:effectLst/>
                <a:latin typeface="Menlo"/>
              </a:rPr>
              <a:t>// state encapsulated and managed by the composable</a:t>
            </a:r>
            <a:r>
              <a:rPr lang="en-US" sz="1400" b="0" i="0" dirty="0">
                <a:solidFill>
                  <a:srgbClr val="A6ACCD"/>
                </a:solidFill>
                <a:effectLst/>
                <a:latin typeface="Menlo"/>
              </a:rPr>
              <a:t> </a:t>
            </a:r>
          </a:p>
          <a:p>
            <a:pPr marL="36900" indent="0">
              <a:buNone/>
            </a:pPr>
            <a:r>
              <a:rPr lang="en-US" sz="1400" b="0" i="0" dirty="0">
                <a:solidFill>
                  <a:srgbClr val="F97583"/>
                </a:solidFill>
                <a:effectLst/>
                <a:latin typeface="Menlo"/>
              </a:rPr>
              <a:t>const</a:t>
            </a:r>
            <a:r>
              <a:rPr lang="en-US" sz="1400" b="0" i="0" dirty="0">
                <a:solidFill>
                  <a:srgbClr val="79B8FF"/>
                </a:solidFill>
                <a:effectLst/>
                <a:latin typeface="Menlo"/>
              </a:rPr>
              <a:t> x</a:t>
            </a:r>
            <a:r>
              <a:rPr lang="en-US" sz="1400" b="0" i="0" dirty="0">
                <a:solidFill>
                  <a:srgbClr val="F97583"/>
                </a:solidFill>
                <a:effectLst/>
                <a:latin typeface="Menlo"/>
              </a:rPr>
              <a:t> =</a:t>
            </a:r>
            <a:r>
              <a:rPr lang="en-US" sz="1400" b="0" i="0" dirty="0">
                <a:solidFill>
                  <a:srgbClr val="B392F0"/>
                </a:solidFill>
                <a:effectLst/>
                <a:latin typeface="Menlo"/>
              </a:rPr>
              <a:t> ref</a:t>
            </a:r>
            <a:r>
              <a:rPr lang="en-US" sz="1400" b="0" i="0" dirty="0">
                <a:solidFill>
                  <a:srgbClr val="E1E4E8"/>
                </a:solidFill>
                <a:effectLst/>
                <a:latin typeface="Menlo"/>
              </a:rPr>
              <a:t>(</a:t>
            </a:r>
            <a:r>
              <a:rPr lang="en-US" sz="1400" b="0" i="0" dirty="0">
                <a:solidFill>
                  <a:srgbClr val="79B8FF"/>
                </a:solidFill>
                <a:effectLst/>
                <a:latin typeface="Menlo"/>
              </a:rPr>
              <a:t>0</a:t>
            </a:r>
            <a:r>
              <a:rPr lang="en-US" sz="1400" b="0" i="0" dirty="0">
                <a:solidFill>
                  <a:srgbClr val="E1E4E8"/>
                </a:solidFill>
                <a:effectLst/>
                <a:latin typeface="Menlo"/>
              </a:rPr>
              <a:t>)</a:t>
            </a:r>
            <a:r>
              <a:rPr lang="en-US" sz="1400" b="0" i="0" dirty="0">
                <a:solidFill>
                  <a:srgbClr val="A6ACCD"/>
                </a:solidFill>
                <a:effectLst/>
                <a:latin typeface="Menlo"/>
              </a:rPr>
              <a:t> </a:t>
            </a:r>
          </a:p>
          <a:p>
            <a:pPr marL="36900" indent="0">
              <a:buNone/>
            </a:pPr>
            <a:r>
              <a:rPr lang="en-US" sz="1400" b="0" i="0" dirty="0">
                <a:solidFill>
                  <a:srgbClr val="F97583"/>
                </a:solidFill>
                <a:effectLst/>
                <a:latin typeface="Menlo"/>
              </a:rPr>
              <a:t>const</a:t>
            </a:r>
            <a:r>
              <a:rPr lang="en-US" sz="1400" b="0" i="0" dirty="0">
                <a:solidFill>
                  <a:srgbClr val="79B8FF"/>
                </a:solidFill>
                <a:effectLst/>
                <a:latin typeface="Menlo"/>
              </a:rPr>
              <a:t> y</a:t>
            </a:r>
            <a:r>
              <a:rPr lang="en-US" sz="1400" b="0" i="0" dirty="0">
                <a:solidFill>
                  <a:srgbClr val="F97583"/>
                </a:solidFill>
                <a:effectLst/>
                <a:latin typeface="Menlo"/>
              </a:rPr>
              <a:t> =</a:t>
            </a:r>
            <a:r>
              <a:rPr lang="en-US" sz="1400" b="0" i="0" dirty="0">
                <a:solidFill>
                  <a:srgbClr val="B392F0"/>
                </a:solidFill>
                <a:effectLst/>
                <a:latin typeface="Menlo"/>
              </a:rPr>
              <a:t> ref</a:t>
            </a:r>
            <a:r>
              <a:rPr lang="en-US" sz="1400" b="0" i="0" dirty="0">
                <a:solidFill>
                  <a:srgbClr val="E1E4E8"/>
                </a:solidFill>
                <a:effectLst/>
                <a:latin typeface="Menlo"/>
              </a:rPr>
              <a:t>(</a:t>
            </a:r>
            <a:r>
              <a:rPr lang="en-US" sz="1400" b="0" i="0" dirty="0">
                <a:solidFill>
                  <a:srgbClr val="79B8FF"/>
                </a:solidFill>
                <a:effectLst/>
                <a:latin typeface="Menlo"/>
              </a:rPr>
              <a:t>0</a:t>
            </a:r>
            <a:r>
              <a:rPr lang="en-US" sz="1400" b="0" i="0" dirty="0">
                <a:solidFill>
                  <a:srgbClr val="E1E4E8"/>
                </a:solidFill>
                <a:effectLst/>
                <a:latin typeface="Menlo"/>
              </a:rPr>
              <a:t>)</a:t>
            </a:r>
            <a:r>
              <a:rPr lang="en-US" sz="1400" b="0" i="0" dirty="0">
                <a:solidFill>
                  <a:srgbClr val="A6ACCD"/>
                </a:solidFill>
                <a:effectLst/>
                <a:latin typeface="Menlo"/>
              </a:rPr>
              <a:t> </a:t>
            </a:r>
          </a:p>
          <a:p>
            <a:pPr marL="36900" indent="0">
              <a:buNone/>
            </a:pPr>
            <a:r>
              <a:rPr lang="en-US" sz="1400" b="0" i="0" dirty="0">
                <a:solidFill>
                  <a:srgbClr val="6A737D"/>
                </a:solidFill>
                <a:effectLst/>
                <a:latin typeface="Menlo"/>
              </a:rPr>
              <a:t>// a composable can update its managed state over time.</a:t>
            </a:r>
            <a:r>
              <a:rPr lang="en-US" sz="1400" b="0" i="0" dirty="0">
                <a:solidFill>
                  <a:srgbClr val="A6ACCD"/>
                </a:solidFill>
                <a:effectLst/>
                <a:latin typeface="Menlo"/>
              </a:rPr>
              <a:t> </a:t>
            </a:r>
          </a:p>
          <a:p>
            <a:pPr marL="36900" indent="0">
              <a:buNone/>
            </a:pPr>
            <a:r>
              <a:rPr lang="en-US" sz="1400" b="0" i="0" dirty="0">
                <a:solidFill>
                  <a:srgbClr val="F97583"/>
                </a:solidFill>
                <a:effectLst/>
                <a:latin typeface="Menlo"/>
              </a:rPr>
              <a:t>function</a:t>
            </a:r>
            <a:r>
              <a:rPr lang="en-US" sz="1400" b="0" i="0" dirty="0">
                <a:solidFill>
                  <a:srgbClr val="B392F0"/>
                </a:solidFill>
                <a:effectLst/>
                <a:latin typeface="Menlo"/>
              </a:rPr>
              <a:t> update</a:t>
            </a:r>
            <a:r>
              <a:rPr lang="en-US" sz="1400" b="0" i="0" dirty="0">
                <a:solidFill>
                  <a:srgbClr val="E1E4E8"/>
                </a:solidFill>
                <a:effectLst/>
                <a:latin typeface="Menlo"/>
              </a:rPr>
              <a:t>(</a:t>
            </a:r>
            <a:r>
              <a:rPr lang="en-US" sz="1400" b="0" i="0" dirty="0">
                <a:solidFill>
                  <a:srgbClr val="FFAB70"/>
                </a:solidFill>
                <a:effectLst/>
                <a:latin typeface="Menlo"/>
              </a:rPr>
              <a:t>event</a:t>
            </a:r>
            <a:r>
              <a:rPr lang="en-US" sz="1400" b="0" i="0" dirty="0">
                <a:solidFill>
                  <a:srgbClr val="E1E4E8"/>
                </a:solidFill>
                <a:effectLst/>
                <a:latin typeface="Menlo"/>
              </a:rPr>
              <a:t>) {</a:t>
            </a:r>
          </a:p>
          <a:p>
            <a:pPr marL="36900" indent="0">
              <a:buNone/>
            </a:pPr>
            <a:r>
              <a:rPr lang="en-US" sz="1400" dirty="0">
                <a:solidFill>
                  <a:srgbClr val="E1E4E8"/>
                </a:solidFill>
                <a:effectLst/>
                <a:latin typeface="Menlo"/>
              </a:rPr>
              <a:t>	</a:t>
            </a:r>
            <a:r>
              <a:rPr lang="en-US" sz="1400" b="0" i="0" dirty="0">
                <a:solidFill>
                  <a:srgbClr val="A6ACCD"/>
                </a:solidFill>
                <a:effectLst/>
                <a:latin typeface="Menlo"/>
              </a:rPr>
              <a:t> </a:t>
            </a:r>
            <a:r>
              <a:rPr lang="en-US" sz="1400" b="0" i="0" dirty="0">
                <a:solidFill>
                  <a:srgbClr val="E1E4E8"/>
                </a:solidFill>
                <a:effectLst/>
                <a:latin typeface="Menlo"/>
              </a:rPr>
              <a:t>x.value </a:t>
            </a:r>
            <a:r>
              <a:rPr lang="en-US" sz="1400" b="0" i="0" dirty="0">
                <a:solidFill>
                  <a:srgbClr val="F97583"/>
                </a:solidFill>
                <a:effectLst/>
                <a:latin typeface="Menlo"/>
              </a:rPr>
              <a:t>=</a:t>
            </a:r>
            <a:r>
              <a:rPr lang="en-US" sz="1400" b="0" i="0" dirty="0">
                <a:solidFill>
                  <a:srgbClr val="E1E4E8"/>
                </a:solidFill>
                <a:effectLst/>
                <a:latin typeface="Menlo"/>
              </a:rPr>
              <a:t> event.pageX</a:t>
            </a:r>
            <a:r>
              <a:rPr lang="en-US" sz="1400" b="0" i="0" dirty="0">
                <a:solidFill>
                  <a:srgbClr val="A6ACCD"/>
                </a:solidFill>
                <a:effectLst/>
                <a:latin typeface="Menlo"/>
              </a:rPr>
              <a:t> </a:t>
            </a:r>
          </a:p>
          <a:p>
            <a:pPr marL="36900" indent="0">
              <a:buNone/>
            </a:pPr>
            <a:r>
              <a:rPr lang="en-US" sz="1400" b="0" i="0" dirty="0">
                <a:solidFill>
                  <a:srgbClr val="E1E4E8"/>
                </a:solidFill>
                <a:effectLst/>
                <a:latin typeface="Menlo"/>
              </a:rPr>
              <a:t>	y.value </a:t>
            </a:r>
            <a:r>
              <a:rPr lang="en-US" sz="1400" b="0" i="0" dirty="0">
                <a:solidFill>
                  <a:srgbClr val="F97583"/>
                </a:solidFill>
                <a:effectLst/>
                <a:latin typeface="Menlo"/>
              </a:rPr>
              <a:t>=</a:t>
            </a:r>
            <a:r>
              <a:rPr lang="en-US" sz="1400" b="0" i="0" dirty="0">
                <a:solidFill>
                  <a:srgbClr val="E1E4E8"/>
                </a:solidFill>
                <a:effectLst/>
                <a:latin typeface="Menlo"/>
              </a:rPr>
              <a:t> event.pageY</a:t>
            </a:r>
            <a:r>
              <a:rPr lang="en-US" sz="1400" b="0" i="0" dirty="0">
                <a:solidFill>
                  <a:srgbClr val="A6ACCD"/>
                </a:solidFill>
                <a:effectLst/>
                <a:latin typeface="Menlo"/>
              </a:rPr>
              <a:t> </a:t>
            </a:r>
          </a:p>
          <a:p>
            <a:pPr marL="36900" indent="0">
              <a:buNone/>
            </a:pPr>
            <a:r>
              <a:rPr lang="en-US" sz="1400" b="0" i="0" dirty="0">
                <a:solidFill>
                  <a:srgbClr val="E1E4E8"/>
                </a:solidFill>
                <a:effectLst/>
                <a:latin typeface="Menlo"/>
              </a:rPr>
              <a:t>}</a:t>
            </a:r>
            <a:r>
              <a:rPr lang="en-US" sz="1400" b="0" i="0" dirty="0">
                <a:solidFill>
                  <a:srgbClr val="A6ACCD"/>
                </a:solidFill>
                <a:effectLst/>
                <a:latin typeface="Menlo"/>
              </a:rPr>
              <a:t> </a:t>
            </a:r>
          </a:p>
          <a:p>
            <a:pPr marL="36900" indent="0">
              <a:buNone/>
            </a:pPr>
            <a:r>
              <a:rPr lang="en-US" sz="1400" b="0" i="0" dirty="0">
                <a:solidFill>
                  <a:srgbClr val="6A737D"/>
                </a:solidFill>
                <a:effectLst/>
                <a:latin typeface="Menlo"/>
              </a:rPr>
              <a:t>// a composable can also hook into its owner component's</a:t>
            </a:r>
            <a:r>
              <a:rPr lang="en-US" sz="1400" b="0" i="0" dirty="0">
                <a:solidFill>
                  <a:srgbClr val="A6ACCD"/>
                </a:solidFill>
                <a:effectLst/>
                <a:latin typeface="Menlo"/>
              </a:rPr>
              <a:t> </a:t>
            </a:r>
            <a:r>
              <a:rPr lang="en-US" sz="1400" b="0" i="0" dirty="0">
                <a:solidFill>
                  <a:srgbClr val="6A737D"/>
                </a:solidFill>
                <a:effectLst/>
                <a:latin typeface="Menlo"/>
              </a:rPr>
              <a:t>// lifecycle to setup and teardown side effects.</a:t>
            </a:r>
            <a:r>
              <a:rPr lang="en-US" sz="1400" b="0" i="0" dirty="0">
                <a:solidFill>
                  <a:srgbClr val="A6ACCD"/>
                </a:solidFill>
                <a:effectLst/>
                <a:latin typeface="Menlo"/>
              </a:rPr>
              <a:t> </a:t>
            </a:r>
          </a:p>
          <a:p>
            <a:pPr marL="36900" indent="0">
              <a:buNone/>
            </a:pPr>
            <a:r>
              <a:rPr lang="en-US" sz="1400" b="0" i="0" dirty="0">
                <a:solidFill>
                  <a:srgbClr val="B392F0"/>
                </a:solidFill>
                <a:effectLst/>
                <a:latin typeface="Menlo"/>
              </a:rPr>
              <a:t>onMounted</a:t>
            </a:r>
            <a:r>
              <a:rPr lang="en-US" sz="1400" b="0" i="0" dirty="0">
                <a:solidFill>
                  <a:srgbClr val="E1E4E8"/>
                </a:solidFill>
                <a:effectLst/>
                <a:latin typeface="Menlo"/>
              </a:rPr>
              <a:t>(() </a:t>
            </a:r>
            <a:r>
              <a:rPr lang="en-US" sz="1400" b="0" i="0" dirty="0">
                <a:solidFill>
                  <a:srgbClr val="F97583"/>
                </a:solidFill>
                <a:effectLst/>
                <a:latin typeface="Menlo"/>
              </a:rPr>
              <a:t>=&gt;</a:t>
            </a:r>
            <a:r>
              <a:rPr lang="en-US" sz="1400" b="0" i="0" dirty="0">
                <a:solidFill>
                  <a:srgbClr val="E1E4E8"/>
                </a:solidFill>
                <a:effectLst/>
                <a:latin typeface="Menlo"/>
              </a:rPr>
              <a:t> window.</a:t>
            </a:r>
            <a:r>
              <a:rPr lang="en-US" sz="1400" b="0" i="0" dirty="0">
                <a:solidFill>
                  <a:srgbClr val="B392F0"/>
                </a:solidFill>
                <a:effectLst/>
                <a:latin typeface="Menlo"/>
              </a:rPr>
              <a:t>addEventListener</a:t>
            </a:r>
            <a:r>
              <a:rPr lang="en-US" sz="1400" b="0" i="0" dirty="0">
                <a:solidFill>
                  <a:srgbClr val="E1E4E8"/>
                </a:solidFill>
                <a:effectLst/>
                <a:latin typeface="Menlo"/>
              </a:rPr>
              <a:t>(</a:t>
            </a:r>
            <a:r>
              <a:rPr lang="en-US" sz="1400" b="0" i="0" dirty="0">
                <a:solidFill>
                  <a:srgbClr val="9ECBFF"/>
                </a:solidFill>
                <a:effectLst/>
                <a:latin typeface="Menlo"/>
              </a:rPr>
              <a:t>'</a:t>
            </a:r>
            <a:r>
              <a:rPr lang="en-US" sz="1400" b="0" i="0" dirty="0" err="1">
                <a:solidFill>
                  <a:srgbClr val="9ECBFF"/>
                </a:solidFill>
                <a:effectLst/>
                <a:latin typeface="Menlo"/>
              </a:rPr>
              <a:t>mousemove</a:t>
            </a:r>
            <a:r>
              <a:rPr lang="en-US" sz="1400" b="0" i="0" dirty="0">
                <a:solidFill>
                  <a:srgbClr val="9ECBFF"/>
                </a:solidFill>
                <a:effectLst/>
                <a:latin typeface="Menlo"/>
              </a:rPr>
              <a:t>'</a:t>
            </a:r>
            <a:r>
              <a:rPr lang="en-US" sz="1400" b="0" i="0" dirty="0">
                <a:solidFill>
                  <a:srgbClr val="E1E4E8"/>
                </a:solidFill>
                <a:effectLst/>
                <a:latin typeface="Menlo"/>
              </a:rPr>
              <a:t>, update))</a:t>
            </a:r>
            <a:r>
              <a:rPr lang="en-US" sz="1400" b="0" i="0" dirty="0">
                <a:solidFill>
                  <a:srgbClr val="A6ACCD"/>
                </a:solidFill>
                <a:effectLst/>
                <a:latin typeface="Menlo"/>
              </a:rPr>
              <a:t> </a:t>
            </a:r>
            <a:r>
              <a:rPr lang="en-US" sz="1400" b="0" i="0" dirty="0">
                <a:solidFill>
                  <a:srgbClr val="B392F0"/>
                </a:solidFill>
                <a:effectLst/>
                <a:latin typeface="Menlo"/>
              </a:rPr>
              <a:t>onUnmounted</a:t>
            </a:r>
            <a:r>
              <a:rPr lang="en-US" sz="1400" b="0" i="0" dirty="0">
                <a:solidFill>
                  <a:srgbClr val="E1E4E8"/>
                </a:solidFill>
                <a:effectLst/>
                <a:latin typeface="Menlo"/>
              </a:rPr>
              <a:t>(() </a:t>
            </a:r>
            <a:r>
              <a:rPr lang="en-US" sz="1400" b="0" i="0" dirty="0">
                <a:solidFill>
                  <a:srgbClr val="F97583"/>
                </a:solidFill>
                <a:effectLst/>
                <a:latin typeface="Menlo"/>
              </a:rPr>
              <a:t>=&gt;</a:t>
            </a:r>
            <a:r>
              <a:rPr lang="en-US" sz="1400" b="0" i="0" dirty="0">
                <a:solidFill>
                  <a:srgbClr val="E1E4E8"/>
                </a:solidFill>
                <a:effectLst/>
                <a:latin typeface="Menlo"/>
              </a:rPr>
              <a:t> window.</a:t>
            </a:r>
            <a:r>
              <a:rPr lang="en-US" sz="1400" b="0" i="0" dirty="0">
                <a:solidFill>
                  <a:srgbClr val="B392F0"/>
                </a:solidFill>
                <a:effectLst/>
                <a:latin typeface="Menlo"/>
              </a:rPr>
              <a:t>removeEventListener</a:t>
            </a:r>
            <a:r>
              <a:rPr lang="en-US" sz="1400" b="0" i="0" dirty="0">
                <a:solidFill>
                  <a:srgbClr val="E1E4E8"/>
                </a:solidFill>
                <a:effectLst/>
                <a:latin typeface="Menlo"/>
              </a:rPr>
              <a:t>(</a:t>
            </a:r>
            <a:r>
              <a:rPr lang="en-US" sz="1400" b="0" i="0" dirty="0">
                <a:solidFill>
                  <a:srgbClr val="9ECBFF"/>
                </a:solidFill>
                <a:effectLst/>
                <a:latin typeface="Menlo"/>
              </a:rPr>
              <a:t>'</a:t>
            </a:r>
            <a:r>
              <a:rPr lang="en-US" sz="1400" b="0" i="0" dirty="0" err="1">
                <a:solidFill>
                  <a:srgbClr val="9ECBFF"/>
                </a:solidFill>
                <a:effectLst/>
                <a:latin typeface="Menlo"/>
              </a:rPr>
              <a:t>mousemove</a:t>
            </a:r>
            <a:r>
              <a:rPr lang="en-US" sz="1400" b="0" i="0" dirty="0">
                <a:solidFill>
                  <a:srgbClr val="9ECBFF"/>
                </a:solidFill>
                <a:effectLst/>
                <a:latin typeface="Menlo"/>
              </a:rPr>
              <a:t>'</a:t>
            </a:r>
            <a:r>
              <a:rPr lang="en-US" sz="1400" b="0" i="0" dirty="0">
                <a:solidFill>
                  <a:srgbClr val="E1E4E8"/>
                </a:solidFill>
                <a:effectLst/>
                <a:latin typeface="Menlo"/>
              </a:rPr>
              <a:t>, update))</a:t>
            </a:r>
            <a:r>
              <a:rPr lang="en-US" sz="1400" b="0" i="0" dirty="0">
                <a:solidFill>
                  <a:srgbClr val="A6ACCD"/>
                </a:solidFill>
                <a:effectLst/>
                <a:latin typeface="Menlo"/>
              </a:rPr>
              <a:t> </a:t>
            </a:r>
          </a:p>
          <a:p>
            <a:pPr marL="36900" indent="0">
              <a:buNone/>
            </a:pPr>
            <a:r>
              <a:rPr lang="en-US" sz="1400" b="0" i="0" dirty="0">
                <a:solidFill>
                  <a:srgbClr val="6A737D"/>
                </a:solidFill>
                <a:effectLst/>
                <a:latin typeface="Menlo"/>
              </a:rPr>
              <a:t>// expose managed state as return value</a:t>
            </a:r>
            <a:r>
              <a:rPr lang="en-US" sz="1400" b="0" i="0" dirty="0">
                <a:solidFill>
                  <a:srgbClr val="A6ACCD"/>
                </a:solidFill>
                <a:effectLst/>
                <a:latin typeface="Menlo"/>
              </a:rPr>
              <a:t> </a:t>
            </a:r>
          </a:p>
          <a:p>
            <a:pPr marL="36900" indent="0">
              <a:buNone/>
            </a:pPr>
            <a:r>
              <a:rPr lang="en-US" sz="1400" b="0" i="0" dirty="0">
                <a:solidFill>
                  <a:srgbClr val="F97583"/>
                </a:solidFill>
                <a:effectLst/>
                <a:latin typeface="Menlo"/>
              </a:rPr>
              <a:t>	return</a:t>
            </a:r>
            <a:r>
              <a:rPr lang="en-US" sz="1400" b="0" i="0" dirty="0">
                <a:solidFill>
                  <a:srgbClr val="E1E4E8"/>
                </a:solidFill>
                <a:effectLst/>
                <a:latin typeface="Menlo"/>
              </a:rPr>
              <a:t> { x, y }</a:t>
            </a:r>
            <a:r>
              <a:rPr lang="en-US" sz="1400" b="0" i="0" dirty="0">
                <a:solidFill>
                  <a:srgbClr val="A6ACCD"/>
                </a:solidFill>
                <a:effectLst/>
                <a:latin typeface="Menlo"/>
              </a:rPr>
              <a:t> </a:t>
            </a:r>
          </a:p>
          <a:p>
            <a:pPr marL="36900" indent="0">
              <a:buNone/>
            </a:pPr>
            <a:r>
              <a:rPr lang="en-US" sz="1400" b="0" i="0" dirty="0">
                <a:solidFill>
                  <a:srgbClr val="E1E4E8"/>
                </a:solidFill>
                <a:effectLst/>
                <a:latin typeface="Menlo"/>
              </a:rPr>
              <a:t>}</a:t>
            </a:r>
            <a:endParaRPr lang="ru-KZ" sz="1400" dirty="0"/>
          </a:p>
        </p:txBody>
      </p:sp>
      <p:pic>
        <p:nvPicPr>
          <p:cNvPr id="5" name="Рисунок 4">
            <a:extLst>
              <a:ext uri="{FF2B5EF4-FFF2-40B4-BE49-F238E27FC236}">
                <a16:creationId xmlns:a16="http://schemas.microsoft.com/office/drawing/2014/main" id="{B7CBC81B-DEE2-761C-14AF-C9813AEBA1DE}"/>
              </a:ext>
            </a:extLst>
          </p:cNvPr>
          <p:cNvPicPr>
            <a:picLocks noChangeAspect="1"/>
          </p:cNvPicPr>
          <p:nvPr/>
        </p:nvPicPr>
        <p:blipFill>
          <a:blip r:embed="rId2"/>
          <a:stretch>
            <a:fillRect/>
          </a:stretch>
        </p:blipFill>
        <p:spPr>
          <a:xfrm>
            <a:off x="5181600" y="1918099"/>
            <a:ext cx="6553200" cy="2832758"/>
          </a:xfrm>
          <a:prstGeom prst="rect">
            <a:avLst/>
          </a:prstGeom>
        </p:spPr>
      </p:pic>
    </p:spTree>
    <p:extLst>
      <p:ext uri="{BB962C8B-B14F-4D97-AF65-F5344CB8AC3E}">
        <p14:creationId xmlns:p14="http://schemas.microsoft.com/office/powerpoint/2010/main" val="2435203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5484C8-625D-4C99-DC1B-ED3863C7524E}"/>
              </a:ext>
            </a:extLst>
          </p:cNvPr>
          <p:cNvSpPr>
            <a:spLocks noGrp="1"/>
          </p:cNvSpPr>
          <p:nvPr>
            <p:ph type="title"/>
          </p:nvPr>
        </p:nvSpPr>
        <p:spPr/>
        <p:txBody>
          <a:bodyPr/>
          <a:lstStyle/>
          <a:p>
            <a:r>
              <a:rPr lang="en-US" dirty="0"/>
              <a:t>Directives</a:t>
            </a:r>
            <a:endParaRPr lang="ru-KZ" dirty="0"/>
          </a:p>
        </p:txBody>
      </p:sp>
      <p:sp>
        <p:nvSpPr>
          <p:cNvPr id="3" name="Объект 2">
            <a:extLst>
              <a:ext uri="{FF2B5EF4-FFF2-40B4-BE49-F238E27FC236}">
                <a16:creationId xmlns:a16="http://schemas.microsoft.com/office/drawing/2014/main" id="{6DC6F7EA-0C37-404A-C626-B809C5100865}"/>
              </a:ext>
            </a:extLst>
          </p:cNvPr>
          <p:cNvSpPr>
            <a:spLocks noGrp="1"/>
          </p:cNvSpPr>
          <p:nvPr>
            <p:ph idx="1"/>
          </p:nvPr>
        </p:nvSpPr>
        <p:spPr>
          <a:xfrm>
            <a:off x="913795" y="1919818"/>
            <a:ext cx="10353762" cy="3071283"/>
          </a:xfrm>
        </p:spPr>
        <p:txBody>
          <a:bodyPr>
            <a:normAutofit fontScale="92500" lnSpcReduction="20000"/>
          </a:bodyPr>
          <a:lstStyle/>
          <a:p>
            <a:r>
              <a:rPr lang="en-US" dirty="0"/>
              <a:t>We already have directives shipped in core (Like v-model, v-show);</a:t>
            </a:r>
          </a:p>
          <a:p>
            <a:r>
              <a:rPr lang="en-US" dirty="0"/>
              <a:t>Vue allows you to register custom directives;</a:t>
            </a:r>
          </a:p>
          <a:p>
            <a:endParaRPr lang="en-US" dirty="0"/>
          </a:p>
          <a:p>
            <a:endParaRPr lang="en-US" dirty="0"/>
          </a:p>
          <a:p>
            <a:pPr marL="36900" indent="0">
              <a:buNone/>
            </a:pPr>
            <a:r>
              <a:rPr lang="en-US" dirty="0"/>
              <a:t>We have introduced two forms of code reuse in Vue: components and composables. Components are the main building blocks, while composables are focused on reusing stateful logic. Custom directives, on the other hand, are mainly intended for reusing logic that involves low-level DOM access on plain elements.</a:t>
            </a:r>
          </a:p>
          <a:p>
            <a:endParaRPr lang="en-US" dirty="0"/>
          </a:p>
          <a:p>
            <a:endParaRPr lang="en-US" dirty="0"/>
          </a:p>
        </p:txBody>
      </p:sp>
      <p:pic>
        <p:nvPicPr>
          <p:cNvPr id="5" name="Рисунок 4">
            <a:extLst>
              <a:ext uri="{FF2B5EF4-FFF2-40B4-BE49-F238E27FC236}">
                <a16:creationId xmlns:a16="http://schemas.microsoft.com/office/drawing/2014/main" id="{349514CC-38AE-0B9E-66A1-DED607A35DF2}"/>
              </a:ext>
            </a:extLst>
          </p:cNvPr>
          <p:cNvPicPr>
            <a:picLocks noChangeAspect="1"/>
          </p:cNvPicPr>
          <p:nvPr/>
        </p:nvPicPr>
        <p:blipFill>
          <a:blip r:embed="rId2"/>
          <a:stretch>
            <a:fillRect/>
          </a:stretch>
        </p:blipFill>
        <p:spPr>
          <a:xfrm>
            <a:off x="1913380" y="5044019"/>
            <a:ext cx="8354591" cy="1705213"/>
          </a:xfrm>
          <a:prstGeom prst="rect">
            <a:avLst/>
          </a:prstGeom>
        </p:spPr>
      </p:pic>
    </p:spTree>
    <p:extLst>
      <p:ext uri="{BB962C8B-B14F-4D97-AF65-F5344CB8AC3E}">
        <p14:creationId xmlns:p14="http://schemas.microsoft.com/office/powerpoint/2010/main" val="3325622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8012F893-8194-0BB7-5D23-B619495CBE95}"/>
              </a:ext>
            </a:extLst>
          </p:cNvPr>
          <p:cNvPicPr>
            <a:picLocks noChangeAspect="1"/>
          </p:cNvPicPr>
          <p:nvPr/>
        </p:nvPicPr>
        <p:blipFill>
          <a:blip r:embed="rId2"/>
          <a:stretch>
            <a:fillRect/>
          </a:stretch>
        </p:blipFill>
        <p:spPr>
          <a:xfrm>
            <a:off x="2539184" y="1958879"/>
            <a:ext cx="9076267" cy="4558761"/>
          </a:xfrm>
          <a:prstGeom prst="rect">
            <a:avLst/>
          </a:prstGeom>
        </p:spPr>
      </p:pic>
      <p:pic>
        <p:nvPicPr>
          <p:cNvPr id="5" name="Рисунок 4">
            <a:extLst>
              <a:ext uri="{FF2B5EF4-FFF2-40B4-BE49-F238E27FC236}">
                <a16:creationId xmlns:a16="http://schemas.microsoft.com/office/drawing/2014/main" id="{FCEBB39C-A119-9D10-31E0-C6CA6B185BF5}"/>
              </a:ext>
            </a:extLst>
          </p:cNvPr>
          <p:cNvPicPr>
            <a:picLocks noChangeAspect="1"/>
          </p:cNvPicPr>
          <p:nvPr/>
        </p:nvPicPr>
        <p:blipFill>
          <a:blip r:embed="rId3"/>
          <a:stretch>
            <a:fillRect/>
          </a:stretch>
        </p:blipFill>
        <p:spPr>
          <a:xfrm>
            <a:off x="0" y="0"/>
            <a:ext cx="3486637" cy="2619741"/>
          </a:xfrm>
          <a:prstGeom prst="rect">
            <a:avLst/>
          </a:prstGeom>
        </p:spPr>
      </p:pic>
    </p:spTree>
    <p:extLst>
      <p:ext uri="{BB962C8B-B14F-4D97-AF65-F5344CB8AC3E}">
        <p14:creationId xmlns:p14="http://schemas.microsoft.com/office/powerpoint/2010/main" val="2958583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322ECE-A63C-11B7-FB82-27571FC77FBD}"/>
              </a:ext>
            </a:extLst>
          </p:cNvPr>
          <p:cNvSpPr>
            <a:spLocks noGrp="1"/>
          </p:cNvSpPr>
          <p:nvPr>
            <p:ph type="title"/>
          </p:nvPr>
        </p:nvSpPr>
        <p:spPr/>
        <p:txBody>
          <a:bodyPr/>
          <a:lstStyle/>
          <a:p>
            <a:r>
              <a:rPr lang="en-US" dirty="0"/>
              <a:t>How to create custom directive?</a:t>
            </a:r>
            <a:endParaRPr lang="ru-KZ" dirty="0"/>
          </a:p>
        </p:txBody>
      </p:sp>
      <p:sp>
        <p:nvSpPr>
          <p:cNvPr id="3" name="Объект 2">
            <a:extLst>
              <a:ext uri="{FF2B5EF4-FFF2-40B4-BE49-F238E27FC236}">
                <a16:creationId xmlns:a16="http://schemas.microsoft.com/office/drawing/2014/main" id="{7506003E-7FE4-DB43-8724-3052B5445AED}"/>
              </a:ext>
            </a:extLst>
          </p:cNvPr>
          <p:cNvSpPr>
            <a:spLocks noGrp="1"/>
          </p:cNvSpPr>
          <p:nvPr>
            <p:ph idx="1"/>
          </p:nvPr>
        </p:nvSpPr>
        <p:spPr>
          <a:xfrm>
            <a:off x="364068" y="2076450"/>
            <a:ext cx="5562599" cy="4603750"/>
          </a:xfrm>
        </p:spPr>
        <p:txBody>
          <a:bodyPr>
            <a:normAutofit fontScale="62500" lnSpcReduction="20000"/>
          </a:bodyPr>
          <a:lstStyle/>
          <a:p>
            <a:r>
              <a:rPr lang="en-US" dirty="0"/>
              <a:t>Global method:</a:t>
            </a:r>
          </a:p>
          <a:p>
            <a:endParaRPr lang="en-US" dirty="0"/>
          </a:p>
          <a:p>
            <a:pPr marL="36900" indent="0">
              <a:buNone/>
            </a:pPr>
            <a:endParaRPr lang="en-US" dirty="0"/>
          </a:p>
          <a:p>
            <a:pPr marL="36900" indent="0">
              <a:buNone/>
            </a:pPr>
            <a:r>
              <a:rPr lang="en-US" dirty="0"/>
              <a:t>// main.js </a:t>
            </a:r>
          </a:p>
          <a:p>
            <a:pPr marL="36900" indent="0">
              <a:buNone/>
            </a:pPr>
            <a:r>
              <a:rPr lang="en-US" dirty="0" err="1"/>
              <a:t>Vue.directive</a:t>
            </a:r>
            <a:r>
              <a:rPr lang="en-US" dirty="0"/>
              <a:t>('focus’, </a:t>
            </a:r>
          </a:p>
          <a:p>
            <a:pPr marL="36900" indent="0">
              <a:buNone/>
            </a:pPr>
            <a:r>
              <a:rPr lang="en-US" dirty="0"/>
              <a:t>	{ // </a:t>
            </a:r>
            <a:r>
              <a:rPr lang="ru-RU" dirty="0"/>
              <a:t>Когда привязанный элемент </a:t>
            </a:r>
            <a:r>
              <a:rPr lang="en-US" dirty="0"/>
              <a:t>	</a:t>
            </a:r>
            <a:r>
              <a:rPr lang="ru-RU" dirty="0"/>
              <a:t>вставлен в </a:t>
            </a:r>
            <a:r>
              <a:rPr lang="en-US" dirty="0"/>
              <a:t>DOM... </a:t>
            </a:r>
          </a:p>
          <a:p>
            <a:pPr marL="36900" indent="0">
              <a:buNone/>
            </a:pPr>
            <a:r>
              <a:rPr lang="en-US" dirty="0"/>
              <a:t>	inserted: function (</a:t>
            </a:r>
            <a:r>
              <a:rPr lang="en-US" dirty="0" err="1"/>
              <a:t>el</a:t>
            </a:r>
            <a:r>
              <a:rPr lang="en-US" dirty="0"/>
              <a:t>) { // </a:t>
            </a:r>
            <a:r>
              <a:rPr lang="ru-RU" dirty="0"/>
              <a:t>Фокусируем элемент </a:t>
            </a:r>
            <a:r>
              <a:rPr lang="en-US" dirty="0"/>
              <a:t>				</a:t>
            </a:r>
          </a:p>
          <a:p>
            <a:pPr marL="36900" indent="0">
              <a:buNone/>
            </a:pPr>
            <a:r>
              <a:rPr lang="en-US" dirty="0"/>
              <a:t>	</a:t>
            </a:r>
            <a:r>
              <a:rPr lang="en-US" dirty="0" err="1"/>
              <a:t>el.focus</a:t>
            </a:r>
            <a:r>
              <a:rPr lang="en-US" dirty="0"/>
              <a:t>(); </a:t>
            </a:r>
          </a:p>
          <a:p>
            <a:pPr marL="36900" indent="0">
              <a:buNone/>
            </a:pPr>
            <a:r>
              <a:rPr lang="en-US" dirty="0"/>
              <a:t>} }); </a:t>
            </a:r>
          </a:p>
          <a:p>
            <a:pPr marL="36900" indent="0">
              <a:buNone/>
            </a:pPr>
            <a:r>
              <a:rPr lang="en-US" dirty="0"/>
              <a:t>new Vue({ </a:t>
            </a:r>
          </a:p>
          <a:p>
            <a:pPr marL="36900" indent="0">
              <a:buNone/>
            </a:pPr>
            <a:r>
              <a:rPr lang="en-US" dirty="0"/>
              <a:t>	</a:t>
            </a:r>
            <a:r>
              <a:rPr lang="en-US" dirty="0" err="1"/>
              <a:t>el</a:t>
            </a:r>
            <a:r>
              <a:rPr lang="en-US" dirty="0"/>
              <a:t>: '#app’, </a:t>
            </a:r>
          </a:p>
          <a:p>
            <a:pPr marL="36900" indent="0">
              <a:buNone/>
            </a:pPr>
            <a:r>
              <a:rPr lang="en-US" dirty="0"/>
              <a:t>	render: h =&gt; h(App) </a:t>
            </a:r>
          </a:p>
          <a:p>
            <a:pPr marL="36900" indent="0">
              <a:buNone/>
            </a:pPr>
            <a:r>
              <a:rPr lang="en-US" dirty="0"/>
              <a:t>});</a:t>
            </a:r>
          </a:p>
          <a:p>
            <a:pPr marL="36900" indent="0">
              <a:buNone/>
            </a:pPr>
            <a:endParaRPr lang="ru-KZ" dirty="0"/>
          </a:p>
        </p:txBody>
      </p:sp>
      <p:sp>
        <p:nvSpPr>
          <p:cNvPr id="4" name="Объект 2">
            <a:extLst>
              <a:ext uri="{FF2B5EF4-FFF2-40B4-BE49-F238E27FC236}">
                <a16:creationId xmlns:a16="http://schemas.microsoft.com/office/drawing/2014/main" id="{373B3BEF-000C-610C-8C55-4DED138D96CB}"/>
              </a:ext>
            </a:extLst>
          </p:cNvPr>
          <p:cNvSpPr txBox="1">
            <a:spLocks/>
          </p:cNvSpPr>
          <p:nvPr/>
        </p:nvSpPr>
        <p:spPr>
          <a:xfrm>
            <a:off x="5926667" y="2076450"/>
            <a:ext cx="5562599" cy="4603750"/>
          </a:xfrm>
          <a:prstGeom prst="rect">
            <a:avLst/>
          </a:prstGeom>
          <a:effectLst>
            <a:outerShdw blurRad="25400" dir="17880000">
              <a:srgbClr val="000000">
                <a:alpha val="46000"/>
              </a:srgbClr>
            </a:outerShdw>
          </a:effectLst>
        </p:spPr>
        <p:txBody>
          <a:bodyPr vert="horz" lIns="91440" tIns="45720" rIns="91440" bIns="45720" rtlCol="0" anchor="t">
            <a:normAutofit fontScale="775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Local method:</a:t>
            </a:r>
          </a:p>
          <a:p>
            <a:endParaRPr lang="en-US" dirty="0"/>
          </a:p>
          <a:p>
            <a:pPr marL="36900" indent="0">
              <a:buFont typeface="Wingdings 2" charset="2"/>
              <a:buNone/>
            </a:pPr>
            <a:endParaRPr lang="en-US" dirty="0"/>
          </a:p>
          <a:p>
            <a:pPr marL="36900" indent="0">
              <a:buFont typeface="Wingdings 2" charset="2"/>
              <a:buNone/>
            </a:pPr>
            <a:r>
              <a:rPr lang="en-US" dirty="0"/>
              <a:t>export default { </a:t>
            </a:r>
          </a:p>
          <a:p>
            <a:pPr marL="36900" indent="0">
              <a:buFont typeface="Wingdings 2" charset="2"/>
              <a:buNone/>
            </a:pPr>
            <a:r>
              <a:rPr lang="en-US" dirty="0"/>
              <a:t>	directives: { </a:t>
            </a:r>
          </a:p>
          <a:p>
            <a:pPr marL="36900" indent="0">
              <a:buFont typeface="Wingdings 2" charset="2"/>
              <a:buNone/>
            </a:pPr>
            <a:r>
              <a:rPr lang="en-US" dirty="0"/>
              <a:t>		focus: { // </a:t>
            </a:r>
            <a:r>
              <a:rPr lang="ru-RU" dirty="0"/>
              <a:t>Хук вставки в </a:t>
            </a:r>
            <a:r>
              <a:rPr lang="en-US" dirty="0"/>
              <a:t>DOM 				inserted: function (</a:t>
            </a:r>
            <a:r>
              <a:rPr lang="en-US" dirty="0" err="1"/>
              <a:t>el</a:t>
            </a:r>
            <a:r>
              <a:rPr lang="en-US" dirty="0"/>
              <a:t>) { </a:t>
            </a:r>
          </a:p>
          <a:p>
            <a:pPr marL="36900" indent="0">
              <a:buFont typeface="Wingdings 2" charset="2"/>
              <a:buNone/>
            </a:pPr>
            <a:r>
              <a:rPr lang="en-US" dirty="0"/>
              <a:t>				</a:t>
            </a:r>
            <a:r>
              <a:rPr lang="en-US" dirty="0" err="1"/>
              <a:t>el.focus</a:t>
            </a:r>
            <a:r>
              <a:rPr lang="en-US" dirty="0"/>
              <a:t>(); </a:t>
            </a:r>
          </a:p>
          <a:p>
            <a:pPr marL="36900" indent="0">
              <a:buFont typeface="Wingdings 2" charset="2"/>
              <a:buNone/>
            </a:pPr>
            <a:r>
              <a:rPr lang="en-US" dirty="0"/>
              <a:t>			} </a:t>
            </a:r>
          </a:p>
          <a:p>
            <a:pPr marL="36900" indent="0">
              <a:buFont typeface="Wingdings 2" charset="2"/>
              <a:buNone/>
            </a:pPr>
            <a:r>
              <a:rPr lang="en-US" dirty="0"/>
              <a:t>		} </a:t>
            </a:r>
          </a:p>
          <a:p>
            <a:pPr marL="36900" indent="0">
              <a:buFont typeface="Wingdings 2" charset="2"/>
              <a:buNone/>
            </a:pPr>
            <a:r>
              <a:rPr lang="en-US" dirty="0"/>
              <a:t>	} </a:t>
            </a:r>
          </a:p>
          <a:p>
            <a:pPr marL="36900" indent="0">
              <a:buFont typeface="Wingdings 2" charset="2"/>
              <a:buNone/>
            </a:pPr>
            <a:r>
              <a:rPr lang="en-US" dirty="0"/>
              <a:t>};</a:t>
            </a:r>
            <a:endParaRPr lang="ru-KZ" dirty="0"/>
          </a:p>
        </p:txBody>
      </p:sp>
    </p:spTree>
    <p:extLst>
      <p:ext uri="{BB962C8B-B14F-4D97-AF65-F5344CB8AC3E}">
        <p14:creationId xmlns:p14="http://schemas.microsoft.com/office/powerpoint/2010/main" val="419360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REVISE PREVIOUS LECTURE TOPIC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664974" cy="4939284"/>
          </a:xfrm>
        </p:spPr>
        <p:txBody>
          <a:bodyPr anchor="t">
            <a:normAutofit fontScale="85000" lnSpcReduction="20000"/>
          </a:bodyPr>
          <a:lstStyle/>
          <a:p>
            <a:pPr marL="36900" lvl="0" indent="0">
              <a:buNone/>
            </a:pPr>
            <a:r>
              <a:rPr lang="en-US" sz="2600" dirty="0"/>
              <a:t>What is JavaScript?</a:t>
            </a:r>
          </a:p>
          <a:p>
            <a:pPr marL="36900" lvl="0" indent="0">
              <a:buNone/>
            </a:pPr>
            <a:endParaRPr lang="en-US" sz="2600" dirty="0"/>
          </a:p>
          <a:p>
            <a:pPr marL="36900" lvl="0" indent="0">
              <a:buNone/>
            </a:pPr>
            <a:r>
              <a:rPr lang="en-US" sz="2600" dirty="0"/>
              <a:t>What is Vue.js?</a:t>
            </a:r>
          </a:p>
          <a:p>
            <a:pPr marL="36900" lvl="0" indent="0">
              <a:buNone/>
            </a:pPr>
            <a:endParaRPr lang="en-US" sz="2600" dirty="0"/>
          </a:p>
          <a:p>
            <a:pPr marL="36900" lvl="0" indent="0">
              <a:buNone/>
            </a:pPr>
            <a:r>
              <a:rPr lang="en-US" sz="2600" dirty="0"/>
              <a:t>When added </a:t>
            </a:r>
            <a:r>
              <a:rPr lang="en-US" sz="2600" dirty="0" err="1"/>
              <a:t>nullish</a:t>
            </a:r>
            <a:r>
              <a:rPr lang="en-US" sz="2600" dirty="0"/>
              <a:t> operator in ECMA Script?</a:t>
            </a:r>
          </a:p>
          <a:p>
            <a:pPr marL="36900" lvl="0" indent="0">
              <a:buNone/>
            </a:pPr>
            <a:endParaRPr lang="en-US" sz="2600" dirty="0"/>
          </a:p>
          <a:p>
            <a:pPr marL="36900" lvl="0" indent="0">
              <a:buNone/>
            </a:pPr>
            <a:r>
              <a:rPr lang="en-US" sz="2600" dirty="0"/>
              <a:t>What ECMA Script version never released?</a:t>
            </a:r>
          </a:p>
          <a:p>
            <a:pPr marL="36900" lvl="0" indent="0">
              <a:buNone/>
            </a:pPr>
            <a:endParaRPr lang="en-US" sz="2600" dirty="0"/>
          </a:p>
          <a:p>
            <a:pPr marL="36900" lvl="0" indent="0">
              <a:buNone/>
            </a:pPr>
            <a:r>
              <a:rPr lang="en-US" sz="2600" dirty="0"/>
              <a:t>Is Vue 2 version consist of Composition API?</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1818E8-8ECA-8FDA-20F4-AE9BC5C4FE54}"/>
              </a:ext>
            </a:extLst>
          </p:cNvPr>
          <p:cNvSpPr>
            <a:spLocks noGrp="1"/>
          </p:cNvSpPr>
          <p:nvPr>
            <p:ph type="title"/>
          </p:nvPr>
        </p:nvSpPr>
        <p:spPr/>
        <p:txBody>
          <a:bodyPr/>
          <a:lstStyle/>
          <a:p>
            <a:r>
              <a:rPr lang="en-US" dirty="0"/>
              <a:t>Plugins</a:t>
            </a:r>
            <a:endParaRPr lang="ru-KZ" dirty="0"/>
          </a:p>
        </p:txBody>
      </p:sp>
      <p:sp>
        <p:nvSpPr>
          <p:cNvPr id="3" name="Объект 2">
            <a:extLst>
              <a:ext uri="{FF2B5EF4-FFF2-40B4-BE49-F238E27FC236}">
                <a16:creationId xmlns:a16="http://schemas.microsoft.com/office/drawing/2014/main" id="{8D620C5A-D653-3310-7A1F-192AA58365CE}"/>
              </a:ext>
            </a:extLst>
          </p:cNvPr>
          <p:cNvSpPr>
            <a:spLocks noGrp="1"/>
          </p:cNvSpPr>
          <p:nvPr>
            <p:ph idx="1"/>
          </p:nvPr>
        </p:nvSpPr>
        <p:spPr/>
        <p:txBody>
          <a:bodyPr/>
          <a:lstStyle/>
          <a:p>
            <a:r>
              <a:rPr lang="en-US" dirty="0"/>
              <a:t>Introduced as self-contained code that usually add app-level functionality to Vue.</a:t>
            </a:r>
          </a:p>
          <a:p>
            <a:endParaRPr lang="en-US" dirty="0"/>
          </a:p>
          <a:p>
            <a:r>
              <a:rPr lang="en-US" dirty="0"/>
              <a:t>How to install a plugin?</a:t>
            </a:r>
            <a:endParaRPr lang="ru-KZ" dirty="0"/>
          </a:p>
        </p:txBody>
      </p:sp>
      <p:pic>
        <p:nvPicPr>
          <p:cNvPr id="5" name="Рисунок 4">
            <a:extLst>
              <a:ext uri="{FF2B5EF4-FFF2-40B4-BE49-F238E27FC236}">
                <a16:creationId xmlns:a16="http://schemas.microsoft.com/office/drawing/2014/main" id="{F37BBE26-EA36-224D-212B-FB3942E88030}"/>
              </a:ext>
            </a:extLst>
          </p:cNvPr>
          <p:cNvPicPr>
            <a:picLocks noChangeAspect="1"/>
          </p:cNvPicPr>
          <p:nvPr/>
        </p:nvPicPr>
        <p:blipFill>
          <a:blip r:embed="rId2"/>
          <a:stretch>
            <a:fillRect/>
          </a:stretch>
        </p:blipFill>
        <p:spPr>
          <a:xfrm>
            <a:off x="924443" y="4015165"/>
            <a:ext cx="3365177" cy="1985584"/>
          </a:xfrm>
          <a:prstGeom prst="rect">
            <a:avLst/>
          </a:prstGeom>
        </p:spPr>
      </p:pic>
      <p:sp>
        <p:nvSpPr>
          <p:cNvPr id="6" name="TextBox 5">
            <a:extLst>
              <a:ext uri="{FF2B5EF4-FFF2-40B4-BE49-F238E27FC236}">
                <a16:creationId xmlns:a16="http://schemas.microsoft.com/office/drawing/2014/main" id="{DD5A3346-2008-7BBE-7500-7E461BCA2727}"/>
              </a:ext>
            </a:extLst>
          </p:cNvPr>
          <p:cNvSpPr txBox="1"/>
          <p:nvPr/>
        </p:nvSpPr>
        <p:spPr>
          <a:xfrm>
            <a:off x="5130800" y="3000375"/>
            <a:ext cx="6136757" cy="1200329"/>
          </a:xfrm>
          <a:prstGeom prst="rect">
            <a:avLst/>
          </a:prstGeom>
          <a:noFill/>
        </p:spPr>
        <p:txBody>
          <a:bodyPr wrap="square" rtlCol="0">
            <a:spAutoFit/>
          </a:bodyPr>
          <a:lstStyle/>
          <a:p>
            <a:r>
              <a:rPr lang="en-US" dirty="0">
                <a:solidFill>
                  <a:schemeClr val="tx2"/>
                </a:solidFill>
              </a:rPr>
              <a:t>A plugin is defined as either an object that exposes an install() method, or simply a function that acts as the install function itself. The install function receives the app instance along with additional options passed to </a:t>
            </a:r>
            <a:r>
              <a:rPr lang="en-US" dirty="0" err="1">
                <a:solidFill>
                  <a:schemeClr val="tx2"/>
                </a:solidFill>
              </a:rPr>
              <a:t>app.use</a:t>
            </a:r>
            <a:r>
              <a:rPr lang="en-US" dirty="0">
                <a:solidFill>
                  <a:schemeClr val="tx2"/>
                </a:solidFill>
              </a:rPr>
              <a:t>()</a:t>
            </a:r>
            <a:endParaRPr lang="ru-KZ" dirty="0">
              <a:solidFill>
                <a:schemeClr val="tx2"/>
              </a:solidFill>
            </a:endParaRPr>
          </a:p>
        </p:txBody>
      </p:sp>
      <p:pic>
        <p:nvPicPr>
          <p:cNvPr id="8" name="Рисунок 7">
            <a:extLst>
              <a:ext uri="{FF2B5EF4-FFF2-40B4-BE49-F238E27FC236}">
                <a16:creationId xmlns:a16="http://schemas.microsoft.com/office/drawing/2014/main" id="{6A51295C-634B-4FE6-B3D6-FD56C832E0C8}"/>
              </a:ext>
            </a:extLst>
          </p:cNvPr>
          <p:cNvPicPr>
            <a:picLocks noChangeAspect="1"/>
          </p:cNvPicPr>
          <p:nvPr/>
        </p:nvPicPr>
        <p:blipFill>
          <a:blip r:embed="rId3"/>
          <a:stretch>
            <a:fillRect/>
          </a:stretch>
        </p:blipFill>
        <p:spPr>
          <a:xfrm>
            <a:off x="6535056" y="4519802"/>
            <a:ext cx="3540155" cy="1864064"/>
          </a:xfrm>
          <a:prstGeom prst="rect">
            <a:avLst/>
          </a:prstGeom>
        </p:spPr>
      </p:pic>
    </p:spTree>
    <p:extLst>
      <p:ext uri="{BB962C8B-B14F-4D97-AF65-F5344CB8AC3E}">
        <p14:creationId xmlns:p14="http://schemas.microsoft.com/office/powerpoint/2010/main" val="790109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410CB5-D3D3-D0A1-31F6-BD831562CCF7}"/>
              </a:ext>
            </a:extLst>
          </p:cNvPr>
          <p:cNvSpPr>
            <a:spLocks noGrp="1"/>
          </p:cNvSpPr>
          <p:nvPr>
            <p:ph type="title"/>
          </p:nvPr>
        </p:nvSpPr>
        <p:spPr/>
        <p:txBody>
          <a:bodyPr/>
          <a:lstStyle/>
          <a:p>
            <a:r>
              <a:rPr lang="en-US" dirty="0"/>
              <a:t>I18n Plugin (i18n.js)</a:t>
            </a:r>
            <a:endParaRPr lang="ru-KZ" dirty="0"/>
          </a:p>
        </p:txBody>
      </p:sp>
      <p:sp>
        <p:nvSpPr>
          <p:cNvPr id="3" name="Объект 2">
            <a:extLst>
              <a:ext uri="{FF2B5EF4-FFF2-40B4-BE49-F238E27FC236}">
                <a16:creationId xmlns:a16="http://schemas.microsoft.com/office/drawing/2014/main" id="{CAF22BC1-FAB3-8A2C-F3D9-121ABBC7255C}"/>
              </a:ext>
            </a:extLst>
          </p:cNvPr>
          <p:cNvSpPr>
            <a:spLocks noGrp="1"/>
          </p:cNvSpPr>
          <p:nvPr>
            <p:ph idx="1"/>
          </p:nvPr>
        </p:nvSpPr>
        <p:spPr>
          <a:xfrm>
            <a:off x="532796" y="2559051"/>
            <a:ext cx="4191604" cy="2631016"/>
          </a:xfrm>
        </p:spPr>
        <p:txBody>
          <a:bodyPr>
            <a:normAutofit/>
          </a:bodyPr>
          <a:lstStyle/>
          <a:p>
            <a:pPr marL="36900" indent="0">
              <a:buNone/>
            </a:pPr>
            <a:r>
              <a:rPr lang="en-US" sz="2800" dirty="0"/>
              <a:t>Since this function should be globally available in all templates, we will make it so by attaching it to app.config.globalProperties</a:t>
            </a:r>
            <a:endParaRPr lang="ru-KZ" sz="2800" dirty="0"/>
          </a:p>
        </p:txBody>
      </p:sp>
      <p:pic>
        <p:nvPicPr>
          <p:cNvPr id="5" name="Рисунок 4">
            <a:extLst>
              <a:ext uri="{FF2B5EF4-FFF2-40B4-BE49-F238E27FC236}">
                <a16:creationId xmlns:a16="http://schemas.microsoft.com/office/drawing/2014/main" id="{9EC4952B-1815-B75A-C11C-2D720A7F5CC6}"/>
              </a:ext>
            </a:extLst>
          </p:cNvPr>
          <p:cNvPicPr>
            <a:picLocks noChangeAspect="1"/>
          </p:cNvPicPr>
          <p:nvPr/>
        </p:nvPicPr>
        <p:blipFill>
          <a:blip r:embed="rId2"/>
          <a:stretch>
            <a:fillRect/>
          </a:stretch>
        </p:blipFill>
        <p:spPr>
          <a:xfrm>
            <a:off x="5626847" y="1789585"/>
            <a:ext cx="5388288" cy="3278830"/>
          </a:xfrm>
          <a:prstGeom prst="rect">
            <a:avLst/>
          </a:prstGeom>
        </p:spPr>
      </p:pic>
      <p:pic>
        <p:nvPicPr>
          <p:cNvPr id="7" name="Рисунок 6">
            <a:extLst>
              <a:ext uri="{FF2B5EF4-FFF2-40B4-BE49-F238E27FC236}">
                <a16:creationId xmlns:a16="http://schemas.microsoft.com/office/drawing/2014/main" id="{36BEA06E-E83C-A8CD-1AD9-8E17FE5C5BB0}"/>
              </a:ext>
            </a:extLst>
          </p:cNvPr>
          <p:cNvPicPr>
            <a:picLocks noChangeAspect="1"/>
          </p:cNvPicPr>
          <p:nvPr/>
        </p:nvPicPr>
        <p:blipFill>
          <a:blip r:embed="rId3"/>
          <a:stretch>
            <a:fillRect/>
          </a:stretch>
        </p:blipFill>
        <p:spPr>
          <a:xfrm>
            <a:off x="1047566" y="5220138"/>
            <a:ext cx="2629267" cy="1324160"/>
          </a:xfrm>
          <a:prstGeom prst="rect">
            <a:avLst/>
          </a:prstGeom>
        </p:spPr>
      </p:pic>
      <p:pic>
        <p:nvPicPr>
          <p:cNvPr id="9" name="Рисунок 8">
            <a:extLst>
              <a:ext uri="{FF2B5EF4-FFF2-40B4-BE49-F238E27FC236}">
                <a16:creationId xmlns:a16="http://schemas.microsoft.com/office/drawing/2014/main" id="{9295303B-5E73-5481-5647-EAC5226C7CE1}"/>
              </a:ext>
            </a:extLst>
          </p:cNvPr>
          <p:cNvPicPr>
            <a:picLocks noChangeAspect="1"/>
          </p:cNvPicPr>
          <p:nvPr/>
        </p:nvPicPr>
        <p:blipFill>
          <a:blip r:embed="rId4"/>
          <a:stretch>
            <a:fillRect/>
          </a:stretch>
        </p:blipFill>
        <p:spPr>
          <a:xfrm>
            <a:off x="6906331" y="5220138"/>
            <a:ext cx="2829320" cy="1467055"/>
          </a:xfrm>
          <a:prstGeom prst="rect">
            <a:avLst/>
          </a:prstGeom>
        </p:spPr>
      </p:pic>
    </p:spTree>
    <p:extLst>
      <p:ext uri="{BB962C8B-B14F-4D97-AF65-F5344CB8AC3E}">
        <p14:creationId xmlns:p14="http://schemas.microsoft.com/office/powerpoint/2010/main" val="1754172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6A55D0-E113-7D76-EA80-7B8D755DC152}"/>
              </a:ext>
            </a:extLst>
          </p:cNvPr>
          <p:cNvSpPr>
            <a:spLocks noGrp="1"/>
          </p:cNvSpPr>
          <p:nvPr>
            <p:ph type="title"/>
          </p:nvPr>
        </p:nvSpPr>
        <p:spPr/>
        <p:txBody>
          <a:bodyPr/>
          <a:lstStyle/>
          <a:p>
            <a:r>
              <a:rPr lang="en-US" dirty="0"/>
              <a:t>Conclusion</a:t>
            </a:r>
            <a:endParaRPr lang="ru-KZ" dirty="0"/>
          </a:p>
        </p:txBody>
      </p:sp>
      <p:sp>
        <p:nvSpPr>
          <p:cNvPr id="3" name="Объект 2">
            <a:extLst>
              <a:ext uri="{FF2B5EF4-FFF2-40B4-BE49-F238E27FC236}">
                <a16:creationId xmlns:a16="http://schemas.microsoft.com/office/drawing/2014/main" id="{BD088261-9141-1C8E-CF7E-AEDE9375FDA2}"/>
              </a:ext>
            </a:extLst>
          </p:cNvPr>
          <p:cNvSpPr>
            <a:spLocks noGrp="1"/>
          </p:cNvSpPr>
          <p:nvPr>
            <p:ph idx="1"/>
          </p:nvPr>
        </p:nvSpPr>
        <p:spPr>
          <a:xfrm>
            <a:off x="913795" y="2076450"/>
            <a:ext cx="10353762" cy="4400550"/>
          </a:xfrm>
        </p:spPr>
        <p:txBody>
          <a:bodyPr>
            <a:normAutofit fontScale="92500"/>
          </a:bodyPr>
          <a:lstStyle/>
          <a:p>
            <a:r>
              <a:rPr lang="en-US" dirty="0"/>
              <a:t>1. Virtual DOM – Principles?</a:t>
            </a:r>
          </a:p>
          <a:p>
            <a:r>
              <a:rPr lang="en-US" dirty="0"/>
              <a:t>2.  What is Templates?</a:t>
            </a:r>
          </a:p>
          <a:p>
            <a:r>
              <a:rPr lang="en-US" dirty="0"/>
              <a:t>3. What is Reactivity in Vue?</a:t>
            </a:r>
          </a:p>
          <a:p>
            <a:r>
              <a:rPr lang="en-US" dirty="0"/>
              <a:t>4. Lifecycle Hooks is?</a:t>
            </a:r>
          </a:p>
          <a:p>
            <a:r>
              <a:rPr lang="en-US" dirty="0"/>
              <a:t>5. Conditional and List rendering</a:t>
            </a:r>
          </a:p>
          <a:p>
            <a:r>
              <a:rPr lang="en-US" dirty="0"/>
              <a:t>6. What is bindings?</a:t>
            </a:r>
          </a:p>
          <a:p>
            <a:r>
              <a:rPr lang="en-US" dirty="0"/>
              <a:t>7. What is directives?</a:t>
            </a:r>
          </a:p>
          <a:p>
            <a:r>
              <a:rPr lang="en-US" dirty="0"/>
              <a:t>8. Is root exist in components?</a:t>
            </a:r>
          </a:p>
          <a:p>
            <a:r>
              <a:rPr lang="en-US" dirty="0"/>
              <a:t>9. What mean “Composable”?</a:t>
            </a:r>
            <a:endParaRPr lang="ru-KZ" dirty="0"/>
          </a:p>
        </p:txBody>
      </p:sp>
      <p:pic>
        <p:nvPicPr>
          <p:cNvPr id="3074" name="Picture 2" descr="Overview - vue.js">
            <a:extLst>
              <a:ext uri="{FF2B5EF4-FFF2-40B4-BE49-F238E27FC236}">
                <a16:creationId xmlns:a16="http://schemas.microsoft.com/office/drawing/2014/main" id="{9165AEAD-40DF-E152-DF8B-C157AFF4B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8366" y="2412998"/>
            <a:ext cx="6510368" cy="345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223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F99635-6E19-FA56-7D1A-B3470A8F9468}"/>
              </a:ext>
            </a:extLst>
          </p:cNvPr>
          <p:cNvSpPr>
            <a:spLocks noGrp="1"/>
          </p:cNvSpPr>
          <p:nvPr>
            <p:ph type="title"/>
          </p:nvPr>
        </p:nvSpPr>
        <p:spPr>
          <a:xfrm>
            <a:off x="913795" y="0"/>
            <a:ext cx="10353762" cy="1257300"/>
          </a:xfrm>
        </p:spPr>
        <p:txBody>
          <a:bodyPr/>
          <a:lstStyle/>
          <a:p>
            <a:r>
              <a:rPr lang="en-US" dirty="0"/>
              <a:t>Virtual DOM</a:t>
            </a:r>
            <a:endParaRPr lang="ru-KZ" dirty="0"/>
          </a:p>
        </p:txBody>
      </p:sp>
      <p:sp>
        <p:nvSpPr>
          <p:cNvPr id="3" name="Объект 2">
            <a:extLst>
              <a:ext uri="{FF2B5EF4-FFF2-40B4-BE49-F238E27FC236}">
                <a16:creationId xmlns:a16="http://schemas.microsoft.com/office/drawing/2014/main" id="{FCB78BC4-C015-60EA-082D-BA91C6A4136C}"/>
              </a:ext>
            </a:extLst>
          </p:cNvPr>
          <p:cNvSpPr>
            <a:spLocks noGrp="1"/>
          </p:cNvSpPr>
          <p:nvPr>
            <p:ph idx="1"/>
          </p:nvPr>
        </p:nvSpPr>
        <p:spPr>
          <a:xfrm>
            <a:off x="913795" y="1178983"/>
            <a:ext cx="10353762" cy="5526617"/>
          </a:xfrm>
        </p:spPr>
        <p:txBody>
          <a:bodyPr>
            <a:normAutofit fontScale="85000" lnSpcReduction="20000"/>
          </a:bodyPr>
          <a:lstStyle/>
          <a:p>
            <a:r>
              <a:rPr lang="en-US" dirty="0"/>
              <a:t>Let’s see the real example what is Virtual DOM: </a:t>
            </a:r>
            <a:r>
              <a:rPr lang="en-US" dirty="0">
                <a:hlinkClick r:id="rId2"/>
              </a:rPr>
              <a:t>https://codepen.io/team/Vue/pen/KKNJKbw</a:t>
            </a:r>
            <a:endParaRPr lang="en-US" dirty="0"/>
          </a:p>
          <a:p>
            <a:endParaRPr lang="en-US" dirty="0"/>
          </a:p>
          <a:p>
            <a:r>
              <a:rPr lang="en-US" dirty="0"/>
              <a:t>A copy of the DOM in JavaScript, called a virtual DOM, is created because working with the DOM is computationally expensive in JavaScript. At the same time, performing updates in JavaScript is cheap, but finding the right DOM nodes and updating them is expensive. So a list of upcoming changes is collected and applied to the DOM at once.</a:t>
            </a:r>
          </a:p>
          <a:p>
            <a:endParaRPr lang="en-US" dirty="0"/>
          </a:p>
          <a:p>
            <a:r>
              <a:rPr lang="en-US" dirty="0"/>
              <a:t>The virtual DOM is a lightweight JavaScript object created by the render function. It takes three arguments: the element, an object with data, input parameters, attributes, and more, and an array. The array specifies the child elements, each of which also has three arguments, and they can also have their own children, and so on, until the full tree of elements is built.</a:t>
            </a:r>
          </a:p>
          <a:p>
            <a:endParaRPr lang="en-US" dirty="0"/>
          </a:p>
          <a:p>
            <a:r>
              <a:rPr lang="en-US" dirty="0"/>
              <a:t>When we need to update the list items, we do this via JavaScript, using the reactivity we mentioned earlier. Then all these changes are made to the JavaScript copy, i.e. the virtual DOM, and a comparison operation is performed with the original DOM. Only then are the updates determined. This is how the virtual DOM allows for productive UI updates!</a:t>
            </a:r>
          </a:p>
          <a:p>
            <a:endParaRPr lang="ru-KZ" dirty="0"/>
          </a:p>
        </p:txBody>
      </p:sp>
    </p:spTree>
    <p:extLst>
      <p:ext uri="{BB962C8B-B14F-4D97-AF65-F5344CB8AC3E}">
        <p14:creationId xmlns:p14="http://schemas.microsoft.com/office/powerpoint/2010/main" val="59146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B36AA2-F7AA-C803-29BA-8EB79D7F19C7}"/>
              </a:ext>
            </a:extLst>
          </p:cNvPr>
          <p:cNvSpPr>
            <a:spLocks noGrp="1"/>
          </p:cNvSpPr>
          <p:nvPr>
            <p:ph type="title"/>
          </p:nvPr>
        </p:nvSpPr>
        <p:spPr/>
        <p:txBody>
          <a:bodyPr/>
          <a:lstStyle/>
          <a:p>
            <a:r>
              <a:rPr lang="en-US" dirty="0"/>
              <a:t>Templates</a:t>
            </a:r>
            <a:endParaRPr lang="ru-KZ" dirty="0"/>
          </a:p>
        </p:txBody>
      </p:sp>
      <p:sp>
        <p:nvSpPr>
          <p:cNvPr id="3" name="Объект 2">
            <a:extLst>
              <a:ext uri="{FF2B5EF4-FFF2-40B4-BE49-F238E27FC236}">
                <a16:creationId xmlns:a16="http://schemas.microsoft.com/office/drawing/2014/main" id="{0BEBEAC4-B9B0-F903-C1D0-6367E96E9D0E}"/>
              </a:ext>
            </a:extLst>
          </p:cNvPr>
          <p:cNvSpPr>
            <a:spLocks noGrp="1"/>
          </p:cNvSpPr>
          <p:nvPr>
            <p:ph idx="1"/>
          </p:nvPr>
        </p:nvSpPr>
        <p:spPr>
          <a:xfrm>
            <a:off x="473528" y="2025651"/>
            <a:ext cx="7146472" cy="4222750"/>
          </a:xfrm>
        </p:spPr>
        <p:txBody>
          <a:bodyPr>
            <a:normAutofit fontScale="85000" lnSpcReduction="20000"/>
          </a:bodyPr>
          <a:lstStyle/>
          <a:p>
            <a:r>
              <a:rPr lang="en-US" dirty="0"/>
              <a:t>Vue uses HTML-based template syntax, that allows you to declaratively bind the rendered DOM to the underlying component instance’s data. All Vue templates are syntactically valid HTML that can be parsed 	by spec-compliant browsers and HTML parsers.</a:t>
            </a:r>
          </a:p>
          <a:p>
            <a:endParaRPr lang="en-US" dirty="0"/>
          </a:p>
          <a:p>
            <a:r>
              <a:rPr lang="en-US" dirty="0"/>
              <a:t>Vue templates is compiling into highly-optimized JavaScript code. Combined reactivity system, Vue can intelligently figure out the minimal number of components to re-render and apply the minimal amount of DOM manipulation when the app state changes.</a:t>
            </a:r>
          </a:p>
          <a:p>
            <a:endParaRPr lang="en-US" dirty="0"/>
          </a:p>
          <a:p>
            <a:r>
              <a:rPr lang="en-US" dirty="0"/>
              <a:t>Its openly described in Virtual DOM terminology</a:t>
            </a:r>
            <a:endParaRPr lang="ru-KZ" dirty="0"/>
          </a:p>
        </p:txBody>
      </p:sp>
      <p:pic>
        <p:nvPicPr>
          <p:cNvPr id="5" name="Рисунок 4">
            <a:extLst>
              <a:ext uri="{FF2B5EF4-FFF2-40B4-BE49-F238E27FC236}">
                <a16:creationId xmlns:a16="http://schemas.microsoft.com/office/drawing/2014/main" id="{5413A91D-C676-02EA-5F51-186A75304E4A}"/>
              </a:ext>
            </a:extLst>
          </p:cNvPr>
          <p:cNvPicPr>
            <a:picLocks noChangeAspect="1"/>
          </p:cNvPicPr>
          <p:nvPr/>
        </p:nvPicPr>
        <p:blipFill>
          <a:blip r:embed="rId2"/>
          <a:stretch>
            <a:fillRect/>
          </a:stretch>
        </p:blipFill>
        <p:spPr>
          <a:xfrm>
            <a:off x="8476504" y="2261841"/>
            <a:ext cx="3096057" cy="362001"/>
          </a:xfrm>
          <a:prstGeom prst="rect">
            <a:avLst/>
          </a:prstGeom>
        </p:spPr>
      </p:pic>
      <p:sp>
        <p:nvSpPr>
          <p:cNvPr id="6" name="TextBox 5">
            <a:extLst>
              <a:ext uri="{FF2B5EF4-FFF2-40B4-BE49-F238E27FC236}">
                <a16:creationId xmlns:a16="http://schemas.microsoft.com/office/drawing/2014/main" id="{2829C39B-85B7-E406-52AA-492252ED0F40}"/>
              </a:ext>
            </a:extLst>
          </p:cNvPr>
          <p:cNvSpPr txBox="1"/>
          <p:nvPr/>
        </p:nvSpPr>
        <p:spPr>
          <a:xfrm>
            <a:off x="8217585" y="1905001"/>
            <a:ext cx="3788149" cy="369332"/>
          </a:xfrm>
          <a:prstGeom prst="rect">
            <a:avLst/>
          </a:prstGeom>
          <a:noFill/>
        </p:spPr>
        <p:txBody>
          <a:bodyPr wrap="square" rtlCol="0">
            <a:spAutoFit/>
          </a:bodyPr>
          <a:lstStyle/>
          <a:p>
            <a:r>
              <a:rPr lang="en-US" dirty="0"/>
              <a:t>Text interpolation | Mustache syntax</a:t>
            </a:r>
            <a:endParaRPr lang="ru-KZ" dirty="0"/>
          </a:p>
        </p:txBody>
      </p:sp>
      <p:pic>
        <p:nvPicPr>
          <p:cNvPr id="8" name="Рисунок 7">
            <a:extLst>
              <a:ext uri="{FF2B5EF4-FFF2-40B4-BE49-F238E27FC236}">
                <a16:creationId xmlns:a16="http://schemas.microsoft.com/office/drawing/2014/main" id="{ECD43D5B-2DD3-BDB2-2E90-533C8EBA0AF8}"/>
              </a:ext>
            </a:extLst>
          </p:cNvPr>
          <p:cNvPicPr>
            <a:picLocks noChangeAspect="1"/>
          </p:cNvPicPr>
          <p:nvPr/>
        </p:nvPicPr>
        <p:blipFill>
          <a:blip r:embed="rId3"/>
          <a:stretch>
            <a:fillRect/>
          </a:stretch>
        </p:blipFill>
        <p:spPr>
          <a:xfrm>
            <a:off x="7620000" y="3344565"/>
            <a:ext cx="4411133" cy="406195"/>
          </a:xfrm>
          <a:prstGeom prst="rect">
            <a:avLst/>
          </a:prstGeom>
        </p:spPr>
      </p:pic>
      <p:sp>
        <p:nvSpPr>
          <p:cNvPr id="9" name="TextBox 8">
            <a:extLst>
              <a:ext uri="{FF2B5EF4-FFF2-40B4-BE49-F238E27FC236}">
                <a16:creationId xmlns:a16="http://schemas.microsoft.com/office/drawing/2014/main" id="{BD0BAF06-6161-00EA-EB0B-65BF99291BEB}"/>
              </a:ext>
            </a:extLst>
          </p:cNvPr>
          <p:cNvSpPr txBox="1"/>
          <p:nvPr/>
        </p:nvSpPr>
        <p:spPr>
          <a:xfrm>
            <a:off x="8434171" y="2897462"/>
            <a:ext cx="3354976" cy="369332"/>
          </a:xfrm>
          <a:prstGeom prst="rect">
            <a:avLst/>
          </a:prstGeom>
          <a:noFill/>
        </p:spPr>
        <p:txBody>
          <a:bodyPr wrap="square" rtlCol="0">
            <a:spAutoFit/>
          </a:bodyPr>
          <a:lstStyle/>
          <a:p>
            <a:r>
              <a:rPr lang="en-US" dirty="0"/>
              <a:t>Raw HTML | v-html directive</a:t>
            </a:r>
            <a:endParaRPr lang="ru-KZ" dirty="0"/>
          </a:p>
        </p:txBody>
      </p:sp>
      <p:pic>
        <p:nvPicPr>
          <p:cNvPr id="11" name="Рисунок 10">
            <a:extLst>
              <a:ext uri="{FF2B5EF4-FFF2-40B4-BE49-F238E27FC236}">
                <a16:creationId xmlns:a16="http://schemas.microsoft.com/office/drawing/2014/main" id="{88ED92DD-38DA-C75A-6CBC-FB2D7811EC54}"/>
              </a:ext>
            </a:extLst>
          </p:cNvPr>
          <p:cNvPicPr>
            <a:picLocks noChangeAspect="1"/>
          </p:cNvPicPr>
          <p:nvPr/>
        </p:nvPicPr>
        <p:blipFill>
          <a:blip r:embed="rId4"/>
          <a:stretch>
            <a:fillRect/>
          </a:stretch>
        </p:blipFill>
        <p:spPr>
          <a:xfrm>
            <a:off x="8458841" y="4430412"/>
            <a:ext cx="3305636" cy="390580"/>
          </a:xfrm>
          <a:prstGeom prst="rect">
            <a:avLst/>
          </a:prstGeom>
        </p:spPr>
      </p:pic>
      <p:sp>
        <p:nvSpPr>
          <p:cNvPr id="12" name="TextBox 11">
            <a:extLst>
              <a:ext uri="{FF2B5EF4-FFF2-40B4-BE49-F238E27FC236}">
                <a16:creationId xmlns:a16="http://schemas.microsoft.com/office/drawing/2014/main" id="{A1B5141D-BC68-3E4C-8604-567575849895}"/>
              </a:ext>
            </a:extLst>
          </p:cNvPr>
          <p:cNvSpPr txBox="1"/>
          <p:nvPr/>
        </p:nvSpPr>
        <p:spPr>
          <a:xfrm>
            <a:off x="8678332" y="3958674"/>
            <a:ext cx="2692400" cy="369332"/>
          </a:xfrm>
          <a:prstGeom prst="rect">
            <a:avLst/>
          </a:prstGeom>
          <a:noFill/>
        </p:spPr>
        <p:txBody>
          <a:bodyPr wrap="square" rtlCol="0">
            <a:spAutoFit/>
          </a:bodyPr>
          <a:lstStyle/>
          <a:p>
            <a:r>
              <a:rPr lang="en-US" dirty="0"/>
              <a:t>Attribute Bindings | v-bind</a:t>
            </a:r>
            <a:endParaRPr lang="ru-KZ" dirty="0"/>
          </a:p>
        </p:txBody>
      </p:sp>
      <p:pic>
        <p:nvPicPr>
          <p:cNvPr id="14" name="Рисунок 13">
            <a:extLst>
              <a:ext uri="{FF2B5EF4-FFF2-40B4-BE49-F238E27FC236}">
                <a16:creationId xmlns:a16="http://schemas.microsoft.com/office/drawing/2014/main" id="{8BAF9D1B-A0BB-5C50-3DFA-02618DFCE401}"/>
              </a:ext>
            </a:extLst>
          </p:cNvPr>
          <p:cNvPicPr>
            <a:picLocks noChangeAspect="1"/>
          </p:cNvPicPr>
          <p:nvPr/>
        </p:nvPicPr>
        <p:blipFill>
          <a:blip r:embed="rId5"/>
          <a:stretch>
            <a:fillRect/>
          </a:stretch>
        </p:blipFill>
        <p:spPr>
          <a:xfrm>
            <a:off x="7763310" y="5069675"/>
            <a:ext cx="4124512" cy="241245"/>
          </a:xfrm>
          <a:prstGeom prst="rect">
            <a:avLst/>
          </a:prstGeom>
        </p:spPr>
      </p:pic>
      <p:pic>
        <p:nvPicPr>
          <p:cNvPr id="16" name="Рисунок 15">
            <a:extLst>
              <a:ext uri="{FF2B5EF4-FFF2-40B4-BE49-F238E27FC236}">
                <a16:creationId xmlns:a16="http://schemas.microsoft.com/office/drawing/2014/main" id="{6EFCF80B-1EA6-5244-637C-31494F2DB4F4}"/>
              </a:ext>
            </a:extLst>
          </p:cNvPr>
          <p:cNvPicPr>
            <a:picLocks noChangeAspect="1"/>
          </p:cNvPicPr>
          <p:nvPr/>
        </p:nvPicPr>
        <p:blipFill>
          <a:blip r:embed="rId6"/>
          <a:stretch>
            <a:fillRect/>
          </a:stretch>
        </p:blipFill>
        <p:spPr>
          <a:xfrm>
            <a:off x="8371714" y="5463537"/>
            <a:ext cx="3305636" cy="1352739"/>
          </a:xfrm>
          <a:prstGeom prst="rect">
            <a:avLst/>
          </a:prstGeom>
        </p:spPr>
      </p:pic>
      <p:pic>
        <p:nvPicPr>
          <p:cNvPr id="18" name="Рисунок 17">
            <a:extLst>
              <a:ext uri="{FF2B5EF4-FFF2-40B4-BE49-F238E27FC236}">
                <a16:creationId xmlns:a16="http://schemas.microsoft.com/office/drawing/2014/main" id="{120120AF-9D48-2BC3-A038-4FAC956E7654}"/>
              </a:ext>
            </a:extLst>
          </p:cNvPr>
          <p:cNvPicPr>
            <a:picLocks noChangeAspect="1"/>
          </p:cNvPicPr>
          <p:nvPr/>
        </p:nvPicPr>
        <p:blipFill>
          <a:blip r:embed="rId7"/>
          <a:stretch>
            <a:fillRect/>
          </a:stretch>
        </p:blipFill>
        <p:spPr>
          <a:xfrm>
            <a:off x="4547326" y="6399120"/>
            <a:ext cx="3448531" cy="304843"/>
          </a:xfrm>
          <a:prstGeom prst="rect">
            <a:avLst/>
          </a:prstGeom>
        </p:spPr>
      </p:pic>
    </p:spTree>
    <p:extLst>
      <p:ext uri="{BB962C8B-B14F-4D97-AF65-F5344CB8AC3E}">
        <p14:creationId xmlns:p14="http://schemas.microsoft.com/office/powerpoint/2010/main" val="2580490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785FB7-341F-A7AA-1109-7F208DBB55BB}"/>
              </a:ext>
            </a:extLst>
          </p:cNvPr>
          <p:cNvSpPr>
            <a:spLocks noGrp="1"/>
          </p:cNvSpPr>
          <p:nvPr>
            <p:ph type="title"/>
          </p:nvPr>
        </p:nvSpPr>
        <p:spPr>
          <a:xfrm>
            <a:off x="913795" y="46829"/>
            <a:ext cx="10353762" cy="1257300"/>
          </a:xfrm>
        </p:spPr>
        <p:txBody>
          <a:bodyPr/>
          <a:lstStyle/>
          <a:p>
            <a:r>
              <a:rPr lang="en-US" dirty="0"/>
              <a:t>Reactivity fundamentals</a:t>
            </a:r>
            <a:endParaRPr lang="ru-KZ" dirty="0"/>
          </a:p>
        </p:txBody>
      </p:sp>
      <p:sp>
        <p:nvSpPr>
          <p:cNvPr id="3" name="Объект 2">
            <a:extLst>
              <a:ext uri="{FF2B5EF4-FFF2-40B4-BE49-F238E27FC236}">
                <a16:creationId xmlns:a16="http://schemas.microsoft.com/office/drawing/2014/main" id="{C8705112-D98C-1DA5-5D1F-0E5BA6198305}"/>
              </a:ext>
            </a:extLst>
          </p:cNvPr>
          <p:cNvSpPr>
            <a:spLocks noGrp="1"/>
          </p:cNvSpPr>
          <p:nvPr>
            <p:ph idx="1"/>
          </p:nvPr>
        </p:nvSpPr>
        <p:spPr>
          <a:xfrm>
            <a:off x="913795" y="1337732"/>
            <a:ext cx="8043938" cy="5342467"/>
          </a:xfrm>
        </p:spPr>
        <p:txBody>
          <a:bodyPr>
            <a:normAutofit fontScale="77500" lnSpcReduction="20000"/>
          </a:bodyPr>
          <a:lstStyle/>
          <a:p>
            <a:r>
              <a:rPr lang="en-US" dirty="0"/>
              <a:t>Declaring Reactive state: In Composition API, the recommended way to declare reactive state is using the ref()</a:t>
            </a:r>
          </a:p>
          <a:p>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r>
              <a:rPr lang="en-US" dirty="0"/>
              <a:t>Setup: Manually exposing state and methods via setup() can be verbose. Luckily, it can be avoided when using Single-File Components (SFCs)</a:t>
            </a:r>
          </a:p>
          <a:p>
            <a:endParaRPr lang="en-US" dirty="0"/>
          </a:p>
          <a:p>
            <a:endParaRPr lang="en-US" dirty="0"/>
          </a:p>
          <a:p>
            <a:endParaRPr lang="en-US" dirty="0"/>
          </a:p>
          <a:p>
            <a:r>
              <a:rPr lang="en-US" dirty="0"/>
              <a:t>How it works?</a:t>
            </a:r>
            <a:endParaRPr lang="ru-KZ" dirty="0"/>
          </a:p>
        </p:txBody>
      </p:sp>
      <p:pic>
        <p:nvPicPr>
          <p:cNvPr id="5" name="Рисунок 4">
            <a:extLst>
              <a:ext uri="{FF2B5EF4-FFF2-40B4-BE49-F238E27FC236}">
                <a16:creationId xmlns:a16="http://schemas.microsoft.com/office/drawing/2014/main" id="{2F9BD394-344A-523F-9277-D2ED77884EE9}"/>
              </a:ext>
            </a:extLst>
          </p:cNvPr>
          <p:cNvPicPr>
            <a:picLocks noChangeAspect="1"/>
          </p:cNvPicPr>
          <p:nvPr/>
        </p:nvPicPr>
        <p:blipFill>
          <a:blip r:embed="rId2"/>
          <a:stretch>
            <a:fillRect/>
          </a:stretch>
        </p:blipFill>
        <p:spPr>
          <a:xfrm>
            <a:off x="1161862" y="2249948"/>
            <a:ext cx="2705478" cy="952633"/>
          </a:xfrm>
          <a:prstGeom prst="rect">
            <a:avLst/>
          </a:prstGeom>
        </p:spPr>
      </p:pic>
      <p:pic>
        <p:nvPicPr>
          <p:cNvPr id="7" name="Рисунок 6">
            <a:extLst>
              <a:ext uri="{FF2B5EF4-FFF2-40B4-BE49-F238E27FC236}">
                <a16:creationId xmlns:a16="http://schemas.microsoft.com/office/drawing/2014/main" id="{36572AD9-2855-516E-8B66-DCA565311CBD}"/>
              </a:ext>
            </a:extLst>
          </p:cNvPr>
          <p:cNvPicPr>
            <a:picLocks noChangeAspect="1"/>
          </p:cNvPicPr>
          <p:nvPr/>
        </p:nvPicPr>
        <p:blipFill>
          <a:blip r:embed="rId3"/>
          <a:stretch>
            <a:fillRect/>
          </a:stretch>
        </p:blipFill>
        <p:spPr>
          <a:xfrm>
            <a:off x="4417626" y="1914520"/>
            <a:ext cx="2705478" cy="1514480"/>
          </a:xfrm>
          <a:prstGeom prst="rect">
            <a:avLst/>
          </a:prstGeom>
        </p:spPr>
      </p:pic>
      <p:pic>
        <p:nvPicPr>
          <p:cNvPr id="9" name="Рисунок 8">
            <a:extLst>
              <a:ext uri="{FF2B5EF4-FFF2-40B4-BE49-F238E27FC236}">
                <a16:creationId xmlns:a16="http://schemas.microsoft.com/office/drawing/2014/main" id="{4B5EFA68-861F-CB1F-5D5F-EBB27AAACFBA}"/>
              </a:ext>
            </a:extLst>
          </p:cNvPr>
          <p:cNvPicPr>
            <a:picLocks noChangeAspect="1"/>
          </p:cNvPicPr>
          <p:nvPr/>
        </p:nvPicPr>
        <p:blipFill>
          <a:blip r:embed="rId4"/>
          <a:stretch>
            <a:fillRect/>
          </a:stretch>
        </p:blipFill>
        <p:spPr>
          <a:xfrm>
            <a:off x="7673390" y="1749688"/>
            <a:ext cx="3689891" cy="1953154"/>
          </a:xfrm>
          <a:prstGeom prst="rect">
            <a:avLst/>
          </a:prstGeom>
        </p:spPr>
      </p:pic>
      <p:pic>
        <p:nvPicPr>
          <p:cNvPr id="12" name="Рисунок 11">
            <a:extLst>
              <a:ext uri="{FF2B5EF4-FFF2-40B4-BE49-F238E27FC236}">
                <a16:creationId xmlns:a16="http://schemas.microsoft.com/office/drawing/2014/main" id="{171FBEEE-7B80-1929-DE1C-A3FFC2FD3981}"/>
              </a:ext>
            </a:extLst>
          </p:cNvPr>
          <p:cNvPicPr>
            <a:picLocks noChangeAspect="1"/>
          </p:cNvPicPr>
          <p:nvPr/>
        </p:nvPicPr>
        <p:blipFill>
          <a:blip r:embed="rId5"/>
          <a:stretch>
            <a:fillRect/>
          </a:stretch>
        </p:blipFill>
        <p:spPr>
          <a:xfrm>
            <a:off x="9135533" y="3795552"/>
            <a:ext cx="2227748" cy="2884648"/>
          </a:xfrm>
          <a:prstGeom prst="rect">
            <a:avLst/>
          </a:prstGeom>
        </p:spPr>
      </p:pic>
      <p:pic>
        <p:nvPicPr>
          <p:cNvPr id="14" name="Рисунок 13">
            <a:extLst>
              <a:ext uri="{FF2B5EF4-FFF2-40B4-BE49-F238E27FC236}">
                <a16:creationId xmlns:a16="http://schemas.microsoft.com/office/drawing/2014/main" id="{A767FD9B-82C3-FE23-730C-88C4E1DEA6B2}"/>
              </a:ext>
            </a:extLst>
          </p:cNvPr>
          <p:cNvPicPr>
            <a:picLocks noChangeAspect="1"/>
          </p:cNvPicPr>
          <p:nvPr/>
        </p:nvPicPr>
        <p:blipFill>
          <a:blip r:embed="rId6"/>
          <a:stretch>
            <a:fillRect/>
          </a:stretch>
        </p:blipFill>
        <p:spPr>
          <a:xfrm>
            <a:off x="2764367" y="5289556"/>
            <a:ext cx="6193366" cy="1386792"/>
          </a:xfrm>
          <a:prstGeom prst="rect">
            <a:avLst/>
          </a:prstGeom>
        </p:spPr>
      </p:pic>
    </p:spTree>
    <p:extLst>
      <p:ext uri="{BB962C8B-B14F-4D97-AF65-F5344CB8AC3E}">
        <p14:creationId xmlns:p14="http://schemas.microsoft.com/office/powerpoint/2010/main" val="84793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741DCE-20E1-2C40-BD15-6F959DFB3452}"/>
              </a:ext>
            </a:extLst>
          </p:cNvPr>
          <p:cNvSpPr>
            <a:spLocks noGrp="1"/>
          </p:cNvSpPr>
          <p:nvPr>
            <p:ph type="title"/>
          </p:nvPr>
        </p:nvSpPr>
        <p:spPr>
          <a:xfrm>
            <a:off x="1541542" y="533400"/>
            <a:ext cx="10353762" cy="1257300"/>
          </a:xfrm>
        </p:spPr>
        <p:txBody>
          <a:bodyPr/>
          <a:lstStyle/>
          <a:p>
            <a:r>
              <a:rPr lang="en-US" dirty="0"/>
              <a:t>Lifecycle Hook</a:t>
            </a:r>
            <a:endParaRPr lang="ru-KZ" dirty="0"/>
          </a:p>
        </p:txBody>
      </p:sp>
      <p:pic>
        <p:nvPicPr>
          <p:cNvPr id="5" name="Рисунок 4">
            <a:extLst>
              <a:ext uri="{FF2B5EF4-FFF2-40B4-BE49-F238E27FC236}">
                <a16:creationId xmlns:a16="http://schemas.microsoft.com/office/drawing/2014/main" id="{9BAD6AF9-EDCA-7A6C-FCF1-8CD01CA9926A}"/>
              </a:ext>
            </a:extLst>
          </p:cNvPr>
          <p:cNvPicPr>
            <a:picLocks noChangeAspect="1"/>
          </p:cNvPicPr>
          <p:nvPr/>
        </p:nvPicPr>
        <p:blipFill>
          <a:blip r:embed="rId2"/>
          <a:stretch>
            <a:fillRect/>
          </a:stretch>
        </p:blipFill>
        <p:spPr>
          <a:xfrm>
            <a:off x="296696" y="191824"/>
            <a:ext cx="5799304" cy="6474352"/>
          </a:xfrm>
          <a:prstGeom prst="rect">
            <a:avLst/>
          </a:prstGeom>
        </p:spPr>
      </p:pic>
      <p:sp>
        <p:nvSpPr>
          <p:cNvPr id="6" name="TextBox 5">
            <a:extLst>
              <a:ext uri="{FF2B5EF4-FFF2-40B4-BE49-F238E27FC236}">
                <a16:creationId xmlns:a16="http://schemas.microsoft.com/office/drawing/2014/main" id="{93CAA13E-3D1E-467C-6561-19095EF38530}"/>
              </a:ext>
            </a:extLst>
          </p:cNvPr>
          <p:cNvSpPr txBox="1"/>
          <p:nvPr/>
        </p:nvSpPr>
        <p:spPr>
          <a:xfrm>
            <a:off x="5012267" y="1790700"/>
            <a:ext cx="6070600" cy="4401205"/>
          </a:xfrm>
          <a:prstGeom prst="rect">
            <a:avLst/>
          </a:prstGeom>
          <a:noFill/>
        </p:spPr>
        <p:txBody>
          <a:bodyPr wrap="square" rtlCol="0">
            <a:spAutoFit/>
          </a:bodyPr>
          <a:lstStyle/>
          <a:p>
            <a:r>
              <a:rPr lang="en-US" sz="2800" dirty="0">
                <a:solidFill>
                  <a:schemeClr val="tx2"/>
                </a:solidFill>
              </a:rPr>
              <a:t>Each Vue component instance goes through a series of initialization steps when it's created - for example, it needs to set up data observation, compile the template, mount the instance to the DOM, and update the DOM when data changes. Along the way, it also runs functions called lifecycle hooks, giving users the opportunity to add their own code at specific stages.</a:t>
            </a:r>
            <a:endParaRPr lang="ru-KZ" sz="2800" dirty="0">
              <a:solidFill>
                <a:schemeClr val="tx2"/>
              </a:solidFill>
            </a:endParaRPr>
          </a:p>
        </p:txBody>
      </p:sp>
    </p:spTree>
    <p:extLst>
      <p:ext uri="{BB962C8B-B14F-4D97-AF65-F5344CB8AC3E}">
        <p14:creationId xmlns:p14="http://schemas.microsoft.com/office/powerpoint/2010/main" val="779210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9FFA4B-B5FA-502B-5421-D5FB34DA94B0}"/>
              </a:ext>
            </a:extLst>
          </p:cNvPr>
          <p:cNvSpPr>
            <a:spLocks noGrp="1"/>
          </p:cNvSpPr>
          <p:nvPr>
            <p:ph type="title"/>
          </p:nvPr>
        </p:nvSpPr>
        <p:spPr/>
        <p:txBody>
          <a:bodyPr/>
          <a:lstStyle/>
          <a:p>
            <a:r>
              <a:rPr lang="en-US" dirty="0"/>
              <a:t>Conditional rendering</a:t>
            </a:r>
            <a:endParaRPr lang="ru-KZ" dirty="0"/>
          </a:p>
        </p:txBody>
      </p:sp>
      <p:sp>
        <p:nvSpPr>
          <p:cNvPr id="3" name="Объект 2">
            <a:extLst>
              <a:ext uri="{FF2B5EF4-FFF2-40B4-BE49-F238E27FC236}">
                <a16:creationId xmlns:a16="http://schemas.microsoft.com/office/drawing/2014/main" id="{656CBD77-E442-864B-1696-DBE2F03B8355}"/>
              </a:ext>
            </a:extLst>
          </p:cNvPr>
          <p:cNvSpPr>
            <a:spLocks noGrp="1"/>
          </p:cNvSpPr>
          <p:nvPr>
            <p:ph idx="1"/>
          </p:nvPr>
        </p:nvSpPr>
        <p:spPr>
          <a:xfrm>
            <a:off x="677333" y="1651000"/>
            <a:ext cx="6798734" cy="4859867"/>
          </a:xfrm>
        </p:spPr>
        <p:txBody>
          <a:bodyPr>
            <a:normAutofit lnSpcReduction="10000"/>
          </a:bodyPr>
          <a:lstStyle/>
          <a:p>
            <a:r>
              <a:rPr lang="en-US" dirty="0"/>
              <a:t>(v-if):</a:t>
            </a:r>
          </a:p>
          <a:p>
            <a:pPr lvl="1"/>
            <a:r>
              <a:rPr lang="en-US" dirty="0"/>
              <a:t>The directive v-if is used to conditionally render a block. The block will only be rendered if the directive's expression returns a truthy value.</a:t>
            </a:r>
          </a:p>
          <a:p>
            <a:pPr lvl="1"/>
            <a:endParaRPr lang="en-US" dirty="0"/>
          </a:p>
          <a:p>
            <a:r>
              <a:rPr lang="en-US" dirty="0"/>
              <a:t>(v-else-if)</a:t>
            </a:r>
            <a:endParaRPr lang="ru-RU" dirty="0"/>
          </a:p>
          <a:p>
            <a:pPr lvl="1"/>
            <a:r>
              <a:rPr lang="en-US" dirty="0"/>
              <a:t>The v-else-if, as the name suggests, serves as an "else if block" for v-if. It can also be chained multiple times</a:t>
            </a:r>
          </a:p>
          <a:p>
            <a:pPr lvl="1"/>
            <a:endParaRPr lang="en-US" dirty="0"/>
          </a:p>
          <a:p>
            <a:r>
              <a:rPr lang="en-US" dirty="0"/>
              <a:t>(v-else)</a:t>
            </a:r>
          </a:p>
          <a:p>
            <a:pPr lvl="1"/>
            <a:r>
              <a:rPr lang="en-US" dirty="0"/>
              <a:t>You can use the v-else directive to indicate an "else block" for v-if</a:t>
            </a:r>
          </a:p>
        </p:txBody>
      </p:sp>
      <p:pic>
        <p:nvPicPr>
          <p:cNvPr id="5" name="Рисунок 4">
            <a:extLst>
              <a:ext uri="{FF2B5EF4-FFF2-40B4-BE49-F238E27FC236}">
                <a16:creationId xmlns:a16="http://schemas.microsoft.com/office/drawing/2014/main" id="{A8401A39-0E13-C2F3-05A5-9AF6B5B44C6E}"/>
              </a:ext>
            </a:extLst>
          </p:cNvPr>
          <p:cNvPicPr>
            <a:picLocks noChangeAspect="1"/>
          </p:cNvPicPr>
          <p:nvPr/>
        </p:nvPicPr>
        <p:blipFill>
          <a:blip r:embed="rId2"/>
          <a:stretch>
            <a:fillRect/>
          </a:stretch>
        </p:blipFill>
        <p:spPr>
          <a:xfrm>
            <a:off x="8070641" y="2477769"/>
            <a:ext cx="3444026" cy="3422228"/>
          </a:xfrm>
          <a:prstGeom prst="rect">
            <a:avLst/>
          </a:prstGeom>
        </p:spPr>
      </p:pic>
    </p:spTree>
    <p:extLst>
      <p:ext uri="{BB962C8B-B14F-4D97-AF65-F5344CB8AC3E}">
        <p14:creationId xmlns:p14="http://schemas.microsoft.com/office/powerpoint/2010/main" val="30917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06243A-0977-5C9B-98B7-8DD65AEFA4FC}"/>
              </a:ext>
            </a:extLst>
          </p:cNvPr>
          <p:cNvSpPr>
            <a:spLocks noGrp="1"/>
          </p:cNvSpPr>
          <p:nvPr>
            <p:ph type="title"/>
          </p:nvPr>
        </p:nvSpPr>
        <p:spPr/>
        <p:txBody>
          <a:bodyPr/>
          <a:lstStyle/>
          <a:p>
            <a:r>
              <a:rPr lang="en-US" dirty="0"/>
              <a:t>List rendering</a:t>
            </a:r>
            <a:endParaRPr lang="ru-KZ" dirty="0"/>
          </a:p>
        </p:txBody>
      </p:sp>
      <p:sp>
        <p:nvSpPr>
          <p:cNvPr id="3" name="Объект 2">
            <a:extLst>
              <a:ext uri="{FF2B5EF4-FFF2-40B4-BE49-F238E27FC236}">
                <a16:creationId xmlns:a16="http://schemas.microsoft.com/office/drawing/2014/main" id="{B5A21959-A2B8-A982-E67E-5B4E762775A2}"/>
              </a:ext>
            </a:extLst>
          </p:cNvPr>
          <p:cNvSpPr>
            <a:spLocks noGrp="1"/>
          </p:cNvSpPr>
          <p:nvPr>
            <p:ph idx="1"/>
          </p:nvPr>
        </p:nvSpPr>
        <p:spPr/>
        <p:txBody>
          <a:bodyPr>
            <a:normAutofit lnSpcReduction="10000"/>
          </a:bodyPr>
          <a:lstStyle/>
          <a:p>
            <a:r>
              <a:rPr lang="en-US" dirty="0"/>
              <a:t>(v-for)</a:t>
            </a:r>
          </a:p>
          <a:p>
            <a:pPr lvl="1"/>
            <a:r>
              <a:rPr lang="en-US" dirty="0"/>
              <a:t>We can use the v-for directive to render a list of items based on an array. The v-for directive requires a special syntax in the form of item in items, where items is the source data array and item is an alias for the array element being iterated on</a:t>
            </a:r>
          </a:p>
          <a:p>
            <a:pPr lvl="1"/>
            <a:endParaRPr lang="en-US" dirty="0"/>
          </a:p>
          <a:p>
            <a:pPr lvl="1"/>
            <a:endParaRPr lang="en-US" dirty="0"/>
          </a:p>
          <a:p>
            <a:pPr marL="450000" lvl="1" indent="0">
              <a:buNone/>
            </a:pPr>
            <a:endParaRPr lang="en-US" dirty="0"/>
          </a:p>
          <a:p>
            <a:pPr lvl="1"/>
            <a:r>
              <a:rPr lang="en-US" dirty="0"/>
              <a:t>Inside the v-for scope, template expressions have access to all parent scope properties. In addition, v-for also supports an optional second alias for the index of the current item</a:t>
            </a:r>
            <a:endParaRPr lang="ru-KZ" dirty="0"/>
          </a:p>
        </p:txBody>
      </p:sp>
      <p:pic>
        <p:nvPicPr>
          <p:cNvPr id="5" name="Рисунок 4">
            <a:extLst>
              <a:ext uri="{FF2B5EF4-FFF2-40B4-BE49-F238E27FC236}">
                <a16:creationId xmlns:a16="http://schemas.microsoft.com/office/drawing/2014/main" id="{735C94E2-1CFB-DFDE-046F-916EC89F9A3C}"/>
              </a:ext>
            </a:extLst>
          </p:cNvPr>
          <p:cNvPicPr>
            <a:picLocks noChangeAspect="1"/>
          </p:cNvPicPr>
          <p:nvPr/>
        </p:nvPicPr>
        <p:blipFill>
          <a:blip r:embed="rId2"/>
          <a:stretch>
            <a:fillRect/>
          </a:stretch>
        </p:blipFill>
        <p:spPr>
          <a:xfrm>
            <a:off x="1701396" y="3827961"/>
            <a:ext cx="5792008" cy="438211"/>
          </a:xfrm>
          <a:prstGeom prst="rect">
            <a:avLst/>
          </a:prstGeom>
        </p:spPr>
      </p:pic>
      <p:pic>
        <p:nvPicPr>
          <p:cNvPr id="7" name="Рисунок 6">
            <a:extLst>
              <a:ext uri="{FF2B5EF4-FFF2-40B4-BE49-F238E27FC236}">
                <a16:creationId xmlns:a16="http://schemas.microsoft.com/office/drawing/2014/main" id="{56A2D234-9F99-F2FB-64A4-ED7AA48729B7}"/>
              </a:ext>
            </a:extLst>
          </p:cNvPr>
          <p:cNvPicPr>
            <a:picLocks noChangeAspect="1"/>
          </p:cNvPicPr>
          <p:nvPr/>
        </p:nvPicPr>
        <p:blipFill>
          <a:blip r:embed="rId3"/>
          <a:stretch>
            <a:fillRect/>
          </a:stretch>
        </p:blipFill>
        <p:spPr>
          <a:xfrm>
            <a:off x="8281005" y="3656476"/>
            <a:ext cx="2667372" cy="933580"/>
          </a:xfrm>
          <a:prstGeom prst="rect">
            <a:avLst/>
          </a:prstGeom>
        </p:spPr>
      </p:pic>
      <p:pic>
        <p:nvPicPr>
          <p:cNvPr id="9" name="Рисунок 8">
            <a:extLst>
              <a:ext uri="{FF2B5EF4-FFF2-40B4-BE49-F238E27FC236}">
                <a16:creationId xmlns:a16="http://schemas.microsoft.com/office/drawing/2014/main" id="{B7C641C2-A689-CADB-43B3-D533CC04C9DF}"/>
              </a:ext>
            </a:extLst>
          </p:cNvPr>
          <p:cNvPicPr>
            <a:picLocks noChangeAspect="1"/>
          </p:cNvPicPr>
          <p:nvPr/>
        </p:nvPicPr>
        <p:blipFill>
          <a:blip r:embed="rId4"/>
          <a:stretch>
            <a:fillRect/>
          </a:stretch>
        </p:blipFill>
        <p:spPr>
          <a:xfrm>
            <a:off x="422510" y="5889675"/>
            <a:ext cx="5668166" cy="638264"/>
          </a:xfrm>
          <a:prstGeom prst="rect">
            <a:avLst/>
          </a:prstGeom>
        </p:spPr>
      </p:pic>
      <p:pic>
        <p:nvPicPr>
          <p:cNvPr id="11" name="Рисунок 10">
            <a:extLst>
              <a:ext uri="{FF2B5EF4-FFF2-40B4-BE49-F238E27FC236}">
                <a16:creationId xmlns:a16="http://schemas.microsoft.com/office/drawing/2014/main" id="{9D5A0464-3140-7CB6-648A-3C0A699036D3}"/>
              </a:ext>
            </a:extLst>
          </p:cNvPr>
          <p:cNvPicPr>
            <a:picLocks noChangeAspect="1"/>
          </p:cNvPicPr>
          <p:nvPr/>
        </p:nvPicPr>
        <p:blipFill>
          <a:blip r:embed="rId5"/>
          <a:stretch>
            <a:fillRect/>
          </a:stretch>
        </p:blipFill>
        <p:spPr>
          <a:xfrm>
            <a:off x="6411003" y="5765832"/>
            <a:ext cx="5449060" cy="885949"/>
          </a:xfrm>
          <a:prstGeom prst="rect">
            <a:avLst/>
          </a:prstGeom>
        </p:spPr>
      </p:pic>
    </p:spTree>
    <p:extLst>
      <p:ext uri="{BB962C8B-B14F-4D97-AF65-F5344CB8AC3E}">
        <p14:creationId xmlns:p14="http://schemas.microsoft.com/office/powerpoint/2010/main" val="3027118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C4639A-EA99-C6AC-BB67-5035143BB81C}"/>
              </a:ext>
            </a:extLst>
          </p:cNvPr>
          <p:cNvSpPr>
            <a:spLocks noGrp="1"/>
          </p:cNvSpPr>
          <p:nvPr>
            <p:ph type="title"/>
          </p:nvPr>
        </p:nvSpPr>
        <p:spPr/>
        <p:txBody>
          <a:bodyPr/>
          <a:lstStyle/>
          <a:p>
            <a:r>
              <a:rPr lang="en-US" dirty="0"/>
              <a:t>Form input bindings</a:t>
            </a:r>
            <a:endParaRPr lang="ru-KZ" dirty="0"/>
          </a:p>
        </p:txBody>
      </p:sp>
      <p:sp>
        <p:nvSpPr>
          <p:cNvPr id="3" name="Объект 2">
            <a:extLst>
              <a:ext uri="{FF2B5EF4-FFF2-40B4-BE49-F238E27FC236}">
                <a16:creationId xmlns:a16="http://schemas.microsoft.com/office/drawing/2014/main" id="{2665446C-ABDC-CA30-F352-91580D839297}"/>
              </a:ext>
            </a:extLst>
          </p:cNvPr>
          <p:cNvSpPr>
            <a:spLocks noGrp="1"/>
          </p:cNvSpPr>
          <p:nvPr>
            <p:ph idx="1"/>
          </p:nvPr>
        </p:nvSpPr>
        <p:spPr/>
        <p:txBody>
          <a:bodyPr/>
          <a:lstStyle/>
          <a:p>
            <a:r>
              <a:rPr lang="en-US" dirty="0"/>
              <a:t>(@input)</a:t>
            </a:r>
          </a:p>
          <a:p>
            <a:pPr lvl="1"/>
            <a:r>
              <a:rPr lang="en-US" dirty="0"/>
              <a:t>When dealing with forms on the frontend, we often need to sync the state of form input elements with corresponding state in JavaScript. It can be cumbersome to manually wire up value bindings and change event listeners</a:t>
            </a:r>
          </a:p>
          <a:p>
            <a:pPr lvl="1"/>
            <a:endParaRPr lang="en-US" dirty="0"/>
          </a:p>
          <a:p>
            <a:pPr lvl="1"/>
            <a:endParaRPr lang="en-US" dirty="0"/>
          </a:p>
          <a:p>
            <a:pPr lvl="1"/>
            <a:endParaRPr lang="en-US" dirty="0"/>
          </a:p>
          <a:p>
            <a:pPr lvl="1"/>
            <a:r>
              <a:rPr lang="en-US" dirty="0"/>
              <a:t>The v-model directive helps us simplify the above to</a:t>
            </a:r>
            <a:endParaRPr lang="ru-KZ" dirty="0"/>
          </a:p>
        </p:txBody>
      </p:sp>
      <p:pic>
        <p:nvPicPr>
          <p:cNvPr id="5" name="Рисунок 4">
            <a:extLst>
              <a:ext uri="{FF2B5EF4-FFF2-40B4-BE49-F238E27FC236}">
                <a16:creationId xmlns:a16="http://schemas.microsoft.com/office/drawing/2014/main" id="{8D7A1692-E983-9131-E8DB-583264E259EE}"/>
              </a:ext>
            </a:extLst>
          </p:cNvPr>
          <p:cNvPicPr>
            <a:picLocks noChangeAspect="1"/>
          </p:cNvPicPr>
          <p:nvPr/>
        </p:nvPicPr>
        <p:blipFill>
          <a:blip r:embed="rId2"/>
          <a:stretch>
            <a:fillRect/>
          </a:stretch>
        </p:blipFill>
        <p:spPr>
          <a:xfrm>
            <a:off x="1751221" y="3933824"/>
            <a:ext cx="4591691" cy="819264"/>
          </a:xfrm>
          <a:prstGeom prst="rect">
            <a:avLst/>
          </a:prstGeom>
        </p:spPr>
      </p:pic>
      <p:pic>
        <p:nvPicPr>
          <p:cNvPr id="8" name="Рисунок 7">
            <a:extLst>
              <a:ext uri="{FF2B5EF4-FFF2-40B4-BE49-F238E27FC236}">
                <a16:creationId xmlns:a16="http://schemas.microsoft.com/office/drawing/2014/main" id="{507E86FD-D5D1-6F3F-9B80-8B06FF369D30}"/>
              </a:ext>
            </a:extLst>
          </p:cNvPr>
          <p:cNvPicPr>
            <a:picLocks noChangeAspect="1"/>
          </p:cNvPicPr>
          <p:nvPr/>
        </p:nvPicPr>
        <p:blipFill>
          <a:blip r:embed="rId3"/>
          <a:stretch>
            <a:fillRect/>
          </a:stretch>
        </p:blipFill>
        <p:spPr>
          <a:xfrm>
            <a:off x="1751221" y="5891096"/>
            <a:ext cx="2524477" cy="419158"/>
          </a:xfrm>
          <a:prstGeom prst="rect">
            <a:avLst/>
          </a:prstGeom>
        </p:spPr>
      </p:pic>
      <p:pic>
        <p:nvPicPr>
          <p:cNvPr id="10" name="Рисунок 9">
            <a:extLst>
              <a:ext uri="{FF2B5EF4-FFF2-40B4-BE49-F238E27FC236}">
                <a16:creationId xmlns:a16="http://schemas.microsoft.com/office/drawing/2014/main" id="{454D499A-3EDF-DBE7-11FC-569616A45C95}"/>
              </a:ext>
            </a:extLst>
          </p:cNvPr>
          <p:cNvPicPr>
            <a:picLocks noChangeAspect="1"/>
          </p:cNvPicPr>
          <p:nvPr/>
        </p:nvPicPr>
        <p:blipFill>
          <a:blip r:embed="rId4"/>
          <a:stretch>
            <a:fillRect/>
          </a:stretch>
        </p:blipFill>
        <p:spPr>
          <a:xfrm>
            <a:off x="7355015" y="4287835"/>
            <a:ext cx="4591691" cy="2059574"/>
          </a:xfrm>
          <a:prstGeom prst="rect">
            <a:avLst/>
          </a:prstGeom>
        </p:spPr>
      </p:pic>
    </p:spTree>
    <p:extLst>
      <p:ext uri="{BB962C8B-B14F-4D97-AF65-F5344CB8AC3E}">
        <p14:creationId xmlns:p14="http://schemas.microsoft.com/office/powerpoint/2010/main" val="1388569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D71570AD13F0224BB1245ED162607349" ma:contentTypeVersion="8" ma:contentTypeDescription="Создание документа." ma:contentTypeScope="" ma:versionID="b34c0b78990df12d174317d7290c462f">
  <xsd:schema xmlns:xsd="http://www.w3.org/2001/XMLSchema" xmlns:xs="http://www.w3.org/2001/XMLSchema" xmlns:p="http://schemas.microsoft.com/office/2006/metadata/properties" xmlns:ns2="14a8a632-e596-4d42-a9cb-ac377c4fa28b" targetNamespace="http://schemas.microsoft.com/office/2006/metadata/properties" ma:root="true" ma:fieldsID="51dadbd8aa9e92f520983c4df36c56ca" ns2:_="">
    <xsd:import namespace="14a8a632-e596-4d42-a9cb-ac377c4fa2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a8a632-e596-4d42-a9cb-ac377c4fa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546CA19E-6887-49EE-B5C3-A6145354BD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a8a632-e596-4d42-a9cb-ac377c4fa2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{8E5BE8AE-2905-489B-93E1-8327FA989B59}tf55705232_win32</Template>
  <TotalTime>664</TotalTime>
  <Words>1635</Words>
  <Application>Microsoft Office PowerPoint</Application>
  <PresentationFormat>Широкоэкранный</PresentationFormat>
  <Paragraphs>157</Paragraphs>
  <Slides>22</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22</vt:i4>
      </vt:variant>
    </vt:vector>
  </HeadingPairs>
  <TitlesOfParts>
    <vt:vector size="28" baseType="lpstr">
      <vt:lpstr>Calibri</vt:lpstr>
      <vt:lpstr>Goudy Old Style</vt:lpstr>
      <vt:lpstr>Inter var experimental</vt:lpstr>
      <vt:lpstr>Menlo</vt:lpstr>
      <vt:lpstr>Wingdings 2</vt:lpstr>
      <vt:lpstr>SlateVTI</vt:lpstr>
      <vt:lpstr>JS Framework VUE (Lecture 2)</vt:lpstr>
      <vt:lpstr>REVISE PREVIOUS LECTURE TOPIC </vt:lpstr>
      <vt:lpstr>Virtual DOM</vt:lpstr>
      <vt:lpstr>Templates</vt:lpstr>
      <vt:lpstr>Reactivity fundamentals</vt:lpstr>
      <vt:lpstr>Lifecycle Hook</vt:lpstr>
      <vt:lpstr>Conditional rendering</vt:lpstr>
      <vt:lpstr>List rendering</vt:lpstr>
      <vt:lpstr>Form input bindings</vt:lpstr>
      <vt:lpstr>Components</vt:lpstr>
      <vt:lpstr>Components in advance</vt:lpstr>
      <vt:lpstr>Презентация PowerPoint</vt:lpstr>
      <vt:lpstr>Props</vt:lpstr>
      <vt:lpstr>Презентация PowerPoint</vt:lpstr>
      <vt:lpstr>Composables</vt:lpstr>
      <vt:lpstr>Example</vt:lpstr>
      <vt:lpstr>Directives</vt:lpstr>
      <vt:lpstr>Презентация PowerPoint</vt:lpstr>
      <vt:lpstr>How to create custom directive?</vt:lpstr>
      <vt:lpstr>Plugins</vt:lpstr>
      <vt:lpstr>I18n Plugin (i18n.js)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Тимур Эм</dc:creator>
  <cp:lastModifiedBy>Нұрасыл</cp:lastModifiedBy>
  <cp:revision>7</cp:revision>
  <dcterms:created xsi:type="dcterms:W3CDTF">2024-09-12T05:17:40Z</dcterms:created>
  <dcterms:modified xsi:type="dcterms:W3CDTF">2024-09-21T13:19:44Z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0x010100D71570AD13F0224BB1245ED162607349</vt:lpwstr>
  </property>
</Properties>
</file>