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73" r:id="rId10"/>
    <p:sldId id="264" r:id="rId11"/>
    <p:sldId id="265" r:id="rId12"/>
    <p:sldId id="266" r:id="rId13"/>
    <p:sldId id="272" r:id="rId14"/>
    <p:sldId id="271" r:id="rId15"/>
    <p:sldId id="268" r:id="rId16"/>
    <p:sldId id="269" r:id="rId17"/>
    <p:sldId id="270" r:id="rId18"/>
  </p:sldIdLst>
  <p:sldSz cx="18288000" cy="10287000"/>
  <p:notesSz cx="6858000" cy="9144000"/>
  <p:embeddedFontLst>
    <p:embeddedFont>
      <p:font typeface="DG Jory" panose="020B0604020202020204" charset="-78"/>
      <p:regular r:id="rId20"/>
    </p:embeddedFont>
    <p:embeddedFont>
      <p:font typeface="Maven Pro" panose="020B0604020202020204" charset="0"/>
      <p:regular r:id="rId21"/>
    </p:embeddedFont>
    <p:embeddedFont>
      <p:font typeface="Maven Pro Bold" panose="020B0604020202020204" charset="0"/>
      <p:regular r:id="rId22"/>
    </p:embeddedFont>
    <p:embeddedFont>
      <p:font typeface="Open Sans" panose="020B0606030504020204" pitchFamily="34" charset="0"/>
      <p:regular r:id="rId23"/>
      <p:bold r:id="rId24"/>
      <p:italic r:id="rId25"/>
      <p:boldItalic r:id="rId26"/>
    </p:embeddedFont>
    <p:embeddedFont>
      <p:font typeface="Open Sans Bold" panose="020B0806030504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4390" autoAdjust="0"/>
  </p:normalViewPr>
  <p:slideViewPr>
    <p:cSldViewPr>
      <p:cViewPr varScale="1">
        <p:scale>
          <a:sx n="43" d="100"/>
          <a:sy n="43" d="100"/>
        </p:scale>
        <p:origin x="760"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2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FDC04F-E59A-40EB-9EB2-5BDBB7A1D3A4}" type="datetimeFigureOut">
              <a:rPr lang="en-IN" smtClean="0"/>
              <a:t>08-01-2025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CF55A4-45AF-4541-BDCC-0524CFDAA590}" type="slidenum">
              <a:rPr lang="en-IN" smtClean="0"/>
              <a:t>‹#›</a:t>
            </a:fld>
            <a:endParaRPr lang="en-IN"/>
          </a:p>
        </p:txBody>
      </p:sp>
    </p:spTree>
    <p:extLst>
      <p:ext uri="{BB962C8B-B14F-4D97-AF65-F5344CB8AC3E}">
        <p14:creationId xmlns:p14="http://schemas.microsoft.com/office/powerpoint/2010/main" val="2757637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FCF55A4-45AF-4541-BDCC-0524CFDAA590}" type="slidenum">
              <a:rPr lang="en-IN" smtClean="0"/>
              <a:t>1</a:t>
            </a:fld>
            <a:endParaRPr lang="en-IN"/>
          </a:p>
        </p:txBody>
      </p:sp>
    </p:spTree>
    <p:extLst>
      <p:ext uri="{BB962C8B-B14F-4D97-AF65-F5344CB8AC3E}">
        <p14:creationId xmlns:p14="http://schemas.microsoft.com/office/powerpoint/2010/main" val="21593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MSE for Error Magnitude</a:t>
            </a:r>
            <a:r>
              <a:rPr lang="en-US" dirty="0"/>
              <a:t>: Shows the absolute size of the prediction error, which is crucial for applications where specific error values have real-world significance.</a:t>
            </a:r>
          </a:p>
          <a:p>
            <a:r>
              <a:rPr lang="en-US" b="1" dirty="0"/>
              <a:t>R² for Model Fit</a:t>
            </a:r>
            <a:r>
              <a:rPr lang="en-US" dirty="0"/>
              <a:t>: Indicates how well the model captures the variability in the data, useful for assessing overall model performance and comparing models.</a:t>
            </a:r>
            <a:endParaRPr lang="en-US" b="1" dirty="0"/>
          </a:p>
          <a:p>
            <a:endParaRPr lang="en-US" b="1" dirty="0"/>
          </a:p>
          <a:p>
            <a:r>
              <a:rPr lang="en-US" b="1" dirty="0"/>
              <a:t>Model Building and Training</a:t>
            </a:r>
          </a:p>
          <a:p>
            <a:pPr marL="228600" indent="-228600">
              <a:buAutoNum type="arabicPeriod"/>
            </a:pPr>
            <a:r>
              <a:rPr lang="en-US" b="1" dirty="0"/>
              <a:t>Linear Regression (LR) </a:t>
            </a:r>
          </a:p>
          <a:p>
            <a:pPr marL="0" indent="0">
              <a:buNone/>
            </a:pPr>
            <a:r>
              <a:rPr lang="en-US" dirty="0"/>
              <a:t>	The linear regression model is effective for understanding basic trends in the data, though it may struggle with more complex patterns. The RMSE values show that the model performs reasonably well during training but has some degree of error during testing.</a:t>
            </a:r>
          </a:p>
          <a:p>
            <a:pPr>
              <a:buFont typeface="Arial" panose="020B0604020202020204" pitchFamily="34" charset="0"/>
              <a:buChar char="•"/>
            </a:pPr>
            <a:r>
              <a:rPr lang="en-US" b="1" dirty="0"/>
              <a:t>Metrics</a:t>
            </a:r>
            <a:r>
              <a:rPr lang="en-US" dirty="0"/>
              <a:t>:</a:t>
            </a:r>
          </a:p>
          <a:p>
            <a:pPr marL="742950" lvl="1" indent="-285750">
              <a:buFont typeface="Arial" panose="020B0604020202020204" pitchFamily="34" charset="0"/>
              <a:buChar char="•"/>
            </a:pPr>
            <a:r>
              <a:rPr lang="en-US" b="1" dirty="0"/>
              <a:t>Training RMSE</a:t>
            </a:r>
            <a:r>
              <a:rPr lang="en-US" dirty="0"/>
              <a:t>: 22.62</a:t>
            </a:r>
          </a:p>
          <a:p>
            <a:pPr marL="742950" lvl="1" indent="-285750">
              <a:buFont typeface="Arial" panose="020B0604020202020204" pitchFamily="34" charset="0"/>
              <a:buChar char="•"/>
            </a:pPr>
            <a:r>
              <a:rPr lang="en-US" b="1" dirty="0"/>
              <a:t>Testing RMSE</a:t>
            </a:r>
            <a:r>
              <a:rPr lang="en-US" dirty="0"/>
              <a:t>: 29.07</a:t>
            </a:r>
          </a:p>
          <a:p>
            <a:endParaRPr lang="en-IN" dirty="0"/>
          </a:p>
          <a:p>
            <a:r>
              <a:rPr lang="en-US" b="1" dirty="0"/>
              <a:t>2. K-Nearest Neighbors (KNN)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t>
            </a:r>
            <a:r>
              <a:rPr lang="en-US" dirty="0"/>
              <a:t>While KNN captures local patterns well, it does not perform as well overall, particularly for complex or high-dimensional data, as indicated by the higher RMSE values for both training and testing.</a:t>
            </a:r>
            <a:endParaRPr lang="en-US" b="1" dirty="0"/>
          </a:p>
          <a:p>
            <a:pPr>
              <a:buFont typeface="Arial" panose="020B0604020202020204" pitchFamily="34" charset="0"/>
              <a:buChar char="•"/>
            </a:pPr>
            <a:r>
              <a:rPr lang="en-US" b="1" dirty="0"/>
              <a:t>Metrics</a:t>
            </a:r>
            <a:r>
              <a:rPr lang="en-US" dirty="0"/>
              <a:t>:</a:t>
            </a:r>
          </a:p>
          <a:p>
            <a:pPr marL="742950" lvl="1" indent="-285750">
              <a:buFont typeface="Arial" panose="020B0604020202020204" pitchFamily="34" charset="0"/>
              <a:buChar char="•"/>
            </a:pPr>
            <a:r>
              <a:rPr lang="en-US" b="1" dirty="0"/>
              <a:t>Training RMSE</a:t>
            </a:r>
            <a:r>
              <a:rPr lang="en-US" dirty="0"/>
              <a:t>: 29.16</a:t>
            </a:r>
          </a:p>
          <a:p>
            <a:pPr marL="742950" lvl="1" indent="-285750">
              <a:buFont typeface="Arial" panose="020B0604020202020204" pitchFamily="34" charset="0"/>
              <a:buChar char="•"/>
            </a:pPr>
            <a:r>
              <a:rPr lang="en-US" b="1" dirty="0"/>
              <a:t>Testing RMSE</a:t>
            </a:r>
            <a:r>
              <a:rPr lang="en-US" dirty="0"/>
              <a:t>: 30.73</a:t>
            </a:r>
          </a:p>
          <a:p>
            <a:pPr marL="457200" lvl="1" indent="0">
              <a:buFont typeface="Arial" panose="020B0604020202020204" pitchFamily="34" charset="0"/>
              <a:buNone/>
            </a:pPr>
            <a:endParaRPr lang="en-IN" dirty="0"/>
          </a:p>
          <a:p>
            <a:r>
              <a:rPr lang="en-US" b="1" dirty="0"/>
              <a:t>Evaluation Metrics</a:t>
            </a:r>
            <a:r>
              <a:rPr lang="en-US" dirty="0"/>
              <a:t>:</a:t>
            </a:r>
          </a:p>
          <a:p>
            <a:pPr>
              <a:buFont typeface="Arial" panose="020B0604020202020204" pitchFamily="34" charset="0"/>
              <a:buChar char="•"/>
            </a:pPr>
            <a:r>
              <a:rPr lang="en-US" b="1" dirty="0"/>
              <a:t>RMSE</a:t>
            </a:r>
            <a:r>
              <a:rPr lang="en-US" dirty="0"/>
              <a:t> (Root Mean Square Error): Measures prediction error, with lower values indicating better model performance.</a:t>
            </a:r>
          </a:p>
          <a:p>
            <a:pPr>
              <a:buFont typeface="Arial" panose="020B0604020202020204" pitchFamily="34" charset="0"/>
              <a:buChar char="•"/>
            </a:pPr>
            <a:r>
              <a:rPr lang="en-US" b="1" dirty="0"/>
              <a:t>R²</a:t>
            </a:r>
            <a:r>
              <a:rPr lang="en-US" dirty="0"/>
              <a:t> (Coefficient of Determination): Indicates how well the model fits the data, with values closer to 1 being ideal.</a:t>
            </a:r>
          </a:p>
          <a:p>
            <a:pPr marL="457200" lvl="1" indent="0">
              <a:buFont typeface="Arial" panose="020B0604020202020204" pitchFamily="34" charset="0"/>
              <a:buNone/>
            </a:pPr>
            <a:endParaRPr lang="en-IN" dirty="0"/>
          </a:p>
        </p:txBody>
      </p:sp>
      <p:sp>
        <p:nvSpPr>
          <p:cNvPr id="4" name="Slide Number Placeholder 3"/>
          <p:cNvSpPr>
            <a:spLocks noGrp="1"/>
          </p:cNvSpPr>
          <p:nvPr>
            <p:ph type="sldNum" sz="quarter" idx="5"/>
          </p:nvPr>
        </p:nvSpPr>
        <p:spPr/>
        <p:txBody>
          <a:bodyPr/>
          <a:lstStyle/>
          <a:p>
            <a:fld id="{5FCF55A4-45AF-4541-BDCC-0524CFDAA590}" type="slidenum">
              <a:rPr lang="en-IN" smtClean="0"/>
              <a:t>10</a:t>
            </a:fld>
            <a:endParaRPr lang="en-IN"/>
          </a:p>
        </p:txBody>
      </p:sp>
    </p:spTree>
    <p:extLst>
      <p:ext uri="{BB962C8B-B14F-4D97-AF65-F5344CB8AC3E}">
        <p14:creationId xmlns:p14="http://schemas.microsoft.com/office/powerpoint/2010/main" val="945185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Random Forest</a:t>
            </a:r>
            <a:r>
              <a:rPr lang="en-US" dirty="0"/>
              <a:t>: Excellent for capturing both linear and non-linear relationships in complex datasets. It provides feature relevance metrics to highlight sensors critical to engine deterioration. </a:t>
            </a:r>
          </a:p>
          <a:p>
            <a:pPr marL="141922" lvl="0" indent="-299561" algn="just">
              <a:lnSpc>
                <a:spcPts val="3884"/>
              </a:lnSpc>
              <a:buFont typeface="Arial"/>
              <a:buChar char="•"/>
            </a:pPr>
            <a:r>
              <a:rPr lang="en-US" sz="2775" b="1" dirty="0">
                <a:solidFill>
                  <a:srgbClr val="252D37"/>
                </a:solidFill>
                <a:latin typeface="Maven Pro"/>
                <a:ea typeface="Maven Pro"/>
                <a:cs typeface="Maven Pro"/>
                <a:sym typeface="Maven Pro"/>
              </a:rPr>
              <a:t>Metrics:</a:t>
            </a:r>
          </a:p>
          <a:p>
            <a:pPr marL="756761" lvl="2" algn="just">
              <a:lnSpc>
                <a:spcPts val="3884"/>
              </a:lnSpc>
            </a:pPr>
            <a:r>
              <a:rPr lang="en-US" sz="2775" dirty="0">
                <a:solidFill>
                  <a:srgbClr val="252D37"/>
                </a:solidFill>
                <a:latin typeface="Maven Pro"/>
                <a:ea typeface="Maven Pro"/>
                <a:cs typeface="Maven Pro"/>
                <a:sym typeface="Maven Pro"/>
              </a:rPr>
              <a:t>Training RMSE: 15.79</a:t>
            </a:r>
          </a:p>
          <a:p>
            <a:pPr marL="756761" lvl="2" algn="just">
              <a:lnSpc>
                <a:spcPts val="3884"/>
              </a:lnSpc>
            </a:pPr>
            <a:r>
              <a:rPr lang="en-US" sz="2775" dirty="0">
                <a:solidFill>
                  <a:srgbClr val="252D37"/>
                </a:solidFill>
                <a:latin typeface="Maven Pro"/>
                <a:ea typeface="Maven Pro"/>
                <a:cs typeface="Maven Pro"/>
                <a:sym typeface="Maven Pro"/>
              </a:rPr>
              <a:t>Testing RMSE: 28.15</a:t>
            </a:r>
          </a:p>
          <a:p>
            <a:br>
              <a:rPr lang="en-US" dirty="0"/>
            </a:br>
            <a:br>
              <a:rPr lang="en-US" dirty="0"/>
            </a:br>
            <a:r>
              <a:rPr lang="en-US" b="1" dirty="0"/>
              <a:t>Support Vector Regressor (SVR)</a:t>
            </a:r>
            <a:r>
              <a:rPr lang="en-US" dirty="0"/>
              <a:t>: Well-suited for small to medium-sized datasets with high dimensionality. SVR uses kernel functions to model non-linear relationships and is particularly useful when linear models are ineffective.</a:t>
            </a:r>
          </a:p>
          <a:p>
            <a:pPr marL="133826" lvl="0" indent="-295513" algn="just">
              <a:lnSpc>
                <a:spcPts val="3832"/>
              </a:lnSpc>
              <a:buFont typeface="Arial"/>
              <a:buChar char="•"/>
            </a:pPr>
            <a:r>
              <a:rPr lang="en-US" sz="2737" b="1" dirty="0">
                <a:solidFill>
                  <a:srgbClr val="252D37"/>
                </a:solidFill>
                <a:latin typeface="Maven Pro"/>
                <a:ea typeface="Maven Pro"/>
                <a:cs typeface="Maven Pro"/>
                <a:sym typeface="Maven Pro"/>
              </a:rPr>
              <a:t>Metrics:</a:t>
            </a:r>
          </a:p>
          <a:p>
            <a:pPr marL="752713" lvl="2" algn="just">
              <a:lnSpc>
                <a:spcPts val="3832"/>
              </a:lnSpc>
            </a:pPr>
            <a:r>
              <a:rPr lang="en-US" sz="2737" dirty="0">
                <a:solidFill>
                  <a:srgbClr val="252D37"/>
                </a:solidFill>
                <a:latin typeface="Maven Pro"/>
                <a:ea typeface="Maven Pro"/>
                <a:cs typeface="Maven Pro"/>
                <a:sym typeface="Maven Pro"/>
              </a:rPr>
              <a:t>Training RMSE: 19.76 </a:t>
            </a:r>
          </a:p>
          <a:p>
            <a:pPr marL="752713" lvl="2" algn="just">
              <a:lnSpc>
                <a:spcPts val="3832"/>
              </a:lnSpc>
            </a:pPr>
            <a:r>
              <a:rPr lang="en-US" sz="2737" dirty="0">
                <a:solidFill>
                  <a:srgbClr val="252D37"/>
                </a:solidFill>
                <a:latin typeface="Maven Pro"/>
                <a:ea typeface="Maven Pro"/>
                <a:cs typeface="Maven Pro"/>
                <a:sym typeface="Maven Pro"/>
              </a:rPr>
              <a:t>Testing RMSE: 23.70</a:t>
            </a:r>
          </a:p>
        </p:txBody>
      </p:sp>
      <p:sp>
        <p:nvSpPr>
          <p:cNvPr id="4" name="Slide Number Placeholder 3"/>
          <p:cNvSpPr>
            <a:spLocks noGrp="1"/>
          </p:cNvSpPr>
          <p:nvPr>
            <p:ph type="sldNum" sz="quarter" idx="5"/>
          </p:nvPr>
        </p:nvSpPr>
        <p:spPr/>
        <p:txBody>
          <a:bodyPr/>
          <a:lstStyle/>
          <a:p>
            <a:fld id="{5FCF55A4-45AF-4541-BDCC-0524CFDAA590}" type="slidenum">
              <a:rPr lang="en-IN" smtClean="0"/>
              <a:t>11</a:t>
            </a:fld>
            <a:endParaRPr lang="en-IN"/>
          </a:p>
        </p:txBody>
      </p:sp>
    </p:spTree>
    <p:extLst>
      <p:ext uri="{BB962C8B-B14F-4D97-AF65-F5344CB8AC3E}">
        <p14:creationId xmlns:p14="http://schemas.microsoft.com/office/powerpoint/2010/main" val="1504501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training, the models were assessed for overfitting and underfitting by comparing </a:t>
            </a:r>
            <a:r>
              <a:rPr lang="en-US" b="1" dirty="0"/>
              <a:t>RMSE</a:t>
            </a:r>
            <a:r>
              <a:rPr lang="en-US" dirty="0"/>
              <a:t> and </a:t>
            </a:r>
            <a:r>
              <a:rPr lang="en-US" b="1" dirty="0"/>
              <a:t>R²</a:t>
            </a:r>
            <a:r>
              <a:rPr lang="en-US" dirty="0"/>
              <a:t> scores for both training and validation datasets. Ideally, these scores should be close to each other for a well-balanced model.</a:t>
            </a:r>
          </a:p>
          <a:p>
            <a:r>
              <a:rPr lang="en-US" b="1" dirty="0"/>
              <a:t>Best Model</a:t>
            </a:r>
            <a:r>
              <a:rPr lang="en-US" dirty="0"/>
              <a:t>: </a:t>
            </a:r>
            <a:r>
              <a:rPr lang="en-US" b="1" dirty="0" err="1"/>
              <a:t>XGBoost</a:t>
            </a:r>
            <a:r>
              <a:rPr lang="en-US" b="1" dirty="0"/>
              <a:t> Regressor</a:t>
            </a:r>
            <a:r>
              <a:rPr lang="en-US" dirty="0"/>
              <a:t> was selected as the best model due to its strong performance (RMSE &lt; 25 and R² between 65-70). These metrics are typically associated with deep learning models and indicate a good fit for predicting RUL.</a:t>
            </a:r>
          </a:p>
          <a:p>
            <a:pPr marL="0" lvl="0" indent="0" algn="l">
              <a:lnSpc>
                <a:spcPts val="3639"/>
              </a:lnSpc>
              <a:spcBef>
                <a:spcPct val="0"/>
              </a:spcBef>
            </a:pPr>
            <a:r>
              <a:rPr lang="en-US" sz="2799" b="1" dirty="0">
                <a:latin typeface="Maven Pro"/>
                <a:ea typeface="Maven Pro"/>
                <a:cs typeface="Maven Pro"/>
                <a:sym typeface="Maven Pro"/>
              </a:rPr>
              <a:t>Metrics: </a:t>
            </a:r>
          </a:p>
          <a:p>
            <a:pPr lvl="2">
              <a:lnSpc>
                <a:spcPts val="3639"/>
              </a:lnSpc>
              <a:spcBef>
                <a:spcPct val="0"/>
              </a:spcBef>
            </a:pPr>
            <a:r>
              <a:rPr lang="en-US" sz="2799" dirty="0">
                <a:latin typeface="Maven Pro"/>
                <a:ea typeface="Maven Pro"/>
                <a:cs typeface="Maven Pro"/>
                <a:sym typeface="Maven Pro"/>
              </a:rPr>
              <a:t>Training RMSE: 20.58 </a:t>
            </a:r>
          </a:p>
          <a:p>
            <a:pPr lvl="2">
              <a:lnSpc>
                <a:spcPts val="3639"/>
              </a:lnSpc>
              <a:spcBef>
                <a:spcPct val="0"/>
              </a:spcBef>
            </a:pPr>
            <a:r>
              <a:rPr lang="en-US" sz="2799" dirty="0">
                <a:latin typeface="Maven Pro"/>
                <a:ea typeface="Maven Pro"/>
                <a:cs typeface="Maven Pro"/>
                <a:sym typeface="Maven Pro"/>
              </a:rPr>
              <a:t>Testing RMSE: 23.80</a:t>
            </a:r>
            <a:endParaRPr lang="en-US" sz="2800" kern="1200" dirty="0">
              <a:solidFill>
                <a:srgbClr val="000000"/>
              </a:solidFill>
              <a:effectLst/>
              <a:latin typeface="Maven Pro" panose="020B0604020202020204" charset="0"/>
              <a:ea typeface="+mn-ea"/>
              <a:cs typeface="+mn-cs"/>
            </a:endParaRPr>
          </a:p>
          <a:p>
            <a:pPr marL="0" indent="0" algn="l" rtl="0" eaLnBrk="1" latinLnBrk="0" hangingPunct="1">
              <a:lnSpc>
                <a:spcPts val="3639"/>
              </a:lnSpc>
            </a:pPr>
            <a:r>
              <a:rPr lang="en-US" sz="2800" kern="1200" dirty="0">
                <a:solidFill>
                  <a:srgbClr val="000000"/>
                </a:solidFill>
                <a:effectLst/>
                <a:latin typeface="Maven Pro" panose="020B0604020202020204" charset="0"/>
                <a:ea typeface="+mn-ea"/>
                <a:cs typeface="+mn-cs"/>
              </a:rPr>
              <a:t>The training are testing</a:t>
            </a:r>
            <a:r>
              <a:rPr lang="en-US" sz="2800" dirty="0">
                <a:solidFill>
                  <a:srgbClr val="000000"/>
                </a:solidFill>
                <a:latin typeface="Maven Pro" panose="020B0604020202020204" charset="0"/>
              </a:rPr>
              <a:t> RMSE </a:t>
            </a:r>
            <a:r>
              <a:rPr lang="en-US" sz="2800" kern="1200" dirty="0">
                <a:solidFill>
                  <a:srgbClr val="000000"/>
                </a:solidFill>
                <a:effectLst/>
                <a:latin typeface="Maven Pro" panose="020B0604020202020204" charset="0"/>
                <a:ea typeface="+mn-ea"/>
                <a:cs typeface="+mn-cs"/>
              </a:rPr>
              <a:t>are closely aligned, and it generalizes better than other models, making it the best choice.</a:t>
            </a:r>
          </a:p>
          <a:p>
            <a:pPr marL="0" indent="0" algn="l" rtl="0" eaLnBrk="1" latinLnBrk="0" hangingPunct="1">
              <a:lnSpc>
                <a:spcPts val="3639"/>
              </a:lnSpc>
            </a:pPr>
            <a:endParaRPr lang="en-US" dirty="0"/>
          </a:p>
          <a:p>
            <a:r>
              <a:rPr lang="en-US" b="1" dirty="0"/>
              <a:t>Model Serialization</a:t>
            </a:r>
            <a:r>
              <a:rPr lang="en-US" dirty="0"/>
              <a:t>: The selected </a:t>
            </a:r>
            <a:r>
              <a:rPr lang="en-US" dirty="0" err="1"/>
              <a:t>XGBoost</a:t>
            </a:r>
            <a:r>
              <a:rPr lang="en-US" dirty="0"/>
              <a:t> model was serialized into a pickle file and integrated into the Flask application to enable dynamic RUL predictions based on user input.</a:t>
            </a:r>
          </a:p>
          <a:p>
            <a:endParaRPr lang="en-IN" dirty="0"/>
          </a:p>
        </p:txBody>
      </p:sp>
      <p:sp>
        <p:nvSpPr>
          <p:cNvPr id="4" name="Slide Number Placeholder 3"/>
          <p:cNvSpPr>
            <a:spLocks noGrp="1"/>
          </p:cNvSpPr>
          <p:nvPr>
            <p:ph type="sldNum" sz="quarter" idx="5"/>
          </p:nvPr>
        </p:nvSpPr>
        <p:spPr/>
        <p:txBody>
          <a:bodyPr/>
          <a:lstStyle/>
          <a:p>
            <a:fld id="{5FCF55A4-45AF-4541-BDCC-0524CFDAA590}" type="slidenum">
              <a:rPr lang="en-IN" smtClean="0"/>
              <a:t>12</a:t>
            </a:fld>
            <a:endParaRPr lang="en-IN"/>
          </a:p>
        </p:txBody>
      </p:sp>
    </p:spTree>
    <p:extLst>
      <p:ext uri="{BB962C8B-B14F-4D97-AF65-F5344CB8AC3E}">
        <p14:creationId xmlns:p14="http://schemas.microsoft.com/office/powerpoint/2010/main" val="4013544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5D599-B1B6-8666-C2E7-E3BD90F9E9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8A8FA1-0488-6CE6-A5F7-38E1212AB3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9FB5BD-2BE7-203F-3F3B-C9D478D268EC}"/>
              </a:ext>
            </a:extLst>
          </p:cNvPr>
          <p:cNvSpPr>
            <a:spLocks noGrp="1"/>
          </p:cNvSpPr>
          <p:nvPr>
            <p:ph type="body" idx="1"/>
          </p:nvPr>
        </p:nvSpPr>
        <p:spPr/>
        <p:txBody>
          <a:bodyPr/>
          <a:lstStyle/>
          <a:p>
            <a:r>
              <a:rPr lang="en-US" dirty="0"/>
              <a:t>The most influential features identified using Explainable AI (XAI) techniques are 's4', 's7', 's9', 's11', and 's12'. XAI helps in understanding and interpreting the decisions made by machine learning models, making it clear why these features contribute significantly to predicting the Remaining Useful Life (RUL). This transparency enhances model reliability and trust.</a:t>
            </a:r>
            <a:endParaRPr lang="en-IN" dirty="0"/>
          </a:p>
        </p:txBody>
      </p:sp>
      <p:sp>
        <p:nvSpPr>
          <p:cNvPr id="4" name="Slide Number Placeholder 3">
            <a:extLst>
              <a:ext uri="{FF2B5EF4-FFF2-40B4-BE49-F238E27FC236}">
                <a16:creationId xmlns:a16="http://schemas.microsoft.com/office/drawing/2014/main" id="{CE4ABF34-3E78-DFE1-5909-12ACB8B8277C}"/>
              </a:ext>
            </a:extLst>
          </p:cNvPr>
          <p:cNvSpPr>
            <a:spLocks noGrp="1"/>
          </p:cNvSpPr>
          <p:nvPr>
            <p:ph type="sldNum" sz="quarter" idx="5"/>
          </p:nvPr>
        </p:nvSpPr>
        <p:spPr/>
        <p:txBody>
          <a:bodyPr/>
          <a:lstStyle/>
          <a:p>
            <a:fld id="{5FCF55A4-45AF-4541-BDCC-0524CFDAA590}" type="slidenum">
              <a:rPr lang="en-IN" smtClean="0"/>
              <a:t>13</a:t>
            </a:fld>
            <a:endParaRPr lang="en-IN"/>
          </a:p>
        </p:txBody>
      </p:sp>
    </p:spTree>
    <p:extLst>
      <p:ext uri="{BB962C8B-B14F-4D97-AF65-F5344CB8AC3E}">
        <p14:creationId xmlns:p14="http://schemas.microsoft.com/office/powerpoint/2010/main" val="186435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85E13-336A-27A5-18F0-4AFD576F58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853EB5-AFB5-2D7B-AE20-45D5486821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5B281D-E5E2-2002-EA94-4B4465029E4D}"/>
              </a:ext>
            </a:extLst>
          </p:cNvPr>
          <p:cNvSpPr>
            <a:spLocks noGrp="1"/>
          </p:cNvSpPr>
          <p:nvPr>
            <p:ph type="body" idx="1"/>
          </p:nvPr>
        </p:nvSpPr>
        <p:spPr/>
        <p:txBody>
          <a:bodyPr/>
          <a:lstStyle/>
          <a:p>
            <a:r>
              <a:rPr lang="en-US" b="1" dirty="0"/>
              <a:t>Observations and Insights:</a:t>
            </a:r>
            <a:endParaRPr lang="en-US" dirty="0"/>
          </a:p>
          <a:p>
            <a:r>
              <a:rPr lang="en-US" dirty="0"/>
              <a:t>The </a:t>
            </a:r>
            <a:r>
              <a:rPr lang="en-US" b="1" dirty="0" err="1"/>
              <a:t>XGBoost</a:t>
            </a:r>
            <a:r>
              <a:rPr lang="en-US" b="1" dirty="0"/>
              <a:t> Regressor</a:t>
            </a:r>
            <a:r>
              <a:rPr lang="en-US" dirty="0"/>
              <a:t> is the top performer for predicting </a:t>
            </a:r>
            <a:r>
              <a:rPr lang="en-US" b="1" dirty="0"/>
              <a:t>Remaining Useful Life (RUL)</a:t>
            </a:r>
            <a:r>
              <a:rPr lang="en-US" dirty="0"/>
              <a:t>, with a </a:t>
            </a:r>
            <a:r>
              <a:rPr lang="en-US" b="1" dirty="0"/>
              <a:t>training RMSE of 20.58</a:t>
            </a:r>
            <a:r>
              <a:rPr lang="en-US" dirty="0"/>
              <a:t> and an </a:t>
            </a:r>
            <a:r>
              <a:rPr lang="en-US" b="1" dirty="0"/>
              <a:t>R² score of 0.78</a:t>
            </a:r>
            <a:r>
              <a:rPr lang="en-US" dirty="0"/>
              <a:t>, showing strong accuracy without overfitting. Its test set performance (RMSE of </a:t>
            </a:r>
            <a:r>
              <a:rPr lang="en-US" b="1" dirty="0"/>
              <a:t>23.80</a:t>
            </a:r>
            <a:r>
              <a:rPr lang="en-US" dirty="0"/>
              <a:t>) is consistent with the training results, making it reliable. Compared to models like </a:t>
            </a:r>
            <a:r>
              <a:rPr lang="en-US" b="1" dirty="0"/>
              <a:t>Random Forest</a:t>
            </a:r>
            <a:r>
              <a:rPr lang="en-US" dirty="0"/>
              <a:t> and </a:t>
            </a:r>
            <a:r>
              <a:rPr lang="en-US" b="1" dirty="0"/>
              <a:t>Support Vector Regressor</a:t>
            </a:r>
            <a:r>
              <a:rPr lang="en-US" dirty="0"/>
              <a:t>, </a:t>
            </a:r>
            <a:r>
              <a:rPr lang="en-US" dirty="0" err="1"/>
              <a:t>XGBoost</a:t>
            </a:r>
            <a:r>
              <a:rPr lang="en-US" dirty="0"/>
              <a:t> delivers better generalization, with fewer signs of overfitting and stronger feature handling. This makes </a:t>
            </a:r>
            <a:r>
              <a:rPr lang="en-US" b="1" dirty="0" err="1"/>
              <a:t>XGBoost</a:t>
            </a:r>
            <a:r>
              <a:rPr lang="en-US" dirty="0"/>
              <a:t> the ideal choice for </a:t>
            </a:r>
            <a:r>
              <a:rPr lang="en-US" b="1" dirty="0"/>
              <a:t>RUL prediction</a:t>
            </a:r>
            <a:r>
              <a:rPr lang="en-US" dirty="0"/>
              <a:t> in predictive maintenance.</a:t>
            </a:r>
          </a:p>
          <a:p>
            <a:endParaRPr lang="en-IN" dirty="0"/>
          </a:p>
        </p:txBody>
      </p:sp>
      <p:sp>
        <p:nvSpPr>
          <p:cNvPr id="4" name="Slide Number Placeholder 3">
            <a:extLst>
              <a:ext uri="{FF2B5EF4-FFF2-40B4-BE49-F238E27FC236}">
                <a16:creationId xmlns:a16="http://schemas.microsoft.com/office/drawing/2014/main" id="{3EAA4D6E-6A16-1DA3-5115-F0D845624084}"/>
              </a:ext>
            </a:extLst>
          </p:cNvPr>
          <p:cNvSpPr>
            <a:spLocks noGrp="1"/>
          </p:cNvSpPr>
          <p:nvPr>
            <p:ph type="sldNum" sz="quarter" idx="5"/>
          </p:nvPr>
        </p:nvSpPr>
        <p:spPr/>
        <p:txBody>
          <a:bodyPr/>
          <a:lstStyle/>
          <a:p>
            <a:fld id="{5FCF55A4-45AF-4541-BDCC-0524CFDAA590}" type="slidenum">
              <a:rPr lang="en-IN" smtClean="0"/>
              <a:t>14</a:t>
            </a:fld>
            <a:endParaRPr lang="en-IN"/>
          </a:p>
        </p:txBody>
      </p:sp>
    </p:spTree>
    <p:extLst>
      <p:ext uri="{BB962C8B-B14F-4D97-AF65-F5344CB8AC3E}">
        <p14:creationId xmlns:p14="http://schemas.microsoft.com/office/powerpoint/2010/main" val="126022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Comparative Study:</a:t>
            </a:r>
            <a:endParaRPr lang="en-US" dirty="0"/>
          </a:p>
          <a:p>
            <a:r>
              <a:rPr lang="en-US" dirty="0"/>
              <a:t>The </a:t>
            </a:r>
            <a:r>
              <a:rPr lang="en-US" b="1" dirty="0" err="1"/>
              <a:t>XGBoost</a:t>
            </a:r>
            <a:r>
              <a:rPr lang="en-US" dirty="0"/>
              <a:t> model, with an </a:t>
            </a:r>
            <a:r>
              <a:rPr lang="en-US" b="1" dirty="0"/>
              <a:t>RMSE of 23.8</a:t>
            </a:r>
            <a:r>
              <a:rPr lang="en-US" dirty="0"/>
              <a:t>, outperforms several other models in existing literature. For example, the </a:t>
            </a:r>
            <a:r>
              <a:rPr lang="en-US" b="1" dirty="0"/>
              <a:t>Semi-Supervised Architecture</a:t>
            </a:r>
            <a:r>
              <a:rPr lang="en-US" dirty="0"/>
              <a:t> by </a:t>
            </a:r>
            <a:r>
              <a:rPr lang="en-US" dirty="0" err="1"/>
              <a:t>Ellefsen</a:t>
            </a:r>
            <a:r>
              <a:rPr lang="en-US" dirty="0"/>
              <a:t> et al. (2018) has an RMSE of </a:t>
            </a:r>
            <a:r>
              <a:rPr lang="en-US" b="1" dirty="0"/>
              <a:t>26</a:t>
            </a:r>
            <a:r>
              <a:rPr lang="en-US" dirty="0"/>
              <a:t>, and </a:t>
            </a:r>
            <a:r>
              <a:rPr lang="en-US" b="1" dirty="0"/>
              <a:t>Random Forest</a:t>
            </a:r>
            <a:r>
              <a:rPr lang="en-US" dirty="0"/>
              <a:t> by Mathew et al. (2017) performs with an RMSE of </a:t>
            </a:r>
            <a:r>
              <a:rPr lang="en-US" b="1" dirty="0"/>
              <a:t>24.9</a:t>
            </a:r>
            <a:r>
              <a:rPr lang="en-US" dirty="0"/>
              <a:t>. The </a:t>
            </a:r>
            <a:r>
              <a:rPr lang="en-US" b="1" dirty="0"/>
              <a:t>Hybrid SVM-ARIMA Model</a:t>
            </a:r>
            <a:r>
              <a:rPr lang="en-US" dirty="0"/>
              <a:t> by Fernando Sánchez </a:t>
            </a:r>
            <a:r>
              <a:rPr lang="en-US" dirty="0" err="1"/>
              <a:t>Lasheras</a:t>
            </a:r>
            <a:r>
              <a:rPr lang="en-US" dirty="0"/>
              <a:t> (RMSE = </a:t>
            </a:r>
            <a:r>
              <a:rPr lang="en-US" b="1" dirty="0"/>
              <a:t>39.7</a:t>
            </a:r>
            <a:r>
              <a:rPr lang="en-US" dirty="0"/>
              <a:t>) and </a:t>
            </a:r>
            <a:r>
              <a:rPr lang="en-US" b="1" dirty="0"/>
              <a:t>ANN</a:t>
            </a:r>
            <a:r>
              <a:rPr lang="en-US" dirty="0"/>
              <a:t> by Kang et al. (2021) with RMSE of </a:t>
            </a:r>
            <a:r>
              <a:rPr lang="en-US" b="1" dirty="0"/>
              <a:t>25.8</a:t>
            </a:r>
            <a:r>
              <a:rPr lang="en-US" dirty="0"/>
              <a:t> also fall short compared to </a:t>
            </a:r>
            <a:r>
              <a:rPr lang="en-US" dirty="0" err="1"/>
              <a:t>XGBoost</a:t>
            </a:r>
            <a:r>
              <a:rPr lang="en-US" dirty="0"/>
              <a:t>. This highlights the superior accuracy and efficiency of </a:t>
            </a:r>
            <a:r>
              <a:rPr lang="en-US" b="1" dirty="0" err="1"/>
              <a:t>XGBoost</a:t>
            </a:r>
            <a:r>
              <a:rPr lang="en-US" dirty="0"/>
              <a:t> in predicting </a:t>
            </a:r>
            <a:r>
              <a:rPr lang="en-US" b="1" dirty="0"/>
              <a:t>RUL</a:t>
            </a:r>
            <a:r>
              <a:rPr lang="en-US" dirty="0"/>
              <a:t> compared to both traditional and hybrid models.</a:t>
            </a:r>
          </a:p>
          <a:p>
            <a:endParaRPr lang="en-IN" dirty="0"/>
          </a:p>
        </p:txBody>
      </p:sp>
      <p:sp>
        <p:nvSpPr>
          <p:cNvPr id="4" name="Slide Number Placeholder 3"/>
          <p:cNvSpPr>
            <a:spLocks noGrp="1"/>
          </p:cNvSpPr>
          <p:nvPr>
            <p:ph type="sldNum" sz="quarter" idx="5"/>
          </p:nvPr>
        </p:nvSpPr>
        <p:spPr/>
        <p:txBody>
          <a:bodyPr/>
          <a:lstStyle/>
          <a:p>
            <a:fld id="{5FCF55A4-45AF-4541-BDCC-0524CFDAA590}" type="slidenum">
              <a:rPr lang="en-IN" smtClean="0"/>
              <a:t>15</a:t>
            </a:fld>
            <a:endParaRPr lang="en-IN"/>
          </a:p>
        </p:txBody>
      </p:sp>
    </p:spTree>
    <p:extLst>
      <p:ext uri="{BB962C8B-B14F-4D97-AF65-F5344CB8AC3E}">
        <p14:creationId xmlns:p14="http://schemas.microsoft.com/office/powerpoint/2010/main" val="1641216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b="1"/>
              <a:t>This </a:t>
            </a:r>
            <a:r>
              <a:rPr lang="en-US" b="1" dirty="0"/>
              <a:t>research </a:t>
            </a:r>
            <a:r>
              <a:rPr lang="en-US" dirty="0"/>
              <a:t>demonstrates the advantages of machine learning over complex deep learning models in predictive maintenance. By using regression techniques like </a:t>
            </a:r>
            <a:r>
              <a:rPr lang="en-US" b="1" dirty="0" err="1"/>
              <a:t>XGBoost</a:t>
            </a:r>
            <a:r>
              <a:rPr lang="en-US" dirty="0"/>
              <a:t>, </a:t>
            </a:r>
            <a:r>
              <a:rPr lang="en-US" b="1" dirty="0"/>
              <a:t>Random Forest</a:t>
            </a:r>
            <a:r>
              <a:rPr lang="en-US" dirty="0"/>
              <a:t>, and </a:t>
            </a:r>
            <a:r>
              <a:rPr lang="en-US" b="1" dirty="0"/>
              <a:t>Support Vector Regressor</a:t>
            </a:r>
            <a:r>
              <a:rPr lang="en-US" dirty="0"/>
              <a:t>, the system achieved accurate </a:t>
            </a:r>
            <a:r>
              <a:rPr lang="en-US" b="1" dirty="0"/>
              <a:t>Remaining Useful Life (RUL)</a:t>
            </a:r>
            <a:r>
              <a:rPr lang="en-US" dirty="0"/>
              <a:t> predictions with low </a:t>
            </a:r>
            <a:r>
              <a:rPr lang="en-US" b="1" dirty="0"/>
              <a:t>RMSE</a:t>
            </a:r>
            <a:r>
              <a:rPr lang="en-US" dirty="0"/>
              <a:t> and high </a:t>
            </a:r>
            <a:r>
              <a:rPr lang="en-US" b="1" dirty="0"/>
              <a:t>R²</a:t>
            </a:r>
            <a:r>
              <a:rPr lang="en-US" dirty="0"/>
              <a:t>, without the resource demands of deep learning models like </a:t>
            </a:r>
            <a:r>
              <a:rPr lang="en-US" b="1" dirty="0"/>
              <a:t>LSTM</a:t>
            </a:r>
            <a:r>
              <a:rPr lang="en-US" dirty="0"/>
              <a:t>. The system's </a:t>
            </a:r>
            <a:r>
              <a:rPr lang="en-US" b="1" dirty="0"/>
              <a:t>explainability</a:t>
            </a:r>
            <a:r>
              <a:rPr lang="en-US" dirty="0"/>
              <a:t>, through </a:t>
            </a:r>
            <a:r>
              <a:rPr lang="en-US" b="1" dirty="0"/>
              <a:t>XAI techniques</a:t>
            </a:r>
            <a:r>
              <a:rPr lang="en-US" dirty="0"/>
              <a:t>, enhances transparency, allowing stakeholders to understand the factors influencing predictions, making it ideal for industries like </a:t>
            </a:r>
            <a:r>
              <a:rPr lang="en-US" b="1" dirty="0"/>
              <a:t>aviation</a:t>
            </a:r>
            <a:r>
              <a:rPr lang="en-US" dirty="0"/>
              <a:t> where safety is critical. This approach offers comparable accuracy to deep learning but with </a:t>
            </a:r>
            <a:r>
              <a:rPr lang="en-US" b="1" dirty="0"/>
              <a:t>lower resource requirements</a:t>
            </a:r>
            <a:r>
              <a:rPr lang="en-US" dirty="0"/>
              <a:t>, making it suitable for real-time predictive maintenance in aviation and beyond.</a:t>
            </a:r>
          </a:p>
          <a:p>
            <a:endParaRPr lang="en-IN" dirty="0"/>
          </a:p>
        </p:txBody>
      </p:sp>
      <p:sp>
        <p:nvSpPr>
          <p:cNvPr id="4" name="Slide Number Placeholder 3"/>
          <p:cNvSpPr>
            <a:spLocks noGrp="1"/>
          </p:cNvSpPr>
          <p:nvPr>
            <p:ph type="sldNum" sz="quarter" idx="5"/>
          </p:nvPr>
        </p:nvSpPr>
        <p:spPr/>
        <p:txBody>
          <a:bodyPr/>
          <a:lstStyle/>
          <a:p>
            <a:fld id="{5FCF55A4-45AF-4541-BDCC-0524CFDAA590}" type="slidenum">
              <a:rPr lang="en-IN" smtClean="0"/>
              <a:t>16</a:t>
            </a:fld>
            <a:endParaRPr lang="en-IN"/>
          </a:p>
        </p:txBody>
      </p:sp>
    </p:spTree>
    <p:extLst>
      <p:ext uri="{BB962C8B-B14F-4D97-AF65-F5344CB8AC3E}">
        <p14:creationId xmlns:p14="http://schemas.microsoft.com/office/powerpoint/2010/main" val="3971538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we look forward to further developing our system, there are several areas where we can make impactful improvements.</a:t>
            </a:r>
          </a:p>
          <a:p>
            <a:r>
              <a:rPr lang="en-US" dirty="0"/>
              <a:t>We aim to incorporate more advanced </a:t>
            </a:r>
            <a:r>
              <a:rPr lang="en-US" b="1" dirty="0"/>
              <a:t>Explainable AI (XAI)</a:t>
            </a:r>
            <a:r>
              <a:rPr lang="en-US" dirty="0"/>
              <a:t> techniques for better transparency in </a:t>
            </a:r>
            <a:r>
              <a:rPr lang="en-US" b="1" dirty="0"/>
              <a:t>RUL predictions</a:t>
            </a:r>
            <a:r>
              <a:rPr lang="en-US" dirty="0"/>
              <a:t>. Experimenting with different </a:t>
            </a:r>
            <a:r>
              <a:rPr lang="en-US" b="1" dirty="0"/>
              <a:t>RUL threshold values</a:t>
            </a:r>
            <a:r>
              <a:rPr lang="en-US" dirty="0"/>
              <a:t> could improve accuracy by aligning better with real-world engine degradation. Using </a:t>
            </a:r>
            <a:r>
              <a:rPr lang="en-US" b="1" dirty="0"/>
              <a:t>advanced outlier detection algorithms</a:t>
            </a:r>
            <a:r>
              <a:rPr lang="en-US" dirty="0"/>
              <a:t> will help remove noisy data and enhance model stability, especially for time-series data. Finally, combining </a:t>
            </a:r>
            <a:r>
              <a:rPr lang="en-US" b="1" dirty="0"/>
              <a:t>Machine Learning (ML)</a:t>
            </a:r>
            <a:r>
              <a:rPr lang="en-US" dirty="0"/>
              <a:t> with </a:t>
            </a:r>
            <a:r>
              <a:rPr lang="en-US" b="1" dirty="0"/>
              <a:t>Deep Learning (DL)</a:t>
            </a:r>
            <a:r>
              <a:rPr lang="en-US" dirty="0"/>
              <a:t> in hybrid models could boost accuracy, particularly for real-time applications and larger datasets. These enhancements will improve the system’s reliability and effectiveness.</a:t>
            </a:r>
            <a:endParaRPr lang="en-IN" dirty="0"/>
          </a:p>
        </p:txBody>
      </p:sp>
      <p:sp>
        <p:nvSpPr>
          <p:cNvPr id="4" name="Slide Number Placeholder 3"/>
          <p:cNvSpPr>
            <a:spLocks noGrp="1"/>
          </p:cNvSpPr>
          <p:nvPr>
            <p:ph type="sldNum" sz="quarter" idx="5"/>
          </p:nvPr>
        </p:nvSpPr>
        <p:spPr/>
        <p:txBody>
          <a:bodyPr/>
          <a:lstStyle/>
          <a:p>
            <a:fld id="{5FCF55A4-45AF-4541-BDCC-0524CFDAA590}" type="slidenum">
              <a:rPr lang="en-IN" smtClean="0"/>
              <a:t>17</a:t>
            </a:fld>
            <a:endParaRPr lang="en-IN"/>
          </a:p>
        </p:txBody>
      </p:sp>
    </p:spTree>
    <p:extLst>
      <p:ext uri="{BB962C8B-B14F-4D97-AF65-F5344CB8AC3E}">
        <p14:creationId xmlns:p14="http://schemas.microsoft.com/office/powerpoint/2010/main" val="468720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FCF55A4-45AF-4541-BDCC-0524CFDAA590}" type="slidenum">
              <a:rPr lang="en-IN" smtClean="0"/>
              <a:t>2</a:t>
            </a:fld>
            <a:endParaRPr lang="en-IN"/>
          </a:p>
        </p:txBody>
      </p:sp>
    </p:spTree>
    <p:extLst>
      <p:ext uri="{BB962C8B-B14F-4D97-AF65-F5344CB8AC3E}">
        <p14:creationId xmlns:p14="http://schemas.microsoft.com/office/powerpoint/2010/main" val="2834040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Introduction</a:t>
            </a:r>
            <a:endParaRPr lang="en-US" dirty="0"/>
          </a:p>
          <a:p>
            <a:r>
              <a:rPr lang="en-US" dirty="0"/>
              <a:t>Good [morning/afternoon/evening] everyone,</a:t>
            </a:r>
            <a:br>
              <a:rPr lang="en-US" dirty="0"/>
            </a:br>
            <a:r>
              <a:rPr lang="en-US" dirty="0"/>
              <a:t>Today, I’ll be discussing </a:t>
            </a:r>
            <a:r>
              <a:rPr lang="en-US" b="1" dirty="0"/>
              <a:t>"Predictive Maintenance of Aircraft Engines: Machine Learning Approaches for Remaining Useful Life Estimation.“</a:t>
            </a:r>
          </a:p>
          <a:p>
            <a:endParaRPr lang="en-US" dirty="0"/>
          </a:p>
          <a:p>
            <a:r>
              <a:rPr lang="en-US" dirty="0"/>
              <a:t>Aircraft engines are critical to flight safety, operating under extreme conditions of high temperature, pressure, and stress. These factors make them prone to wear and potential failures, which can result in emergency landings, costly repairs, or even loss of life.</a:t>
            </a:r>
          </a:p>
          <a:p>
            <a:endParaRPr lang="en-US" dirty="0"/>
          </a:p>
          <a:p>
            <a:r>
              <a:rPr lang="en-US" dirty="0"/>
              <a:t>Traditional maintenance methods like reactive and preventive approaches have limitations. Reactive maintenance addresses issues only after failure, leading to unplanned downtime and higher costs. Preventive maintenance, on the other hand, follows a fixed schedule, which can lead to over-servicing or under-servicing.</a:t>
            </a:r>
          </a:p>
          <a:p>
            <a:endParaRPr lang="en-US" dirty="0"/>
          </a:p>
          <a:p>
            <a:r>
              <a:rPr lang="en-US" dirty="0"/>
              <a:t>Predictive maintenance overcomes these challenges by using </a:t>
            </a:r>
            <a:r>
              <a:rPr lang="en-US" b="1" dirty="0"/>
              <a:t>real-time sensor data</a:t>
            </a:r>
            <a:r>
              <a:rPr lang="en-US" dirty="0"/>
              <a:t> to predict the Remaining Useful Life (RUL) of components. This allows us to detect anomalies early, reducing downtime, preventing critical failures, and improving overall safety.</a:t>
            </a:r>
          </a:p>
          <a:p>
            <a:endParaRPr lang="en-US" dirty="0"/>
          </a:p>
          <a:p>
            <a:r>
              <a:rPr lang="en-US" dirty="0"/>
              <a:t>Our research focuses on leveraging </a:t>
            </a:r>
            <a:r>
              <a:rPr lang="en-US" b="1" dirty="0"/>
              <a:t>machine learning models</a:t>
            </a:r>
            <a:r>
              <a:rPr lang="en-US" dirty="0"/>
              <a:t> to forecast RUL. Machine learning provides a balance between accuracy and computational efficiency, making it suitable for this task. Using </a:t>
            </a:r>
            <a:r>
              <a:rPr lang="en-US" b="1" dirty="0"/>
              <a:t>NASA’s C-MAPSS dataset</a:t>
            </a:r>
            <a:r>
              <a:rPr lang="en-US" dirty="0"/>
              <a:t>, we analyze critical sensor data to develop robust predictive models. Additionally, we’ve integrated the predictive system with a </a:t>
            </a:r>
            <a:r>
              <a:rPr lang="en-US" b="1" dirty="0"/>
              <a:t>PostgreSQL database</a:t>
            </a:r>
            <a:r>
              <a:rPr lang="en-US" dirty="0"/>
              <a:t> for data management and a </a:t>
            </a:r>
            <a:r>
              <a:rPr lang="en-US" b="1" dirty="0"/>
              <a:t>Flask-based web interface</a:t>
            </a:r>
            <a:r>
              <a:rPr lang="en-US" dirty="0"/>
              <a:t> for visualization, making the system both efficient and user-friendly.</a:t>
            </a:r>
          </a:p>
          <a:p>
            <a:r>
              <a:rPr lang="en-US" dirty="0"/>
              <a:t>With this foundation, let’s move forward to understand our methodology and results in more detail.</a:t>
            </a:r>
            <a:endParaRPr lang="en-IN" dirty="0"/>
          </a:p>
        </p:txBody>
      </p:sp>
      <p:sp>
        <p:nvSpPr>
          <p:cNvPr id="4" name="Slide Number Placeholder 3"/>
          <p:cNvSpPr>
            <a:spLocks noGrp="1"/>
          </p:cNvSpPr>
          <p:nvPr>
            <p:ph type="sldNum" sz="quarter" idx="5"/>
          </p:nvPr>
        </p:nvSpPr>
        <p:spPr/>
        <p:txBody>
          <a:bodyPr/>
          <a:lstStyle/>
          <a:p>
            <a:fld id="{5FCF55A4-45AF-4541-BDCC-0524CFDAA590}" type="slidenum">
              <a:rPr lang="en-IN" smtClean="0"/>
              <a:t>3</a:t>
            </a:fld>
            <a:endParaRPr lang="en-IN"/>
          </a:p>
        </p:txBody>
      </p:sp>
    </p:spTree>
    <p:extLst>
      <p:ext uri="{BB962C8B-B14F-4D97-AF65-F5344CB8AC3E}">
        <p14:creationId xmlns:p14="http://schemas.microsoft.com/office/powerpoint/2010/main" val="386635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 to Achieve RUL Prediction Using Deep Learning</a:t>
            </a:r>
            <a:endParaRPr lang="en-US" dirty="0"/>
          </a:p>
          <a:p>
            <a:r>
              <a:rPr lang="en-US" dirty="0"/>
              <a:t>Deep learning models like </a:t>
            </a:r>
            <a:r>
              <a:rPr lang="en-US" b="1" dirty="0"/>
              <a:t>Deep Neural Networks (DNNs)</a:t>
            </a:r>
            <a:r>
              <a:rPr lang="en-US" dirty="0"/>
              <a:t> and </a:t>
            </a:r>
            <a:r>
              <a:rPr lang="en-US" b="1" dirty="0"/>
              <a:t>Recurrent Neural Networks (RNNs)</a:t>
            </a:r>
            <a:r>
              <a:rPr lang="en-US" dirty="0"/>
              <a:t>, especially </a:t>
            </a:r>
            <a:r>
              <a:rPr lang="en-US" b="1" dirty="0"/>
              <a:t>LSTMs</a:t>
            </a:r>
            <a:r>
              <a:rPr lang="en-US" dirty="0"/>
              <a:t>, are highly effective for predicting the Remaining Useful Life (RUL) of engines.</a:t>
            </a:r>
          </a:p>
          <a:p>
            <a:r>
              <a:rPr lang="en-US" dirty="0"/>
              <a:t>LSTMs excel at analyzing </a:t>
            </a:r>
            <a:r>
              <a:rPr lang="en-US" b="1" dirty="0"/>
              <a:t>time-series sensor data</a:t>
            </a:r>
            <a:r>
              <a:rPr lang="en-US" dirty="0"/>
              <a:t>, capturing patterns over time to forecast engine degradation. These models use </a:t>
            </a:r>
            <a:r>
              <a:rPr lang="en-US" b="1" dirty="0"/>
              <a:t>end-to-end learning</a:t>
            </a:r>
            <a:r>
              <a:rPr lang="en-US" dirty="0"/>
              <a:t>, automating RUL prediction without requiring extensive manual feature engineering.</a:t>
            </a:r>
          </a:p>
          <a:p>
            <a:r>
              <a:rPr lang="en-US" dirty="0"/>
              <a:t>By extracting key features from sensor data, deep learning models achieve accurate and efficient predictions, making them ideal for time-sensitive applications like predictive maintenance.</a:t>
            </a:r>
          </a:p>
          <a:p>
            <a:endParaRPr lang="en-IN" dirty="0"/>
          </a:p>
        </p:txBody>
      </p:sp>
      <p:sp>
        <p:nvSpPr>
          <p:cNvPr id="4" name="Slide Number Placeholder 3"/>
          <p:cNvSpPr>
            <a:spLocks noGrp="1"/>
          </p:cNvSpPr>
          <p:nvPr>
            <p:ph type="sldNum" sz="quarter" idx="5"/>
          </p:nvPr>
        </p:nvSpPr>
        <p:spPr/>
        <p:txBody>
          <a:bodyPr/>
          <a:lstStyle/>
          <a:p>
            <a:fld id="{5FCF55A4-45AF-4541-BDCC-0524CFDAA590}" type="slidenum">
              <a:rPr lang="en-IN" smtClean="0"/>
              <a:t>4</a:t>
            </a:fld>
            <a:endParaRPr lang="en-IN"/>
          </a:p>
        </p:txBody>
      </p:sp>
    </p:spTree>
    <p:extLst>
      <p:ext uri="{BB962C8B-B14F-4D97-AF65-F5344CB8AC3E}">
        <p14:creationId xmlns:p14="http://schemas.microsoft.com/office/powerpoint/2010/main" val="1147423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none" strike="noStrike" dirty="0">
                <a:solidFill>
                  <a:srgbClr val="252930"/>
                </a:solidFill>
                <a:latin typeface="Maven Pro Bold"/>
                <a:ea typeface="Maven Pro Bold"/>
                <a:cs typeface="Maven Pro Bold"/>
                <a:sym typeface="Maven Pro Bold"/>
              </a:rPr>
              <a:t>WHY NOT DEEP LEARNING AND WHY MACHINE LEARNING</a:t>
            </a:r>
            <a:br>
              <a:rPr lang="en-US" dirty="0"/>
            </a:br>
            <a:r>
              <a:rPr lang="en-US" dirty="0"/>
              <a:t>While deep learning is powerful, it comes with challenges: it requires large datasets, high computational resources, and is often a "black box" with limited interpretability. Training is also time-consuming and risks overfitting without careful tuning.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Machine learning, on the other hand, is more practical. It needs fewer resources, trains faster on smaller datasets, and provides better interpretability and transparency. It’s easier to deploy in real-world applications and can still achieve competitive accuracy with lower complexity.</a:t>
            </a:r>
          </a:p>
          <a:p>
            <a:endParaRPr lang="en-US" dirty="0"/>
          </a:p>
          <a:p>
            <a:r>
              <a:rPr lang="en-US" dirty="0"/>
              <a:t>This makes machine learning a more efficient and accessible choice for RUL prediction in our study.</a:t>
            </a:r>
          </a:p>
          <a:p>
            <a:endParaRPr lang="en-IN" dirty="0"/>
          </a:p>
        </p:txBody>
      </p:sp>
      <p:sp>
        <p:nvSpPr>
          <p:cNvPr id="4" name="Slide Number Placeholder 3"/>
          <p:cNvSpPr>
            <a:spLocks noGrp="1"/>
          </p:cNvSpPr>
          <p:nvPr>
            <p:ph type="sldNum" sz="quarter" idx="5"/>
          </p:nvPr>
        </p:nvSpPr>
        <p:spPr/>
        <p:txBody>
          <a:bodyPr/>
          <a:lstStyle/>
          <a:p>
            <a:fld id="{5FCF55A4-45AF-4541-BDCC-0524CFDAA590}" type="slidenum">
              <a:rPr lang="en-IN" smtClean="0"/>
              <a:t>5</a:t>
            </a:fld>
            <a:endParaRPr lang="en-IN"/>
          </a:p>
        </p:txBody>
      </p:sp>
    </p:spTree>
    <p:extLst>
      <p:ext uri="{BB962C8B-B14F-4D97-AF65-F5344CB8AC3E}">
        <p14:creationId xmlns:p14="http://schemas.microsoft.com/office/powerpoint/2010/main" val="854474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Methodology</a:t>
            </a:r>
            <a:endParaRPr lang="en-US" dirty="0"/>
          </a:p>
          <a:p>
            <a:r>
              <a:rPr lang="en-US" dirty="0"/>
              <a:t>Our methodology integrates several key components to ensure accurate and efficient RUL predictions.</a:t>
            </a:r>
          </a:p>
          <a:p>
            <a:r>
              <a:rPr lang="en-US" dirty="0"/>
              <a:t>On the </a:t>
            </a:r>
            <a:r>
              <a:rPr lang="en-US" b="1" dirty="0"/>
              <a:t>frontend</a:t>
            </a:r>
            <a:r>
              <a:rPr lang="en-US" dirty="0"/>
              <a:t>, we’ve developed a Flask-based interface to allow users to interactively input data and visualize RUL predictions.</a:t>
            </a:r>
            <a:br>
              <a:rPr lang="en-US" dirty="0"/>
            </a:br>
            <a:r>
              <a:rPr lang="en-US" dirty="0"/>
              <a:t>The </a:t>
            </a:r>
            <a:r>
              <a:rPr lang="en-US" b="1" dirty="0"/>
              <a:t>backend</a:t>
            </a:r>
            <a:r>
              <a:rPr lang="en-US" dirty="0"/>
              <a:t> utilizes PostgreSQL to manage sensor data and store prediction results efficiently.</a:t>
            </a:r>
          </a:p>
          <a:p>
            <a:r>
              <a:rPr lang="en-US" dirty="0"/>
              <a:t>The core is our </a:t>
            </a:r>
            <a:r>
              <a:rPr lang="en-US" b="1" dirty="0"/>
              <a:t>machine learning pipeline</a:t>
            </a:r>
            <a:r>
              <a:rPr lang="en-US" dirty="0"/>
              <a:t>, which includes data preprocessing to clean and prepare the data, feature selection to identify critical parameters, and model training followed by evaluation to ensure high prediction accuracy.</a:t>
            </a:r>
          </a:p>
          <a:p>
            <a:r>
              <a:rPr lang="en-US" dirty="0"/>
              <a:t>This structured approach ensures smooth operation, reliable results, and user-friendly interaction.</a:t>
            </a:r>
          </a:p>
          <a:p>
            <a:endParaRPr lang="en-IN" dirty="0"/>
          </a:p>
        </p:txBody>
      </p:sp>
      <p:sp>
        <p:nvSpPr>
          <p:cNvPr id="4" name="Slide Number Placeholder 3"/>
          <p:cNvSpPr>
            <a:spLocks noGrp="1"/>
          </p:cNvSpPr>
          <p:nvPr>
            <p:ph type="sldNum" sz="quarter" idx="5"/>
          </p:nvPr>
        </p:nvSpPr>
        <p:spPr/>
        <p:txBody>
          <a:bodyPr/>
          <a:lstStyle/>
          <a:p>
            <a:fld id="{5FCF55A4-45AF-4541-BDCC-0524CFDAA590}" type="slidenum">
              <a:rPr lang="en-IN" smtClean="0"/>
              <a:t>6</a:t>
            </a:fld>
            <a:endParaRPr lang="en-IN"/>
          </a:p>
        </p:txBody>
      </p:sp>
    </p:spTree>
    <p:extLst>
      <p:ext uri="{BB962C8B-B14F-4D97-AF65-F5344CB8AC3E}">
        <p14:creationId xmlns:p14="http://schemas.microsoft.com/office/powerpoint/2010/main" val="445667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begins with sensor data acquisition, storing data in PostgreSQL, and loading it for Exploratory Data Analysis (EDA) and preprocessing. Key steps include handling outliers, normalization, target column calculation, and data splitting. Models such as Random Forest, SVM, and XGBoost are trained, evaluated, and tuned, with XGBoost selected as the best model. The model is then serialized for deployment using Flask.</a:t>
            </a:r>
            <a:endParaRPr lang="en-IN" dirty="0"/>
          </a:p>
        </p:txBody>
      </p:sp>
      <p:sp>
        <p:nvSpPr>
          <p:cNvPr id="4" name="Slide Number Placeholder 3"/>
          <p:cNvSpPr>
            <a:spLocks noGrp="1"/>
          </p:cNvSpPr>
          <p:nvPr>
            <p:ph type="sldNum" sz="quarter" idx="5"/>
          </p:nvPr>
        </p:nvSpPr>
        <p:spPr/>
        <p:txBody>
          <a:bodyPr/>
          <a:lstStyle/>
          <a:p>
            <a:fld id="{5FCF55A4-45AF-4541-BDCC-0524CFDAA590}" type="slidenum">
              <a:rPr lang="en-IN" smtClean="0"/>
              <a:t>7</a:t>
            </a:fld>
            <a:endParaRPr lang="en-IN"/>
          </a:p>
        </p:txBody>
      </p:sp>
    </p:spTree>
    <p:extLst>
      <p:ext uri="{BB962C8B-B14F-4D97-AF65-F5344CB8AC3E}">
        <p14:creationId xmlns:p14="http://schemas.microsoft.com/office/powerpoint/2010/main" val="2100216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preprocessing</a:t>
            </a:r>
            <a:r>
              <a:rPr lang="en-US" dirty="0"/>
              <a:t> phase plays a vital role in preparing the data for modeling. It includes essential steps such as Exploratory Data Analysis (EDA), outlier detection, and normalization. Here's a summary of the key steps:</a:t>
            </a:r>
          </a:p>
          <a:p>
            <a:pPr>
              <a:buFont typeface="+mj-lt"/>
              <a:buAutoNum type="arabicPeriod"/>
            </a:pPr>
            <a:r>
              <a:rPr lang="en-US" b="1" dirty="0"/>
              <a:t>Exploratory Data Analysis (EDA):</a:t>
            </a:r>
            <a:endParaRPr lang="en-US" dirty="0"/>
          </a:p>
          <a:p>
            <a:pPr marL="742950" lvl="1" indent="-285750">
              <a:buFont typeface="+mj-lt"/>
              <a:buAutoNum type="arabicPeriod"/>
            </a:pPr>
            <a:r>
              <a:rPr lang="en-US" b="1" dirty="0"/>
              <a:t>Engine Count</a:t>
            </a:r>
            <a:r>
              <a:rPr lang="en-US" dirty="0"/>
              <a:t>: Determined the number of unique engines, helping identify trends and set the target column.</a:t>
            </a:r>
          </a:p>
          <a:p>
            <a:pPr marL="742950" lvl="1" indent="-285750">
              <a:buFont typeface="+mj-lt"/>
              <a:buAutoNum type="arabicPeriod"/>
            </a:pPr>
            <a:r>
              <a:rPr lang="en-US" b="1" dirty="0"/>
              <a:t>Identified Features’ Trend</a:t>
            </a:r>
            <a:r>
              <a:rPr lang="en-US" dirty="0"/>
              <a:t>: Analyzed sensor data to find relevant features for RUL prediction, removing those with low variability.</a:t>
            </a:r>
          </a:p>
          <a:p>
            <a:pPr marL="742950" lvl="1" indent="-285750">
              <a:buFont typeface="+mj-lt"/>
              <a:buAutoNum type="arabicPeriod"/>
            </a:pPr>
            <a:r>
              <a:rPr lang="en-US" b="1" dirty="0"/>
              <a:t>Histograms and Boxplots</a:t>
            </a:r>
            <a:r>
              <a:rPr lang="en-US" dirty="0"/>
              <a:t>: Employed to check the distribution of data and detect outliers in sensor readings.</a:t>
            </a:r>
          </a:p>
          <a:p>
            <a:pPr marL="742950" lvl="1" indent="-285750">
              <a:buFont typeface="+mj-lt"/>
              <a:buAutoNum type="arabicPeriod"/>
            </a:pPr>
            <a:r>
              <a:rPr lang="en-US" b="1" dirty="0"/>
              <a:t>Correlation Matrix</a:t>
            </a:r>
            <a:r>
              <a:rPr lang="en-US" dirty="0"/>
              <a:t>: Used to identify highly correlated features and remove those to prevent multicollinearity.</a:t>
            </a:r>
          </a:p>
          <a:p>
            <a:pPr>
              <a:buFont typeface="+mj-lt"/>
              <a:buAutoNum type="arabicPeriod"/>
            </a:pPr>
            <a:r>
              <a:rPr lang="en-US" b="1" dirty="0"/>
              <a:t>Data Normalization and Scaling:</a:t>
            </a:r>
            <a:endParaRPr lang="en-US" dirty="0"/>
          </a:p>
          <a:p>
            <a:pPr marL="742950" lvl="1" indent="-285750">
              <a:buFont typeface="+mj-lt"/>
              <a:buAutoNum type="arabicPeriod"/>
            </a:pPr>
            <a:r>
              <a:rPr lang="en-US" dirty="0"/>
              <a:t>Min-Max Scaling was applied initially, but the </a:t>
            </a:r>
            <a:r>
              <a:rPr lang="en-US" dirty="0" err="1"/>
              <a:t>StandardScaler</a:t>
            </a:r>
            <a:r>
              <a:rPr lang="en-US" dirty="0"/>
              <a:t> yielded better results, ensuring consistency across datasets.</a:t>
            </a:r>
          </a:p>
          <a:p>
            <a:pPr>
              <a:buFont typeface="+mj-lt"/>
              <a:buAutoNum type="arabicPeriod"/>
            </a:pPr>
            <a:r>
              <a:rPr lang="en-US" b="1" dirty="0"/>
              <a:t>Target Column Construction:</a:t>
            </a:r>
            <a:endParaRPr lang="en-US" dirty="0"/>
          </a:p>
          <a:p>
            <a:pPr marL="742950" lvl="1" indent="-285750">
              <a:buFont typeface="+mj-lt"/>
              <a:buAutoNum type="arabicPeriod"/>
            </a:pPr>
            <a:r>
              <a:rPr lang="en-US" dirty="0"/>
              <a:t>The Remaining Useful Life (RUL) was calculated based on operational cycles and capped at 130, improving model performance.</a:t>
            </a:r>
          </a:p>
          <a:p>
            <a:pPr>
              <a:buFont typeface="+mj-lt"/>
              <a:buAutoNum type="arabicPeriod"/>
            </a:pPr>
            <a:r>
              <a:rPr lang="en-US" b="1" dirty="0"/>
              <a:t>Data Splitting:</a:t>
            </a:r>
            <a:endParaRPr lang="en-US" dirty="0"/>
          </a:p>
          <a:p>
            <a:pPr marL="742950" lvl="1" indent="-285750">
              <a:buFont typeface="+mj-lt"/>
              <a:buAutoNum type="arabicPeriod"/>
            </a:pPr>
            <a:r>
              <a:rPr lang="en-US" dirty="0"/>
              <a:t>The data was split into a 70:30 ratio for training and testing purposes.</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Boxplots</a:t>
            </a:r>
            <a:r>
              <a:rPr lang="en-US" dirty="0"/>
              <a:t> are used to detect and visualize outliers in the data. Outliers are any data points that lie beyond the whiskers (1.5 times the interquartile range, IQR). These are often anomalies or extreme values that can distort machine learning models' predictions.</a:t>
            </a:r>
            <a:br>
              <a:rPr lang="en-US" dirty="0"/>
            </a:br>
            <a:br>
              <a:rPr lang="en-US" dirty="0"/>
            </a:br>
            <a:r>
              <a:rPr lang="en-US" b="1" dirty="0"/>
              <a:t>Histograms</a:t>
            </a:r>
            <a:r>
              <a:rPr lang="en-US" dirty="0"/>
              <a:t> display the distribution of values in the dataset. These visualizations help in understanding the spread, central tendency, and shape of the data, allowing for decisions on scaling, normalization, and outlier removal.</a:t>
            </a:r>
            <a:br>
              <a:rPr lang="en-US" dirty="0"/>
            </a:br>
            <a:br>
              <a:rPr lang="en-US" dirty="0"/>
            </a:br>
            <a:r>
              <a:rPr lang="en-US" b="1" dirty="0"/>
              <a:t>A correlation matrix </a:t>
            </a:r>
            <a:r>
              <a:rPr lang="en-US" dirty="0"/>
              <a:t>shows how strongly different features are related. Highly correlated features (multicollinearity) can distort the model's learning process, so identifying and removing or combining them can improve model performance.</a:t>
            </a:r>
          </a:p>
          <a:p>
            <a:endParaRPr lang="en-IN" dirty="0"/>
          </a:p>
        </p:txBody>
      </p:sp>
      <p:sp>
        <p:nvSpPr>
          <p:cNvPr id="4" name="Slide Number Placeholder 3"/>
          <p:cNvSpPr>
            <a:spLocks noGrp="1"/>
          </p:cNvSpPr>
          <p:nvPr>
            <p:ph type="sldNum" sz="quarter" idx="5"/>
          </p:nvPr>
        </p:nvSpPr>
        <p:spPr/>
        <p:txBody>
          <a:bodyPr/>
          <a:lstStyle/>
          <a:p>
            <a:fld id="{5FCF55A4-45AF-4541-BDCC-0524CFDAA590}" type="slidenum">
              <a:rPr lang="en-IN" smtClean="0"/>
              <a:t>8</a:t>
            </a:fld>
            <a:endParaRPr lang="en-IN"/>
          </a:p>
        </p:txBody>
      </p:sp>
    </p:spTree>
    <p:extLst>
      <p:ext uri="{BB962C8B-B14F-4D97-AF65-F5344CB8AC3E}">
        <p14:creationId xmlns:p14="http://schemas.microsoft.com/office/powerpoint/2010/main" val="2278231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B49B7-E6C1-471E-119E-59E77EBB5F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5A1B8E-547E-123A-811C-5CCCD677EB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3B9807-2063-E0DC-22A9-E8192B5D547F}"/>
              </a:ext>
            </a:extLst>
          </p:cNvPr>
          <p:cNvSpPr>
            <a:spLocks noGrp="1"/>
          </p:cNvSpPr>
          <p:nvPr>
            <p:ph type="body" idx="1"/>
          </p:nvPr>
        </p:nvSpPr>
        <p:spPr/>
        <p:txBody>
          <a:bodyPr/>
          <a:lstStyle/>
          <a:p>
            <a:pPr>
              <a:buFont typeface="+mj-lt"/>
              <a:buAutoNum type="arabicPeriod"/>
            </a:pPr>
            <a:r>
              <a:rPr lang="en-US" b="1" dirty="0"/>
              <a:t>Data Normalization and Scaling:</a:t>
            </a:r>
            <a:endParaRPr lang="en-US" dirty="0"/>
          </a:p>
          <a:p>
            <a:pPr marL="742950" lvl="1" indent="-285750">
              <a:buFont typeface="+mj-lt"/>
              <a:buAutoNum type="arabicPeriod"/>
            </a:pPr>
            <a:r>
              <a:rPr lang="en-US" dirty="0"/>
              <a:t>Min-Max Scaling was applied initially, but the </a:t>
            </a:r>
            <a:r>
              <a:rPr lang="en-US" dirty="0" err="1"/>
              <a:t>StandardScaler</a:t>
            </a:r>
            <a:r>
              <a:rPr lang="en-US" dirty="0"/>
              <a:t> yielded better results, ensuring consistency across datasets.</a:t>
            </a:r>
          </a:p>
          <a:p>
            <a:pPr>
              <a:buFont typeface="+mj-lt"/>
              <a:buAutoNum type="arabicPeriod"/>
            </a:pPr>
            <a:r>
              <a:rPr lang="en-US" b="1" dirty="0"/>
              <a:t>Target Column Construction:</a:t>
            </a:r>
            <a:endParaRPr lang="en-US" dirty="0"/>
          </a:p>
          <a:p>
            <a:pPr marL="742950" lvl="1" indent="-285750">
              <a:buFont typeface="+mj-lt"/>
              <a:buAutoNum type="arabicPeriod"/>
            </a:pPr>
            <a:r>
              <a:rPr lang="en-US" dirty="0"/>
              <a:t>The Remaining Useful Life (RUL) was calculated based on operational cycles and capped at 130, improving model performance.</a:t>
            </a:r>
          </a:p>
          <a:p>
            <a:pPr>
              <a:buFont typeface="+mj-lt"/>
              <a:buAutoNum type="arabicPeriod"/>
            </a:pPr>
            <a:r>
              <a:rPr lang="en-US" b="1" dirty="0"/>
              <a:t>Data Splitting:</a:t>
            </a:r>
            <a:endParaRPr lang="en-US" dirty="0"/>
          </a:p>
          <a:p>
            <a:pPr marL="742950" lvl="1" indent="-285750">
              <a:buFont typeface="+mj-lt"/>
              <a:buAutoNum type="arabicPeriod"/>
            </a:pPr>
            <a:r>
              <a:rPr lang="en-US" dirty="0"/>
              <a:t>The data was split into a 70:30 ratio for training and testing purposes.</a:t>
            </a:r>
          </a:p>
          <a:p>
            <a:endParaRPr lang="en-IN" dirty="0"/>
          </a:p>
        </p:txBody>
      </p:sp>
      <p:sp>
        <p:nvSpPr>
          <p:cNvPr id="4" name="Slide Number Placeholder 3">
            <a:extLst>
              <a:ext uri="{FF2B5EF4-FFF2-40B4-BE49-F238E27FC236}">
                <a16:creationId xmlns:a16="http://schemas.microsoft.com/office/drawing/2014/main" id="{132B1C02-47B2-34E0-86B0-9CA7D2F58F2D}"/>
              </a:ext>
            </a:extLst>
          </p:cNvPr>
          <p:cNvSpPr>
            <a:spLocks noGrp="1"/>
          </p:cNvSpPr>
          <p:nvPr>
            <p:ph type="sldNum" sz="quarter" idx="5"/>
          </p:nvPr>
        </p:nvSpPr>
        <p:spPr/>
        <p:txBody>
          <a:bodyPr/>
          <a:lstStyle/>
          <a:p>
            <a:fld id="{5FCF55A4-45AF-4541-BDCC-0524CFDAA590}" type="slidenum">
              <a:rPr lang="en-IN" smtClean="0"/>
              <a:t>9</a:t>
            </a:fld>
            <a:endParaRPr lang="en-IN"/>
          </a:p>
        </p:txBody>
      </p:sp>
    </p:spTree>
    <p:extLst>
      <p:ext uri="{BB962C8B-B14F-4D97-AF65-F5344CB8AC3E}">
        <p14:creationId xmlns:p14="http://schemas.microsoft.com/office/powerpoint/2010/main" val="81823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49989F-F965-4324-9B9A-16237FBBCB05}" type="datetime1">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8D97A3-F2F4-4532-AA1A-7CCB92654A3B}" type="datetime1">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9AFABE-9BC2-40DB-80BF-8F54917CA861}" type="datetime1">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E68448-6601-408D-915F-BA81866CEBA3}" type="datetime1">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391934-F632-487D-95F1-916F97E09919}" type="datetime1">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66D59E-A14B-4C85-AE6B-42078FEE25EF}" type="datetime1">
              <a:rPr lang="en-US" smtClean="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1C7771-9323-4117-A87F-FD1DD31F745F}" type="datetime1">
              <a:rPr lang="en-US" smtClean="0"/>
              <a:t>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C0AEB4-584C-40C6-80B8-90F8B68AFF77}" type="datetime1">
              <a:rPr lang="en-US" smtClean="0"/>
              <a:t>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D1F6DC-5C9D-45C0-A00C-BCA3F2497C25}" type="datetime1">
              <a:rPr lang="en-US" smtClean="0"/>
              <a:t>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CBFE14-4842-4496-AD3B-0633528016E7}" type="datetime1">
              <a:rPr lang="en-US" smtClean="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E138A3-EE45-4638-8896-672014AB60EE}" type="datetime1">
              <a:rPr lang="en-US" smtClean="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E327AD-6524-44F9-8F51-34BE7DBF66FF}" type="datetime1">
              <a:rPr lang="en-US" smtClean="0"/>
              <a:t>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5.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14.png"/><Relationship Id="rId4" Type="http://schemas.openxmlformats.org/officeDocument/2006/relationships/image" Target="../media/image2.sv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587819" y="2266579"/>
            <a:ext cx="13112360" cy="1508125"/>
          </a:xfrm>
          <a:prstGeom prst="rect">
            <a:avLst/>
          </a:prstGeom>
        </p:spPr>
        <p:txBody>
          <a:bodyPr lIns="0" tIns="0" rIns="0" bIns="0" rtlCol="0" anchor="t">
            <a:spAutoFit/>
          </a:bodyPr>
          <a:lstStyle/>
          <a:p>
            <a:pPr algn="ctr">
              <a:lnSpc>
                <a:spcPts val="5599"/>
              </a:lnSpc>
            </a:pPr>
            <a:r>
              <a:rPr lang="en-US" sz="6999" b="1" dirty="0">
                <a:solidFill>
                  <a:srgbClr val="252930"/>
                </a:solidFill>
                <a:latin typeface="Maven Pro Bold"/>
                <a:ea typeface="Maven Pro Bold"/>
                <a:cs typeface="Maven Pro Bold"/>
                <a:sym typeface="Maven Pro Bold"/>
              </a:rPr>
              <a:t>PREDICTIVE MAINTENANCE OF AIRCRAFT ENGINES</a:t>
            </a:r>
          </a:p>
        </p:txBody>
      </p:sp>
      <p:sp>
        <p:nvSpPr>
          <p:cNvPr id="3" name="Freeform 3"/>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Freeform 4"/>
          <p:cNvSpPr/>
          <p:nvPr/>
        </p:nvSpPr>
        <p:spPr>
          <a:xfrm flipV="1">
            <a:off x="14297025" y="6296025"/>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p:cNvSpPr/>
          <p:nvPr/>
        </p:nvSpPr>
        <p:spPr>
          <a:xfrm>
            <a:off x="0" y="8039083"/>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6" name="Freeform 6"/>
          <p:cNvSpPr/>
          <p:nvPr/>
        </p:nvSpPr>
        <p:spPr>
          <a:xfrm>
            <a:off x="17657548" y="293921"/>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8" name="TextBox 8"/>
          <p:cNvSpPr txBox="1"/>
          <p:nvPr/>
        </p:nvSpPr>
        <p:spPr>
          <a:xfrm>
            <a:off x="3678220" y="6482405"/>
            <a:ext cx="10864763" cy="2372444"/>
          </a:xfrm>
          <a:prstGeom prst="rect">
            <a:avLst/>
          </a:prstGeom>
        </p:spPr>
        <p:txBody>
          <a:bodyPr lIns="0" tIns="0" rIns="0" bIns="0" rtlCol="0" anchor="t">
            <a:spAutoFit/>
          </a:bodyPr>
          <a:lstStyle/>
          <a:p>
            <a:pPr algn="ctr">
              <a:lnSpc>
                <a:spcPts val="3736"/>
              </a:lnSpc>
            </a:pPr>
            <a:r>
              <a:rPr lang="en-US" sz="3736" b="1" dirty="0">
                <a:solidFill>
                  <a:srgbClr val="252930"/>
                </a:solidFill>
                <a:latin typeface="Maven Pro"/>
                <a:ea typeface="Maven Pro"/>
                <a:cs typeface="Maven Pro"/>
                <a:sym typeface="Maven Pro"/>
              </a:rPr>
              <a:t>Presented by:</a:t>
            </a:r>
          </a:p>
          <a:p>
            <a:pPr algn="ctr">
              <a:lnSpc>
                <a:spcPts val="3736"/>
              </a:lnSpc>
            </a:pPr>
            <a:r>
              <a:rPr lang="en-US" sz="3736" dirty="0">
                <a:solidFill>
                  <a:srgbClr val="252930"/>
                </a:solidFill>
                <a:latin typeface="Maven Pro"/>
                <a:ea typeface="Maven Pro"/>
                <a:cs typeface="Maven Pro"/>
                <a:sym typeface="Maven Pro"/>
              </a:rPr>
              <a:t>Dr. Deepika J</a:t>
            </a:r>
          </a:p>
          <a:p>
            <a:pPr algn="ctr">
              <a:lnSpc>
                <a:spcPts val="3736"/>
              </a:lnSpc>
            </a:pPr>
            <a:r>
              <a:rPr lang="en-US" sz="3736" dirty="0">
                <a:solidFill>
                  <a:srgbClr val="252930"/>
                </a:solidFill>
                <a:latin typeface="Maven Pro"/>
                <a:ea typeface="Maven Pro"/>
                <a:cs typeface="Maven Pro"/>
                <a:sym typeface="Maven Pro"/>
              </a:rPr>
              <a:t> Pappuru Manikanta Reddy </a:t>
            </a:r>
          </a:p>
          <a:p>
            <a:pPr algn="ctr">
              <a:lnSpc>
                <a:spcPts val="3736"/>
              </a:lnSpc>
            </a:pPr>
            <a:r>
              <a:rPr lang="en-US" sz="3736" dirty="0">
                <a:solidFill>
                  <a:srgbClr val="252930"/>
                </a:solidFill>
                <a:latin typeface="Maven Pro"/>
                <a:ea typeface="Maven Pro"/>
                <a:cs typeface="Maven Pro"/>
                <a:sym typeface="Maven Pro"/>
              </a:rPr>
              <a:t> </a:t>
            </a:r>
            <a:r>
              <a:rPr lang="en-US" sz="3736" dirty="0" err="1">
                <a:solidFill>
                  <a:srgbClr val="252930"/>
                </a:solidFill>
                <a:latin typeface="Maven Pro"/>
                <a:ea typeface="Maven Pro"/>
                <a:cs typeface="Maven Pro"/>
                <a:sym typeface="Maven Pro"/>
              </a:rPr>
              <a:t>Kothaluri</a:t>
            </a:r>
            <a:r>
              <a:rPr lang="en-US" sz="3736" dirty="0">
                <a:solidFill>
                  <a:srgbClr val="252930"/>
                </a:solidFill>
                <a:latin typeface="Maven Pro"/>
                <a:ea typeface="Maven Pro"/>
                <a:cs typeface="Maven Pro"/>
                <a:sym typeface="Maven Pro"/>
              </a:rPr>
              <a:t> </a:t>
            </a:r>
            <a:r>
              <a:rPr lang="en-US" sz="3736" dirty="0" err="1">
                <a:solidFill>
                  <a:srgbClr val="252930"/>
                </a:solidFill>
                <a:latin typeface="Maven Pro"/>
                <a:ea typeface="Maven Pro"/>
                <a:cs typeface="Maven Pro"/>
                <a:sym typeface="Maven Pro"/>
              </a:rPr>
              <a:t>Murari</a:t>
            </a:r>
            <a:endParaRPr lang="en-US" sz="3736" dirty="0">
              <a:solidFill>
                <a:srgbClr val="252930"/>
              </a:solidFill>
              <a:latin typeface="Maven Pro"/>
              <a:ea typeface="Maven Pro"/>
              <a:cs typeface="Maven Pro"/>
              <a:sym typeface="Maven Pro"/>
            </a:endParaRPr>
          </a:p>
          <a:p>
            <a:pPr algn="ctr">
              <a:lnSpc>
                <a:spcPts val="3736"/>
              </a:lnSpc>
            </a:pPr>
            <a:r>
              <a:rPr lang="en-US" sz="3736" dirty="0">
                <a:solidFill>
                  <a:srgbClr val="252930"/>
                </a:solidFill>
                <a:latin typeface="Maven Pro"/>
                <a:ea typeface="Maven Pro"/>
                <a:cs typeface="Maven Pro"/>
                <a:sym typeface="Maven Pro"/>
              </a:rPr>
              <a:t> </a:t>
            </a:r>
            <a:r>
              <a:rPr lang="en-US" sz="3736" dirty="0" err="1">
                <a:solidFill>
                  <a:srgbClr val="252930"/>
                </a:solidFill>
                <a:latin typeface="Maven Pro"/>
                <a:ea typeface="Maven Pro"/>
                <a:cs typeface="Maven Pro"/>
                <a:sym typeface="Maven Pro"/>
              </a:rPr>
              <a:t>Boyana</a:t>
            </a:r>
            <a:r>
              <a:rPr lang="en-US" sz="3736" dirty="0">
                <a:solidFill>
                  <a:srgbClr val="252930"/>
                </a:solidFill>
                <a:latin typeface="Maven Pro"/>
                <a:ea typeface="Maven Pro"/>
                <a:cs typeface="Maven Pro"/>
                <a:sym typeface="Maven Pro"/>
              </a:rPr>
              <a:t> Rahul </a:t>
            </a:r>
          </a:p>
        </p:txBody>
      </p:sp>
      <p:sp>
        <p:nvSpPr>
          <p:cNvPr id="9" name="Freeform 9"/>
          <p:cNvSpPr/>
          <p:nvPr/>
        </p:nvSpPr>
        <p:spPr>
          <a:xfrm flipV="1">
            <a:off x="14542983" y="-104775"/>
            <a:ext cx="2716317" cy="1358159"/>
          </a:xfrm>
          <a:custGeom>
            <a:avLst/>
            <a:gdLst/>
            <a:ahLst/>
            <a:cxnLst/>
            <a:rect l="l" t="t" r="r" b="b"/>
            <a:pathLst>
              <a:path w="2716317" h="1358159">
                <a:moveTo>
                  <a:pt x="0" y="1358159"/>
                </a:moveTo>
                <a:lnTo>
                  <a:pt x="2716317" y="1358159"/>
                </a:lnTo>
                <a:lnTo>
                  <a:pt x="2716317" y="0"/>
                </a:lnTo>
                <a:lnTo>
                  <a:pt x="0" y="0"/>
                </a:lnTo>
                <a:lnTo>
                  <a:pt x="0" y="1358159"/>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10" name="TextBox 10"/>
          <p:cNvSpPr txBox="1"/>
          <p:nvPr/>
        </p:nvSpPr>
        <p:spPr>
          <a:xfrm>
            <a:off x="5250935" y="3930650"/>
            <a:ext cx="7786127" cy="942975"/>
          </a:xfrm>
          <a:prstGeom prst="rect">
            <a:avLst/>
          </a:prstGeom>
        </p:spPr>
        <p:txBody>
          <a:bodyPr lIns="0" tIns="0" rIns="0" bIns="0" rtlCol="0" anchor="t">
            <a:spAutoFit/>
          </a:bodyPr>
          <a:lstStyle/>
          <a:p>
            <a:pPr algn="ctr">
              <a:lnSpc>
                <a:spcPts val="3726"/>
              </a:lnSpc>
              <a:spcBef>
                <a:spcPct val="0"/>
              </a:spcBef>
            </a:pPr>
            <a:r>
              <a:rPr lang="en-US" sz="3105" dirty="0">
                <a:solidFill>
                  <a:srgbClr val="252930"/>
                </a:solidFill>
                <a:latin typeface="DG Jory"/>
                <a:ea typeface="DG Jory"/>
                <a:cs typeface="DG Jory"/>
                <a:sym typeface="DG Jory"/>
              </a:rPr>
              <a:t> Machine Learning Approaches for Remaining Useful Life Estimation </a:t>
            </a:r>
          </a:p>
        </p:txBody>
      </p:sp>
      <p:sp>
        <p:nvSpPr>
          <p:cNvPr id="11" name="Slide Number Placeholder 10">
            <a:extLst>
              <a:ext uri="{FF2B5EF4-FFF2-40B4-BE49-F238E27FC236}">
                <a16:creationId xmlns:a16="http://schemas.microsoft.com/office/drawing/2014/main" id="{1FA2DF47-8B3C-A417-E3B0-98ED78E5E396}"/>
              </a:ext>
            </a:extLst>
          </p:cNvPr>
          <p:cNvSpPr>
            <a:spLocks noGrp="1"/>
          </p:cNvSpPr>
          <p:nvPr>
            <p:ph type="sldNum" sz="quarter" idx="12"/>
          </p:nvPr>
        </p:nvSpPr>
        <p:spPr/>
        <p:txBody>
          <a:bodyPr/>
          <a:lstStyle/>
          <a:p>
            <a:fld id="{B6F15528-21DE-4FAA-801E-634DDDAF4B2B}" type="slidenum">
              <a:rPr lang="en-US" smtClean="0"/>
              <a:pPr/>
              <a:t>1</a:t>
            </a:fld>
            <a:endParaRPr lang="en-US"/>
          </a:p>
        </p:txBody>
      </p:sp>
      <p:pic>
        <p:nvPicPr>
          <p:cNvPr id="1026" name="Picture 2">
            <a:extLst>
              <a:ext uri="{FF2B5EF4-FFF2-40B4-BE49-F238E27FC236}">
                <a16:creationId xmlns:a16="http://schemas.microsoft.com/office/drawing/2014/main" id="{40C0C0B5-7E37-C96D-F7BE-6527562AA21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87452" y="6537268"/>
            <a:ext cx="2280183" cy="23724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632226"/>
            <a:ext cx="7800780" cy="6417489"/>
            <a:chOff x="0" y="0"/>
            <a:chExt cx="2054526" cy="1690203"/>
          </a:xfrm>
        </p:grpSpPr>
        <p:sp>
          <p:nvSpPr>
            <p:cNvPr id="3" name="Freeform 3"/>
            <p:cNvSpPr/>
            <p:nvPr/>
          </p:nvSpPr>
          <p:spPr>
            <a:xfrm>
              <a:off x="0" y="0"/>
              <a:ext cx="2054526" cy="1690203"/>
            </a:xfrm>
            <a:custGeom>
              <a:avLst/>
              <a:gdLst/>
              <a:ahLst/>
              <a:cxnLst/>
              <a:rect l="l" t="t" r="r" b="b"/>
              <a:pathLst>
                <a:path w="2054526" h="1690203">
                  <a:moveTo>
                    <a:pt x="50615" y="0"/>
                  </a:moveTo>
                  <a:lnTo>
                    <a:pt x="2003911" y="0"/>
                  </a:lnTo>
                  <a:cubicBezTo>
                    <a:pt x="2017335" y="0"/>
                    <a:pt x="2030209" y="5333"/>
                    <a:pt x="2039701" y="14825"/>
                  </a:cubicBezTo>
                  <a:cubicBezTo>
                    <a:pt x="2049194" y="24317"/>
                    <a:pt x="2054526" y="37191"/>
                    <a:pt x="2054526" y="50615"/>
                  </a:cubicBezTo>
                  <a:lnTo>
                    <a:pt x="2054526" y="1639588"/>
                  </a:lnTo>
                  <a:cubicBezTo>
                    <a:pt x="2054526" y="1667542"/>
                    <a:pt x="2031865" y="1690203"/>
                    <a:pt x="2003911" y="1690203"/>
                  </a:cubicBezTo>
                  <a:lnTo>
                    <a:pt x="50615" y="1690203"/>
                  </a:lnTo>
                  <a:cubicBezTo>
                    <a:pt x="22661" y="1690203"/>
                    <a:pt x="0" y="1667542"/>
                    <a:pt x="0" y="1639588"/>
                  </a:cubicBezTo>
                  <a:lnTo>
                    <a:pt x="0" y="50615"/>
                  </a:lnTo>
                  <a:cubicBezTo>
                    <a:pt x="0" y="22661"/>
                    <a:pt x="22661" y="0"/>
                    <a:pt x="50615" y="0"/>
                  </a:cubicBezTo>
                  <a:close/>
                </a:path>
              </a:pathLst>
            </a:custGeom>
            <a:solidFill>
              <a:srgbClr val="C0B3A0">
                <a:alpha val="53725"/>
              </a:srgbClr>
            </a:solidFill>
          </p:spPr>
          <p:txBody>
            <a:bodyPr/>
            <a:lstStyle/>
            <a:p>
              <a:endParaRPr lang="en-IN"/>
            </a:p>
          </p:txBody>
        </p:sp>
        <p:sp>
          <p:nvSpPr>
            <p:cNvPr id="4" name="TextBox 4"/>
            <p:cNvSpPr txBox="1"/>
            <p:nvPr/>
          </p:nvSpPr>
          <p:spPr>
            <a:xfrm>
              <a:off x="0" y="-38100"/>
              <a:ext cx="2054526" cy="1728303"/>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9458520" y="3632226"/>
            <a:ext cx="7800780" cy="6417489"/>
            <a:chOff x="0" y="0"/>
            <a:chExt cx="2054526" cy="1690203"/>
          </a:xfrm>
        </p:grpSpPr>
        <p:sp>
          <p:nvSpPr>
            <p:cNvPr id="6" name="Freeform 6"/>
            <p:cNvSpPr/>
            <p:nvPr/>
          </p:nvSpPr>
          <p:spPr>
            <a:xfrm>
              <a:off x="0" y="0"/>
              <a:ext cx="2054526" cy="1690203"/>
            </a:xfrm>
            <a:custGeom>
              <a:avLst/>
              <a:gdLst/>
              <a:ahLst/>
              <a:cxnLst/>
              <a:rect l="l" t="t" r="r" b="b"/>
              <a:pathLst>
                <a:path w="2054526" h="1690203">
                  <a:moveTo>
                    <a:pt x="50615" y="0"/>
                  </a:moveTo>
                  <a:lnTo>
                    <a:pt x="2003911" y="0"/>
                  </a:lnTo>
                  <a:cubicBezTo>
                    <a:pt x="2017335" y="0"/>
                    <a:pt x="2030209" y="5333"/>
                    <a:pt x="2039701" y="14825"/>
                  </a:cubicBezTo>
                  <a:cubicBezTo>
                    <a:pt x="2049194" y="24317"/>
                    <a:pt x="2054526" y="37191"/>
                    <a:pt x="2054526" y="50615"/>
                  </a:cubicBezTo>
                  <a:lnTo>
                    <a:pt x="2054526" y="1639588"/>
                  </a:lnTo>
                  <a:cubicBezTo>
                    <a:pt x="2054526" y="1667542"/>
                    <a:pt x="2031865" y="1690203"/>
                    <a:pt x="2003911" y="1690203"/>
                  </a:cubicBezTo>
                  <a:lnTo>
                    <a:pt x="50615" y="1690203"/>
                  </a:lnTo>
                  <a:cubicBezTo>
                    <a:pt x="22661" y="1690203"/>
                    <a:pt x="0" y="1667542"/>
                    <a:pt x="0" y="1639588"/>
                  </a:cubicBezTo>
                  <a:lnTo>
                    <a:pt x="0" y="50615"/>
                  </a:lnTo>
                  <a:cubicBezTo>
                    <a:pt x="0" y="22661"/>
                    <a:pt x="22661" y="0"/>
                    <a:pt x="50615" y="0"/>
                  </a:cubicBezTo>
                  <a:close/>
                </a:path>
              </a:pathLst>
            </a:custGeom>
            <a:solidFill>
              <a:srgbClr val="C0B3A0">
                <a:alpha val="53725"/>
              </a:srgbClr>
            </a:solidFill>
          </p:spPr>
          <p:txBody>
            <a:bodyPr/>
            <a:lstStyle/>
            <a:p>
              <a:endParaRPr lang="en-IN"/>
            </a:p>
          </p:txBody>
        </p:sp>
        <p:sp>
          <p:nvSpPr>
            <p:cNvPr id="7" name="TextBox 7"/>
            <p:cNvSpPr txBox="1"/>
            <p:nvPr/>
          </p:nvSpPr>
          <p:spPr>
            <a:xfrm>
              <a:off x="0" y="-38100"/>
              <a:ext cx="2054526" cy="1728303"/>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9" name="Freeform 9"/>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11" name="Freeform 11"/>
          <p:cNvSpPr/>
          <p:nvPr/>
        </p:nvSpPr>
        <p:spPr>
          <a:xfrm>
            <a:off x="1363247" y="6705351"/>
            <a:ext cx="7108666" cy="3048498"/>
          </a:xfrm>
          <a:custGeom>
            <a:avLst/>
            <a:gdLst/>
            <a:ahLst/>
            <a:cxnLst/>
            <a:rect l="l" t="t" r="r" b="b"/>
            <a:pathLst>
              <a:path w="7108666" h="3048498">
                <a:moveTo>
                  <a:pt x="0" y="0"/>
                </a:moveTo>
                <a:lnTo>
                  <a:pt x="7108666" y="0"/>
                </a:lnTo>
                <a:lnTo>
                  <a:pt x="7108666" y="3048498"/>
                </a:lnTo>
                <a:lnTo>
                  <a:pt x="0" y="3048498"/>
                </a:lnTo>
                <a:lnTo>
                  <a:pt x="0" y="0"/>
                </a:lnTo>
                <a:close/>
              </a:path>
            </a:pathLst>
          </a:custGeom>
          <a:blipFill>
            <a:blip r:embed="rId7"/>
            <a:stretch>
              <a:fillRect/>
            </a:stretch>
          </a:blipFill>
        </p:spPr>
        <p:txBody>
          <a:bodyPr/>
          <a:lstStyle/>
          <a:p>
            <a:endParaRPr lang="en-IN"/>
          </a:p>
        </p:txBody>
      </p:sp>
      <p:sp>
        <p:nvSpPr>
          <p:cNvPr id="12" name="Freeform 12"/>
          <p:cNvSpPr/>
          <p:nvPr/>
        </p:nvSpPr>
        <p:spPr>
          <a:xfrm>
            <a:off x="9900047" y="6705352"/>
            <a:ext cx="6917725" cy="3048498"/>
          </a:xfrm>
          <a:custGeom>
            <a:avLst/>
            <a:gdLst/>
            <a:ahLst/>
            <a:cxnLst/>
            <a:rect l="l" t="t" r="r" b="b"/>
            <a:pathLst>
              <a:path w="6917725" h="2970802">
                <a:moveTo>
                  <a:pt x="0" y="0"/>
                </a:moveTo>
                <a:lnTo>
                  <a:pt x="6917724" y="0"/>
                </a:lnTo>
                <a:lnTo>
                  <a:pt x="6917724" y="2970802"/>
                </a:lnTo>
                <a:lnTo>
                  <a:pt x="0" y="2970802"/>
                </a:lnTo>
                <a:lnTo>
                  <a:pt x="0" y="0"/>
                </a:lnTo>
                <a:close/>
              </a:path>
            </a:pathLst>
          </a:custGeom>
          <a:blipFill>
            <a:blip r:embed="rId8"/>
            <a:stretch>
              <a:fillRect/>
            </a:stretch>
          </a:blipFill>
        </p:spPr>
        <p:txBody>
          <a:bodyPr/>
          <a:lstStyle/>
          <a:p>
            <a:endParaRPr lang="en-IN"/>
          </a:p>
        </p:txBody>
      </p:sp>
      <p:sp>
        <p:nvSpPr>
          <p:cNvPr id="13" name="TextBox 13"/>
          <p:cNvSpPr txBox="1"/>
          <p:nvPr/>
        </p:nvSpPr>
        <p:spPr>
          <a:xfrm>
            <a:off x="1028700" y="4040155"/>
            <a:ext cx="7365590" cy="3733138"/>
          </a:xfrm>
          <a:prstGeom prst="rect">
            <a:avLst/>
          </a:prstGeom>
        </p:spPr>
        <p:txBody>
          <a:bodyPr lIns="0" tIns="0" rIns="0" bIns="0" rtlCol="0" anchor="t">
            <a:spAutoFit/>
          </a:bodyPr>
          <a:lstStyle/>
          <a:p>
            <a:pPr marL="599122" lvl="1" indent="-299561" algn="just">
              <a:lnSpc>
                <a:spcPct val="150000"/>
              </a:lnSpc>
              <a:buFont typeface="Arial"/>
              <a:buChar char="•"/>
            </a:pPr>
            <a:r>
              <a:rPr lang="en-US" sz="2775" dirty="0">
                <a:solidFill>
                  <a:srgbClr val="252D37"/>
                </a:solidFill>
                <a:latin typeface="Maven Pro"/>
                <a:ea typeface="Maven Pro"/>
                <a:cs typeface="Maven Pro"/>
                <a:sym typeface="Maven Pro"/>
              </a:rPr>
              <a:t>Simple baseline model for interpretability​</a:t>
            </a:r>
            <a:endParaRPr lang="en-US" sz="1200" dirty="0">
              <a:solidFill>
                <a:srgbClr val="252D37"/>
              </a:solidFill>
              <a:latin typeface="Maven Pro"/>
              <a:ea typeface="Maven Pro"/>
              <a:cs typeface="Maven Pro"/>
              <a:sym typeface="Maven Pro"/>
            </a:endParaRPr>
          </a:p>
          <a:p>
            <a:pPr marL="599122" lvl="1" indent="-299561" algn="just">
              <a:lnSpc>
                <a:spcPct val="150000"/>
              </a:lnSpc>
              <a:buFont typeface="Arial"/>
              <a:buChar char="•"/>
            </a:pPr>
            <a:r>
              <a:rPr lang="en-US" sz="2775" b="1" dirty="0">
                <a:solidFill>
                  <a:srgbClr val="252D37"/>
                </a:solidFill>
                <a:latin typeface="Maven Pro"/>
                <a:ea typeface="Maven Pro"/>
                <a:cs typeface="Maven Pro"/>
                <a:sym typeface="Maven Pro"/>
              </a:rPr>
              <a:t>Metrics: </a:t>
            </a:r>
          </a:p>
          <a:p>
            <a:pPr marL="1213961" lvl="3" algn="just">
              <a:lnSpc>
                <a:spcPts val="3884"/>
              </a:lnSpc>
            </a:pPr>
            <a:r>
              <a:rPr lang="en-US" sz="2775" dirty="0">
                <a:solidFill>
                  <a:srgbClr val="252D37"/>
                </a:solidFill>
                <a:latin typeface="Maven Pro"/>
                <a:ea typeface="Maven Pro"/>
                <a:cs typeface="Maven Pro"/>
                <a:sym typeface="Maven Pro"/>
              </a:rPr>
              <a:t>Training RMSE: 22.62, R</a:t>
            </a:r>
            <a:r>
              <a:rPr lang="en-US" sz="2775" baseline="30000" dirty="0">
                <a:solidFill>
                  <a:srgbClr val="252D37"/>
                </a:solidFill>
                <a:latin typeface="Maven Pro"/>
                <a:ea typeface="Maven Pro"/>
                <a:cs typeface="Maven Pro"/>
                <a:sym typeface="Maven Pro"/>
              </a:rPr>
              <a:t>2</a:t>
            </a:r>
            <a:r>
              <a:rPr lang="en-US" sz="2775" dirty="0">
                <a:solidFill>
                  <a:srgbClr val="252D37"/>
                </a:solidFill>
                <a:latin typeface="Maven Pro"/>
                <a:ea typeface="Maven Pro"/>
                <a:cs typeface="Maven Pro"/>
                <a:sym typeface="Maven Pro"/>
              </a:rPr>
              <a:t> = 0.73</a:t>
            </a:r>
            <a:endParaRPr lang="en-US" sz="2775" baseline="30000" dirty="0">
              <a:solidFill>
                <a:srgbClr val="252D37"/>
              </a:solidFill>
              <a:latin typeface="Maven Pro"/>
              <a:ea typeface="Maven Pro"/>
              <a:cs typeface="Maven Pro"/>
              <a:sym typeface="Maven Pro"/>
            </a:endParaRPr>
          </a:p>
          <a:p>
            <a:pPr marL="1213961" lvl="3" algn="just">
              <a:lnSpc>
                <a:spcPts val="3884"/>
              </a:lnSpc>
            </a:pPr>
            <a:r>
              <a:rPr lang="en-US" sz="2775" dirty="0">
                <a:solidFill>
                  <a:srgbClr val="252D37"/>
                </a:solidFill>
                <a:latin typeface="Maven Pro"/>
                <a:ea typeface="Maven Pro"/>
                <a:cs typeface="Maven Pro"/>
                <a:sym typeface="Maven Pro"/>
              </a:rPr>
              <a:t>Testing RMSE: 29.07, R</a:t>
            </a:r>
            <a:r>
              <a:rPr lang="en-US" sz="2775" baseline="30000" dirty="0">
                <a:solidFill>
                  <a:srgbClr val="252D37"/>
                </a:solidFill>
                <a:latin typeface="Maven Pro"/>
                <a:ea typeface="Maven Pro"/>
                <a:cs typeface="Maven Pro"/>
                <a:sym typeface="Maven Pro"/>
              </a:rPr>
              <a:t>2</a:t>
            </a:r>
            <a:r>
              <a:rPr lang="en-US" sz="2775" dirty="0">
                <a:solidFill>
                  <a:srgbClr val="252D37"/>
                </a:solidFill>
                <a:latin typeface="Maven Pro"/>
                <a:ea typeface="Maven Pro"/>
                <a:cs typeface="Maven Pro"/>
                <a:sym typeface="Maven Pro"/>
              </a:rPr>
              <a:t> = 0.51</a:t>
            </a:r>
          </a:p>
          <a:p>
            <a:pPr algn="just">
              <a:lnSpc>
                <a:spcPts val="3884"/>
              </a:lnSpc>
            </a:pPr>
            <a:endParaRPr lang="en-US" sz="2775" dirty="0">
              <a:solidFill>
                <a:srgbClr val="252D37"/>
              </a:solidFill>
              <a:latin typeface="Maven Pro"/>
              <a:ea typeface="Maven Pro"/>
              <a:cs typeface="Maven Pro"/>
              <a:sym typeface="Maven Pro"/>
            </a:endParaRPr>
          </a:p>
          <a:p>
            <a:pPr algn="just">
              <a:lnSpc>
                <a:spcPts val="3884"/>
              </a:lnSpc>
            </a:pPr>
            <a:endParaRPr lang="en-US" sz="2775" dirty="0">
              <a:solidFill>
                <a:srgbClr val="252D37"/>
              </a:solidFill>
              <a:latin typeface="Maven Pro"/>
              <a:ea typeface="Maven Pro"/>
              <a:cs typeface="Maven Pro"/>
              <a:sym typeface="Maven Pro"/>
            </a:endParaRPr>
          </a:p>
          <a:p>
            <a:pPr algn="just">
              <a:lnSpc>
                <a:spcPts val="3884"/>
              </a:lnSpc>
            </a:pPr>
            <a:endParaRPr lang="en-US" sz="2775" dirty="0">
              <a:solidFill>
                <a:srgbClr val="252D37"/>
              </a:solidFill>
              <a:latin typeface="Maven Pro"/>
              <a:ea typeface="Maven Pro"/>
              <a:cs typeface="Maven Pro"/>
              <a:sym typeface="Maven Pro"/>
            </a:endParaRPr>
          </a:p>
        </p:txBody>
      </p:sp>
      <p:sp>
        <p:nvSpPr>
          <p:cNvPr id="14" name="TextBox 14"/>
          <p:cNvSpPr txBox="1"/>
          <p:nvPr/>
        </p:nvSpPr>
        <p:spPr>
          <a:xfrm>
            <a:off x="11711741" y="2381643"/>
            <a:ext cx="3683788" cy="598551"/>
          </a:xfrm>
          <a:prstGeom prst="rect">
            <a:avLst/>
          </a:prstGeom>
        </p:spPr>
        <p:txBody>
          <a:bodyPr lIns="0" tIns="0" rIns="0" bIns="0" rtlCol="0" anchor="t">
            <a:spAutoFit/>
          </a:bodyPr>
          <a:lstStyle/>
          <a:p>
            <a:pPr algn="ctr">
              <a:lnSpc>
                <a:spcPts val="4176"/>
              </a:lnSpc>
            </a:pPr>
            <a:r>
              <a:rPr lang="en-US" sz="5220" b="1">
                <a:solidFill>
                  <a:srgbClr val="252D37"/>
                </a:solidFill>
                <a:latin typeface="Maven Pro Bold"/>
                <a:ea typeface="Maven Pro Bold"/>
                <a:cs typeface="Maven Pro Bold"/>
                <a:sym typeface="Maven Pro Bold"/>
              </a:rPr>
              <a:t>KNN </a:t>
            </a:r>
          </a:p>
        </p:txBody>
      </p:sp>
      <p:sp>
        <p:nvSpPr>
          <p:cNvPr id="15" name="TextBox 15"/>
          <p:cNvSpPr txBox="1"/>
          <p:nvPr/>
        </p:nvSpPr>
        <p:spPr>
          <a:xfrm>
            <a:off x="9802145" y="3955904"/>
            <a:ext cx="7122607" cy="2877326"/>
          </a:xfrm>
          <a:prstGeom prst="rect">
            <a:avLst/>
          </a:prstGeom>
        </p:spPr>
        <p:txBody>
          <a:bodyPr wrap="square" lIns="0" tIns="0" rIns="0" bIns="0" rtlCol="0" anchor="t">
            <a:spAutoFit/>
          </a:bodyPr>
          <a:lstStyle/>
          <a:p>
            <a:pPr marL="591026" lvl="1" indent="-295513" algn="just">
              <a:lnSpc>
                <a:spcPts val="3832"/>
              </a:lnSpc>
              <a:buFont typeface="Arial"/>
              <a:buChar char="•"/>
            </a:pPr>
            <a:r>
              <a:rPr lang="en-US" sz="2737" dirty="0">
                <a:solidFill>
                  <a:srgbClr val="252D37"/>
                </a:solidFill>
                <a:latin typeface="Maven Pro"/>
                <a:ea typeface="Maven Pro"/>
                <a:cs typeface="Maven Pro"/>
                <a:sym typeface="Maven Pro"/>
              </a:rPr>
              <a:t>Effective for local pattern-based predictions but less accurate overall.</a:t>
            </a:r>
          </a:p>
          <a:p>
            <a:pPr marL="591026" lvl="1" indent="-295513" algn="just">
              <a:lnSpc>
                <a:spcPts val="3832"/>
              </a:lnSpc>
              <a:buFont typeface="Arial"/>
              <a:buChar char="•"/>
            </a:pPr>
            <a:r>
              <a:rPr lang="en-US" sz="2737" b="1" dirty="0">
                <a:solidFill>
                  <a:srgbClr val="252D37"/>
                </a:solidFill>
                <a:latin typeface="Maven Pro"/>
                <a:ea typeface="Maven Pro"/>
                <a:cs typeface="Maven Pro"/>
                <a:sym typeface="Maven Pro"/>
              </a:rPr>
              <a:t>Metrics:</a:t>
            </a:r>
            <a:r>
              <a:rPr lang="en-US" sz="2737" dirty="0">
                <a:solidFill>
                  <a:srgbClr val="252D37"/>
                </a:solidFill>
                <a:latin typeface="Maven Pro"/>
                <a:ea typeface="Maven Pro"/>
                <a:cs typeface="Maven Pro"/>
                <a:sym typeface="Maven Pro"/>
              </a:rPr>
              <a:t> </a:t>
            </a:r>
          </a:p>
          <a:p>
            <a:pPr marL="295513" lvl="1" algn="just">
              <a:lnSpc>
                <a:spcPts val="3832"/>
              </a:lnSpc>
            </a:pPr>
            <a:r>
              <a:rPr lang="en-US" sz="2737" dirty="0">
                <a:solidFill>
                  <a:srgbClr val="252D37"/>
                </a:solidFill>
                <a:latin typeface="Maven Pro"/>
                <a:ea typeface="Maven Pro"/>
                <a:cs typeface="Maven Pro"/>
                <a:sym typeface="Maven Pro"/>
              </a:rPr>
              <a:t>	Training RMSE: 29.16, </a:t>
            </a:r>
            <a:r>
              <a:rPr lang="en-US" sz="2400" dirty="0">
                <a:solidFill>
                  <a:srgbClr val="252D37"/>
                </a:solidFill>
                <a:latin typeface="Maven Pro"/>
                <a:ea typeface="Maven Pro"/>
                <a:cs typeface="Maven Pro"/>
                <a:sym typeface="Maven Pro"/>
              </a:rPr>
              <a:t>R</a:t>
            </a:r>
            <a:r>
              <a:rPr lang="en-US" sz="2400" baseline="30000" dirty="0">
                <a:solidFill>
                  <a:srgbClr val="252D37"/>
                </a:solidFill>
                <a:latin typeface="Maven Pro"/>
                <a:ea typeface="Maven Pro"/>
                <a:cs typeface="Maven Pro"/>
                <a:sym typeface="Maven Pro"/>
              </a:rPr>
              <a:t>2</a:t>
            </a:r>
            <a:r>
              <a:rPr lang="en-US" sz="2400" dirty="0">
                <a:solidFill>
                  <a:srgbClr val="252D37"/>
                </a:solidFill>
                <a:latin typeface="Maven Pro"/>
                <a:ea typeface="Maven Pro"/>
                <a:cs typeface="Maven Pro"/>
                <a:sym typeface="Maven Pro"/>
              </a:rPr>
              <a:t> = 0.55</a:t>
            </a:r>
            <a:endParaRPr lang="en-US" sz="2737" dirty="0">
              <a:solidFill>
                <a:srgbClr val="252D37"/>
              </a:solidFill>
              <a:latin typeface="Maven Pro"/>
              <a:ea typeface="Maven Pro"/>
              <a:cs typeface="Maven Pro"/>
              <a:sym typeface="Maven Pro"/>
            </a:endParaRPr>
          </a:p>
          <a:p>
            <a:pPr marL="295513" lvl="1" algn="just">
              <a:lnSpc>
                <a:spcPts val="3832"/>
              </a:lnSpc>
            </a:pPr>
            <a:r>
              <a:rPr lang="en-US" sz="2737" dirty="0">
                <a:solidFill>
                  <a:srgbClr val="252D37"/>
                </a:solidFill>
                <a:latin typeface="Maven Pro"/>
                <a:ea typeface="Maven Pro"/>
                <a:cs typeface="Maven Pro"/>
                <a:sym typeface="Maven Pro"/>
              </a:rPr>
              <a:t>	 Testing RMSE: 30.73, </a:t>
            </a:r>
            <a:r>
              <a:rPr lang="en-US" sz="2400" dirty="0">
                <a:solidFill>
                  <a:srgbClr val="252D37"/>
                </a:solidFill>
                <a:latin typeface="Maven Pro"/>
                <a:ea typeface="Maven Pro"/>
                <a:cs typeface="Maven Pro"/>
                <a:sym typeface="Maven Pro"/>
              </a:rPr>
              <a:t>R</a:t>
            </a:r>
            <a:r>
              <a:rPr lang="en-US" sz="2400" baseline="30000" dirty="0">
                <a:solidFill>
                  <a:srgbClr val="252D37"/>
                </a:solidFill>
                <a:latin typeface="Maven Pro"/>
                <a:ea typeface="Maven Pro"/>
                <a:cs typeface="Maven Pro"/>
                <a:sym typeface="Maven Pro"/>
              </a:rPr>
              <a:t>2</a:t>
            </a:r>
            <a:r>
              <a:rPr lang="en-US" sz="2400" dirty="0">
                <a:solidFill>
                  <a:srgbClr val="252D37"/>
                </a:solidFill>
                <a:latin typeface="Maven Pro"/>
                <a:ea typeface="Maven Pro"/>
                <a:cs typeface="Maven Pro"/>
                <a:sym typeface="Maven Pro"/>
              </a:rPr>
              <a:t> =</a:t>
            </a:r>
            <a:r>
              <a:rPr lang="en-US" sz="2737" dirty="0">
                <a:solidFill>
                  <a:srgbClr val="252D37"/>
                </a:solidFill>
                <a:latin typeface="Maven Pro"/>
                <a:ea typeface="Maven Pro"/>
                <a:cs typeface="Maven Pro"/>
                <a:sym typeface="Maven Pro"/>
              </a:rPr>
              <a:t> 0.45</a:t>
            </a:r>
          </a:p>
          <a:p>
            <a:pPr algn="just">
              <a:lnSpc>
                <a:spcPts val="3832"/>
              </a:lnSpc>
            </a:pPr>
            <a:endParaRPr lang="en-US" sz="2737" dirty="0">
              <a:solidFill>
                <a:srgbClr val="252D37"/>
              </a:solidFill>
              <a:latin typeface="Maven Pro"/>
              <a:ea typeface="Maven Pro"/>
              <a:cs typeface="Maven Pro"/>
              <a:sym typeface="Maven Pro"/>
            </a:endParaRPr>
          </a:p>
        </p:txBody>
      </p:sp>
      <p:sp>
        <p:nvSpPr>
          <p:cNvPr id="16" name="TextBox 16"/>
          <p:cNvSpPr txBox="1"/>
          <p:nvPr/>
        </p:nvSpPr>
        <p:spPr>
          <a:xfrm>
            <a:off x="1757818" y="2412187"/>
            <a:ext cx="7071662" cy="598551"/>
          </a:xfrm>
          <a:prstGeom prst="rect">
            <a:avLst/>
          </a:prstGeom>
        </p:spPr>
        <p:txBody>
          <a:bodyPr lIns="0" tIns="0" rIns="0" bIns="0" rtlCol="0" anchor="t">
            <a:spAutoFit/>
          </a:bodyPr>
          <a:lstStyle/>
          <a:p>
            <a:pPr algn="ctr">
              <a:lnSpc>
                <a:spcPts val="4176"/>
              </a:lnSpc>
            </a:pPr>
            <a:r>
              <a:rPr lang="en-US" sz="5220" b="1" dirty="0">
                <a:solidFill>
                  <a:srgbClr val="252D37"/>
                </a:solidFill>
                <a:latin typeface="Maven Pro Bold"/>
                <a:ea typeface="Maven Pro Bold"/>
                <a:cs typeface="Maven Pro Bold"/>
                <a:sym typeface="Maven Pro Bold"/>
              </a:rPr>
              <a:t>  LINEAR REGRESSION</a:t>
            </a:r>
          </a:p>
        </p:txBody>
      </p:sp>
      <p:sp>
        <p:nvSpPr>
          <p:cNvPr id="17" name="TextBox 17"/>
          <p:cNvSpPr txBox="1"/>
          <p:nvPr/>
        </p:nvSpPr>
        <p:spPr>
          <a:xfrm>
            <a:off x="1757818" y="304800"/>
            <a:ext cx="16015832" cy="1295400"/>
          </a:xfrm>
          <a:prstGeom prst="rect">
            <a:avLst/>
          </a:prstGeom>
        </p:spPr>
        <p:txBody>
          <a:bodyPr lIns="0" tIns="0" rIns="0" bIns="0" rtlCol="0" anchor="t">
            <a:spAutoFit/>
          </a:bodyPr>
          <a:lstStyle/>
          <a:p>
            <a:pPr algn="ctr">
              <a:lnSpc>
                <a:spcPts val="10500"/>
              </a:lnSpc>
              <a:spcBef>
                <a:spcPct val="0"/>
              </a:spcBef>
            </a:pPr>
            <a:r>
              <a:rPr lang="en-US" sz="7500" b="1" dirty="0">
                <a:solidFill>
                  <a:srgbClr val="252D37"/>
                </a:solidFill>
                <a:latin typeface="Open Sans Bold"/>
                <a:ea typeface="Open Sans Bold"/>
                <a:cs typeface="Open Sans Bold"/>
                <a:sym typeface="Open Sans Bold"/>
              </a:rPr>
              <a:t>Model Building and Training</a:t>
            </a:r>
          </a:p>
        </p:txBody>
      </p:sp>
      <p:sp>
        <p:nvSpPr>
          <p:cNvPr id="18" name="Slide Number Placeholder 17">
            <a:extLst>
              <a:ext uri="{FF2B5EF4-FFF2-40B4-BE49-F238E27FC236}">
                <a16:creationId xmlns:a16="http://schemas.microsoft.com/office/drawing/2014/main" id="{44B81358-35D8-89D2-9BA3-F63404BC1C58}"/>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632226"/>
            <a:ext cx="7800780" cy="6458762"/>
            <a:chOff x="0" y="0"/>
            <a:chExt cx="2054526" cy="1701073"/>
          </a:xfrm>
        </p:grpSpPr>
        <p:sp>
          <p:nvSpPr>
            <p:cNvPr id="3" name="Freeform 3"/>
            <p:cNvSpPr/>
            <p:nvPr/>
          </p:nvSpPr>
          <p:spPr>
            <a:xfrm>
              <a:off x="0" y="0"/>
              <a:ext cx="2054526" cy="1701073"/>
            </a:xfrm>
            <a:custGeom>
              <a:avLst/>
              <a:gdLst/>
              <a:ahLst/>
              <a:cxnLst/>
              <a:rect l="l" t="t" r="r" b="b"/>
              <a:pathLst>
                <a:path w="2054526" h="1701073">
                  <a:moveTo>
                    <a:pt x="50615" y="0"/>
                  </a:moveTo>
                  <a:lnTo>
                    <a:pt x="2003911" y="0"/>
                  </a:lnTo>
                  <a:cubicBezTo>
                    <a:pt x="2017335" y="0"/>
                    <a:pt x="2030209" y="5333"/>
                    <a:pt x="2039701" y="14825"/>
                  </a:cubicBezTo>
                  <a:cubicBezTo>
                    <a:pt x="2049194" y="24317"/>
                    <a:pt x="2054526" y="37191"/>
                    <a:pt x="2054526" y="50615"/>
                  </a:cubicBezTo>
                  <a:lnTo>
                    <a:pt x="2054526" y="1650458"/>
                  </a:lnTo>
                  <a:cubicBezTo>
                    <a:pt x="2054526" y="1678412"/>
                    <a:pt x="2031865" y="1701073"/>
                    <a:pt x="2003911" y="1701073"/>
                  </a:cubicBezTo>
                  <a:lnTo>
                    <a:pt x="50615" y="1701073"/>
                  </a:lnTo>
                  <a:cubicBezTo>
                    <a:pt x="37191" y="1701073"/>
                    <a:pt x="24317" y="1695740"/>
                    <a:pt x="14825" y="1686248"/>
                  </a:cubicBezTo>
                  <a:cubicBezTo>
                    <a:pt x="5333" y="1676756"/>
                    <a:pt x="0" y="1663882"/>
                    <a:pt x="0" y="1650458"/>
                  </a:cubicBezTo>
                  <a:lnTo>
                    <a:pt x="0" y="50615"/>
                  </a:lnTo>
                  <a:cubicBezTo>
                    <a:pt x="0" y="22661"/>
                    <a:pt x="22661" y="0"/>
                    <a:pt x="50615" y="0"/>
                  </a:cubicBezTo>
                  <a:close/>
                </a:path>
              </a:pathLst>
            </a:custGeom>
            <a:solidFill>
              <a:srgbClr val="C0B3A0">
                <a:alpha val="53725"/>
              </a:srgbClr>
            </a:solidFill>
          </p:spPr>
          <p:txBody>
            <a:bodyPr/>
            <a:lstStyle/>
            <a:p>
              <a:endParaRPr lang="en-IN"/>
            </a:p>
          </p:txBody>
        </p:sp>
        <p:sp>
          <p:nvSpPr>
            <p:cNvPr id="4" name="TextBox 4"/>
            <p:cNvSpPr txBox="1"/>
            <p:nvPr/>
          </p:nvSpPr>
          <p:spPr>
            <a:xfrm>
              <a:off x="0" y="-38100"/>
              <a:ext cx="2054526" cy="1739173"/>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672088" y="2009258"/>
            <a:ext cx="6514004" cy="1086131"/>
          </a:xfrm>
          <a:prstGeom prst="rect">
            <a:avLst/>
          </a:prstGeom>
        </p:spPr>
        <p:txBody>
          <a:bodyPr wrap="square" lIns="0" tIns="0" rIns="0" bIns="0" rtlCol="0" anchor="t">
            <a:spAutoFit/>
          </a:bodyPr>
          <a:lstStyle/>
          <a:p>
            <a:pPr algn="ctr">
              <a:lnSpc>
                <a:spcPts val="4176"/>
              </a:lnSpc>
            </a:pPr>
            <a:r>
              <a:rPr lang="en-US" sz="5220" b="1" dirty="0">
                <a:solidFill>
                  <a:srgbClr val="252D37"/>
                </a:solidFill>
                <a:latin typeface="Maven Pro Bold"/>
                <a:ea typeface="Maven Pro Bold"/>
                <a:cs typeface="Maven Pro Bold"/>
                <a:sym typeface="Maven Pro Bold"/>
              </a:rPr>
              <a:t>RANDOM FOREST REGRESSOR</a:t>
            </a:r>
          </a:p>
        </p:txBody>
      </p:sp>
      <p:grpSp>
        <p:nvGrpSpPr>
          <p:cNvPr id="6" name="Group 6"/>
          <p:cNvGrpSpPr/>
          <p:nvPr/>
        </p:nvGrpSpPr>
        <p:grpSpPr>
          <a:xfrm>
            <a:off x="9458520" y="3632226"/>
            <a:ext cx="7800780" cy="6458762"/>
            <a:chOff x="0" y="0"/>
            <a:chExt cx="2054526" cy="1701073"/>
          </a:xfrm>
        </p:grpSpPr>
        <p:sp>
          <p:nvSpPr>
            <p:cNvPr id="7" name="Freeform 7"/>
            <p:cNvSpPr/>
            <p:nvPr/>
          </p:nvSpPr>
          <p:spPr>
            <a:xfrm>
              <a:off x="0" y="0"/>
              <a:ext cx="2054526" cy="1701073"/>
            </a:xfrm>
            <a:custGeom>
              <a:avLst/>
              <a:gdLst/>
              <a:ahLst/>
              <a:cxnLst/>
              <a:rect l="l" t="t" r="r" b="b"/>
              <a:pathLst>
                <a:path w="2054526" h="1701073">
                  <a:moveTo>
                    <a:pt x="50615" y="0"/>
                  </a:moveTo>
                  <a:lnTo>
                    <a:pt x="2003911" y="0"/>
                  </a:lnTo>
                  <a:cubicBezTo>
                    <a:pt x="2017335" y="0"/>
                    <a:pt x="2030209" y="5333"/>
                    <a:pt x="2039701" y="14825"/>
                  </a:cubicBezTo>
                  <a:cubicBezTo>
                    <a:pt x="2049194" y="24317"/>
                    <a:pt x="2054526" y="37191"/>
                    <a:pt x="2054526" y="50615"/>
                  </a:cubicBezTo>
                  <a:lnTo>
                    <a:pt x="2054526" y="1650458"/>
                  </a:lnTo>
                  <a:cubicBezTo>
                    <a:pt x="2054526" y="1678412"/>
                    <a:pt x="2031865" y="1701073"/>
                    <a:pt x="2003911" y="1701073"/>
                  </a:cubicBezTo>
                  <a:lnTo>
                    <a:pt x="50615" y="1701073"/>
                  </a:lnTo>
                  <a:cubicBezTo>
                    <a:pt x="37191" y="1701073"/>
                    <a:pt x="24317" y="1695740"/>
                    <a:pt x="14825" y="1686248"/>
                  </a:cubicBezTo>
                  <a:cubicBezTo>
                    <a:pt x="5333" y="1676756"/>
                    <a:pt x="0" y="1663882"/>
                    <a:pt x="0" y="1650458"/>
                  </a:cubicBezTo>
                  <a:lnTo>
                    <a:pt x="0" y="50615"/>
                  </a:lnTo>
                  <a:cubicBezTo>
                    <a:pt x="0" y="22661"/>
                    <a:pt x="22661" y="0"/>
                    <a:pt x="50615" y="0"/>
                  </a:cubicBezTo>
                  <a:close/>
                </a:path>
              </a:pathLst>
            </a:custGeom>
            <a:solidFill>
              <a:srgbClr val="C0B3A0">
                <a:alpha val="53725"/>
              </a:srgbClr>
            </a:solidFill>
          </p:spPr>
          <p:txBody>
            <a:bodyPr/>
            <a:lstStyle/>
            <a:p>
              <a:endParaRPr lang="en-IN"/>
            </a:p>
          </p:txBody>
        </p:sp>
        <p:sp>
          <p:nvSpPr>
            <p:cNvPr id="8" name="TextBox 8"/>
            <p:cNvSpPr txBox="1"/>
            <p:nvPr/>
          </p:nvSpPr>
          <p:spPr>
            <a:xfrm>
              <a:off x="0" y="-38100"/>
              <a:ext cx="2054526" cy="1739173"/>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0" name="Freeform 10"/>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12" name="Freeform 12"/>
          <p:cNvSpPr/>
          <p:nvPr/>
        </p:nvSpPr>
        <p:spPr>
          <a:xfrm>
            <a:off x="1303295" y="6833230"/>
            <a:ext cx="7251590" cy="2735907"/>
          </a:xfrm>
          <a:custGeom>
            <a:avLst/>
            <a:gdLst/>
            <a:ahLst/>
            <a:cxnLst/>
            <a:rect l="l" t="t" r="r" b="b"/>
            <a:pathLst>
              <a:path w="7251590" h="2522892">
                <a:moveTo>
                  <a:pt x="0" y="0"/>
                </a:moveTo>
                <a:lnTo>
                  <a:pt x="7251590" y="0"/>
                </a:lnTo>
                <a:lnTo>
                  <a:pt x="7251590" y="2522892"/>
                </a:lnTo>
                <a:lnTo>
                  <a:pt x="0" y="2522892"/>
                </a:lnTo>
                <a:lnTo>
                  <a:pt x="0" y="0"/>
                </a:lnTo>
                <a:close/>
              </a:path>
            </a:pathLst>
          </a:custGeom>
          <a:blipFill>
            <a:blip r:embed="rId7"/>
            <a:stretch>
              <a:fillRect/>
            </a:stretch>
          </a:blipFill>
        </p:spPr>
        <p:txBody>
          <a:bodyPr/>
          <a:lstStyle/>
          <a:p>
            <a:endParaRPr lang="en-IN"/>
          </a:p>
        </p:txBody>
      </p:sp>
      <p:sp>
        <p:nvSpPr>
          <p:cNvPr id="13" name="Freeform 13"/>
          <p:cNvSpPr/>
          <p:nvPr/>
        </p:nvSpPr>
        <p:spPr>
          <a:xfrm>
            <a:off x="10143428" y="6833231"/>
            <a:ext cx="6696772" cy="2735906"/>
          </a:xfrm>
          <a:custGeom>
            <a:avLst/>
            <a:gdLst/>
            <a:ahLst/>
            <a:cxnLst/>
            <a:rect l="l" t="t" r="r" b="b"/>
            <a:pathLst>
              <a:path w="6156229" h="2710143">
                <a:moveTo>
                  <a:pt x="0" y="0"/>
                </a:moveTo>
                <a:lnTo>
                  <a:pt x="6156229" y="0"/>
                </a:lnTo>
                <a:lnTo>
                  <a:pt x="6156229" y="2710143"/>
                </a:lnTo>
                <a:lnTo>
                  <a:pt x="0" y="2710143"/>
                </a:lnTo>
                <a:lnTo>
                  <a:pt x="0" y="0"/>
                </a:lnTo>
                <a:close/>
              </a:path>
            </a:pathLst>
          </a:custGeom>
          <a:blipFill>
            <a:blip r:embed="rId8"/>
            <a:stretch>
              <a:fillRect/>
            </a:stretch>
          </a:blipFill>
        </p:spPr>
        <p:txBody>
          <a:bodyPr/>
          <a:lstStyle/>
          <a:p>
            <a:endParaRPr lang="en-IN"/>
          </a:p>
        </p:txBody>
      </p:sp>
      <p:sp>
        <p:nvSpPr>
          <p:cNvPr id="14" name="TextBox 14"/>
          <p:cNvSpPr txBox="1"/>
          <p:nvPr/>
        </p:nvSpPr>
        <p:spPr>
          <a:xfrm>
            <a:off x="1028700" y="4040155"/>
            <a:ext cx="7365590" cy="2952155"/>
          </a:xfrm>
          <a:prstGeom prst="rect">
            <a:avLst/>
          </a:prstGeom>
        </p:spPr>
        <p:txBody>
          <a:bodyPr lIns="0" tIns="0" rIns="0" bIns="0" rtlCol="0" anchor="t">
            <a:spAutoFit/>
          </a:bodyPr>
          <a:lstStyle/>
          <a:p>
            <a:pPr marL="599122" lvl="1" indent="-299561" algn="just">
              <a:lnSpc>
                <a:spcPts val="3884"/>
              </a:lnSpc>
              <a:buFont typeface="Arial"/>
              <a:buChar char="•"/>
            </a:pPr>
            <a:r>
              <a:rPr lang="en-US" sz="2775" dirty="0">
                <a:solidFill>
                  <a:srgbClr val="252D37"/>
                </a:solidFill>
                <a:latin typeface="Maven Pro"/>
                <a:ea typeface="Maven Pro"/>
                <a:cs typeface="Maven Pro"/>
                <a:sym typeface="Maven Pro"/>
              </a:rPr>
              <a:t>Captures non-linear relationships but risks overfitting.</a:t>
            </a:r>
          </a:p>
          <a:p>
            <a:pPr marL="599122" lvl="1" indent="-299561" algn="just">
              <a:lnSpc>
                <a:spcPts val="3884"/>
              </a:lnSpc>
              <a:buFont typeface="Arial"/>
              <a:buChar char="•"/>
            </a:pPr>
            <a:r>
              <a:rPr lang="en-US" sz="2775" b="1" dirty="0">
                <a:solidFill>
                  <a:srgbClr val="252D37"/>
                </a:solidFill>
                <a:latin typeface="Maven Pro"/>
                <a:ea typeface="Maven Pro"/>
                <a:cs typeface="Maven Pro"/>
                <a:sym typeface="Maven Pro"/>
              </a:rPr>
              <a:t>Metrics:</a:t>
            </a:r>
          </a:p>
          <a:p>
            <a:pPr marL="1213961" lvl="3" algn="just">
              <a:lnSpc>
                <a:spcPts val="3884"/>
              </a:lnSpc>
            </a:pPr>
            <a:r>
              <a:rPr lang="en-US" sz="2775" dirty="0">
                <a:solidFill>
                  <a:srgbClr val="252D37"/>
                </a:solidFill>
                <a:latin typeface="Maven Pro"/>
                <a:ea typeface="Maven Pro"/>
                <a:cs typeface="Maven Pro"/>
                <a:sym typeface="Maven Pro"/>
              </a:rPr>
              <a:t>Training RMSE: 15.79, R</a:t>
            </a:r>
            <a:r>
              <a:rPr lang="en-US" sz="2775" baseline="30000" dirty="0">
                <a:solidFill>
                  <a:srgbClr val="252D37"/>
                </a:solidFill>
                <a:latin typeface="Maven Pro"/>
                <a:ea typeface="Maven Pro"/>
                <a:cs typeface="Maven Pro"/>
                <a:sym typeface="Maven Pro"/>
              </a:rPr>
              <a:t>2</a:t>
            </a:r>
            <a:r>
              <a:rPr lang="en-US" sz="2775" dirty="0">
                <a:solidFill>
                  <a:srgbClr val="252D37"/>
                </a:solidFill>
                <a:latin typeface="Maven Pro"/>
                <a:ea typeface="Maven Pro"/>
                <a:cs typeface="Maven Pro"/>
                <a:sym typeface="Maven Pro"/>
              </a:rPr>
              <a:t> = 0.86</a:t>
            </a:r>
          </a:p>
          <a:p>
            <a:pPr marL="1213961" lvl="3" algn="just">
              <a:lnSpc>
                <a:spcPts val="3884"/>
              </a:lnSpc>
            </a:pPr>
            <a:r>
              <a:rPr lang="en-US" sz="2775" dirty="0">
                <a:solidFill>
                  <a:srgbClr val="252D37"/>
                </a:solidFill>
                <a:latin typeface="Maven Pro"/>
                <a:ea typeface="Maven Pro"/>
                <a:cs typeface="Maven Pro"/>
                <a:sym typeface="Maven Pro"/>
              </a:rPr>
              <a:t>Testing RMSE: 28.15, R</a:t>
            </a:r>
            <a:r>
              <a:rPr lang="en-US" sz="2775" baseline="30000" dirty="0">
                <a:solidFill>
                  <a:srgbClr val="252D37"/>
                </a:solidFill>
                <a:latin typeface="Maven Pro"/>
                <a:ea typeface="Maven Pro"/>
                <a:cs typeface="Maven Pro"/>
                <a:sym typeface="Maven Pro"/>
              </a:rPr>
              <a:t>2</a:t>
            </a:r>
            <a:r>
              <a:rPr lang="en-US" sz="2775" dirty="0">
                <a:solidFill>
                  <a:srgbClr val="252D37"/>
                </a:solidFill>
                <a:latin typeface="Maven Pro"/>
                <a:ea typeface="Maven Pro"/>
                <a:cs typeface="Maven Pro"/>
                <a:sym typeface="Maven Pro"/>
              </a:rPr>
              <a:t> = 0.54</a:t>
            </a:r>
          </a:p>
          <a:p>
            <a:pPr algn="just">
              <a:lnSpc>
                <a:spcPts val="3884"/>
              </a:lnSpc>
            </a:pPr>
            <a:endParaRPr lang="en-US" sz="2775" dirty="0">
              <a:solidFill>
                <a:srgbClr val="252D37"/>
              </a:solidFill>
              <a:latin typeface="Maven Pro"/>
              <a:ea typeface="Maven Pro"/>
              <a:cs typeface="Maven Pro"/>
              <a:sym typeface="Maven Pro"/>
            </a:endParaRPr>
          </a:p>
        </p:txBody>
      </p:sp>
      <p:sp>
        <p:nvSpPr>
          <p:cNvPr id="15" name="TextBox 15"/>
          <p:cNvSpPr txBox="1"/>
          <p:nvPr/>
        </p:nvSpPr>
        <p:spPr>
          <a:xfrm>
            <a:off x="9802146" y="3955904"/>
            <a:ext cx="7113528" cy="2877326"/>
          </a:xfrm>
          <a:prstGeom prst="rect">
            <a:avLst/>
          </a:prstGeom>
        </p:spPr>
        <p:txBody>
          <a:bodyPr lIns="0" tIns="0" rIns="0" bIns="0" rtlCol="0" anchor="t">
            <a:spAutoFit/>
          </a:bodyPr>
          <a:lstStyle/>
          <a:p>
            <a:pPr marL="591026" lvl="1" indent="-295513" algn="just">
              <a:lnSpc>
                <a:spcPts val="3832"/>
              </a:lnSpc>
              <a:buFont typeface="Arial"/>
              <a:buChar char="•"/>
            </a:pPr>
            <a:r>
              <a:rPr lang="en-US" sz="2737" dirty="0">
                <a:solidFill>
                  <a:srgbClr val="252D37"/>
                </a:solidFill>
                <a:latin typeface="Maven Pro"/>
                <a:ea typeface="Maven Pro"/>
                <a:cs typeface="Maven Pro"/>
                <a:sym typeface="Maven Pro"/>
              </a:rPr>
              <a:t>Handles high-dimensional data effectively with consistent performance​</a:t>
            </a:r>
          </a:p>
          <a:p>
            <a:pPr marL="591026" lvl="1" indent="-295513" algn="just">
              <a:lnSpc>
                <a:spcPts val="3832"/>
              </a:lnSpc>
              <a:buFont typeface="Arial"/>
              <a:buChar char="•"/>
            </a:pPr>
            <a:r>
              <a:rPr lang="en-US" sz="2737" b="1" dirty="0">
                <a:solidFill>
                  <a:srgbClr val="252D37"/>
                </a:solidFill>
                <a:latin typeface="Maven Pro"/>
                <a:ea typeface="Maven Pro"/>
                <a:cs typeface="Maven Pro"/>
                <a:sym typeface="Maven Pro"/>
              </a:rPr>
              <a:t>Metrics:</a:t>
            </a:r>
          </a:p>
          <a:p>
            <a:pPr marL="1209913" lvl="3" algn="just">
              <a:lnSpc>
                <a:spcPts val="3832"/>
              </a:lnSpc>
            </a:pPr>
            <a:r>
              <a:rPr lang="en-US" sz="2737" dirty="0">
                <a:solidFill>
                  <a:srgbClr val="252D37"/>
                </a:solidFill>
                <a:latin typeface="Maven Pro"/>
                <a:ea typeface="Maven Pro"/>
                <a:cs typeface="Maven Pro"/>
                <a:sym typeface="Maven Pro"/>
              </a:rPr>
              <a:t>Training RMSE: 19.76, </a:t>
            </a:r>
            <a:r>
              <a:rPr lang="en-US" sz="2400" dirty="0">
                <a:solidFill>
                  <a:srgbClr val="252D37"/>
                </a:solidFill>
                <a:latin typeface="Maven Pro"/>
                <a:ea typeface="Maven Pro"/>
                <a:cs typeface="Maven Pro"/>
                <a:sym typeface="Maven Pro"/>
              </a:rPr>
              <a:t>R</a:t>
            </a:r>
            <a:r>
              <a:rPr lang="en-US" sz="2400" baseline="30000" dirty="0">
                <a:solidFill>
                  <a:srgbClr val="252D37"/>
                </a:solidFill>
                <a:latin typeface="Maven Pro"/>
                <a:ea typeface="Maven Pro"/>
                <a:cs typeface="Maven Pro"/>
                <a:sym typeface="Maven Pro"/>
              </a:rPr>
              <a:t>2</a:t>
            </a:r>
            <a:r>
              <a:rPr lang="en-US" sz="2400" dirty="0">
                <a:solidFill>
                  <a:srgbClr val="252D37"/>
                </a:solidFill>
                <a:latin typeface="Maven Pro"/>
                <a:ea typeface="Maven Pro"/>
                <a:cs typeface="Maven Pro"/>
                <a:sym typeface="Maven Pro"/>
              </a:rPr>
              <a:t> = 0.79</a:t>
            </a:r>
            <a:endParaRPr lang="en-US" sz="2737" dirty="0">
              <a:solidFill>
                <a:srgbClr val="252D37"/>
              </a:solidFill>
              <a:latin typeface="Maven Pro"/>
              <a:ea typeface="Maven Pro"/>
              <a:cs typeface="Maven Pro"/>
              <a:sym typeface="Maven Pro"/>
            </a:endParaRPr>
          </a:p>
          <a:p>
            <a:pPr marL="1209913" lvl="3" algn="just">
              <a:lnSpc>
                <a:spcPts val="3832"/>
              </a:lnSpc>
            </a:pPr>
            <a:r>
              <a:rPr lang="en-US" sz="2737" dirty="0">
                <a:solidFill>
                  <a:srgbClr val="252D37"/>
                </a:solidFill>
                <a:latin typeface="Maven Pro"/>
                <a:ea typeface="Maven Pro"/>
                <a:cs typeface="Maven Pro"/>
                <a:sym typeface="Maven Pro"/>
              </a:rPr>
              <a:t>Testing RMSE: 23.70, </a:t>
            </a:r>
            <a:r>
              <a:rPr lang="en-US" sz="2400" dirty="0">
                <a:solidFill>
                  <a:srgbClr val="252D37"/>
                </a:solidFill>
                <a:latin typeface="Maven Pro"/>
                <a:ea typeface="Maven Pro"/>
                <a:cs typeface="Maven Pro"/>
                <a:sym typeface="Maven Pro"/>
              </a:rPr>
              <a:t>R</a:t>
            </a:r>
            <a:r>
              <a:rPr lang="en-US" sz="2400" baseline="30000" dirty="0">
                <a:solidFill>
                  <a:srgbClr val="252D37"/>
                </a:solidFill>
                <a:latin typeface="Maven Pro"/>
                <a:ea typeface="Maven Pro"/>
                <a:cs typeface="Maven Pro"/>
                <a:sym typeface="Maven Pro"/>
              </a:rPr>
              <a:t>2</a:t>
            </a:r>
            <a:r>
              <a:rPr lang="en-US" sz="2400" dirty="0">
                <a:solidFill>
                  <a:srgbClr val="252D37"/>
                </a:solidFill>
                <a:latin typeface="Maven Pro"/>
                <a:ea typeface="Maven Pro"/>
                <a:cs typeface="Maven Pro"/>
                <a:sym typeface="Maven Pro"/>
              </a:rPr>
              <a:t> = 0.67</a:t>
            </a:r>
            <a:endParaRPr lang="en-US" sz="2737" dirty="0">
              <a:solidFill>
                <a:srgbClr val="252D37"/>
              </a:solidFill>
              <a:latin typeface="Maven Pro"/>
              <a:ea typeface="Maven Pro"/>
              <a:cs typeface="Maven Pro"/>
              <a:sym typeface="Maven Pro"/>
            </a:endParaRPr>
          </a:p>
          <a:p>
            <a:pPr algn="just">
              <a:lnSpc>
                <a:spcPts val="3832"/>
              </a:lnSpc>
            </a:pPr>
            <a:endParaRPr lang="en-US" sz="2737" dirty="0">
              <a:solidFill>
                <a:srgbClr val="252D37"/>
              </a:solidFill>
              <a:latin typeface="Maven Pro"/>
              <a:ea typeface="Maven Pro"/>
              <a:cs typeface="Maven Pro"/>
              <a:sym typeface="Maven Pro"/>
            </a:endParaRPr>
          </a:p>
        </p:txBody>
      </p:sp>
      <p:sp>
        <p:nvSpPr>
          <p:cNvPr id="16" name="TextBox 16"/>
          <p:cNvSpPr txBox="1"/>
          <p:nvPr/>
        </p:nvSpPr>
        <p:spPr>
          <a:xfrm>
            <a:off x="9458520" y="1979665"/>
            <a:ext cx="7071662" cy="1086131"/>
          </a:xfrm>
          <a:prstGeom prst="rect">
            <a:avLst/>
          </a:prstGeom>
        </p:spPr>
        <p:txBody>
          <a:bodyPr lIns="0" tIns="0" rIns="0" bIns="0" rtlCol="0" anchor="t">
            <a:spAutoFit/>
          </a:bodyPr>
          <a:lstStyle/>
          <a:p>
            <a:pPr algn="ctr">
              <a:lnSpc>
                <a:spcPts val="4176"/>
              </a:lnSpc>
            </a:pPr>
            <a:r>
              <a:rPr lang="en-US" sz="5220" b="1" dirty="0">
                <a:solidFill>
                  <a:srgbClr val="252D37"/>
                </a:solidFill>
                <a:latin typeface="Maven Pro Bold"/>
                <a:ea typeface="Maven Pro Bold"/>
                <a:cs typeface="Maven Pro Bold"/>
                <a:sym typeface="Maven Pro Bold"/>
              </a:rPr>
              <a:t>SUPPORT VECTOR REGRESSOR</a:t>
            </a:r>
          </a:p>
        </p:txBody>
      </p:sp>
      <p:sp>
        <p:nvSpPr>
          <p:cNvPr id="17" name="Slide Number Placeholder 16">
            <a:extLst>
              <a:ext uri="{FF2B5EF4-FFF2-40B4-BE49-F238E27FC236}">
                <a16:creationId xmlns:a16="http://schemas.microsoft.com/office/drawing/2014/main" id="{E51E0253-3CD7-D053-1723-9A61B2C002E5}"/>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descr="Green Shape"/>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3" name="Freeform 3" descr="Dot "/>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grpSp>
        <p:nvGrpSpPr>
          <p:cNvPr id="5" name="Group 5"/>
          <p:cNvGrpSpPr/>
          <p:nvPr/>
        </p:nvGrpSpPr>
        <p:grpSpPr>
          <a:xfrm>
            <a:off x="199230" y="377857"/>
            <a:ext cx="9259889" cy="10452100"/>
            <a:chOff x="0" y="0"/>
            <a:chExt cx="3132358" cy="3535649"/>
          </a:xfrm>
        </p:grpSpPr>
        <p:sp>
          <p:nvSpPr>
            <p:cNvPr id="6" name="Freeform 6"/>
            <p:cNvSpPr/>
            <p:nvPr/>
          </p:nvSpPr>
          <p:spPr>
            <a:xfrm>
              <a:off x="0" y="0"/>
              <a:ext cx="3132358" cy="3535649"/>
            </a:xfrm>
            <a:custGeom>
              <a:avLst/>
              <a:gdLst/>
              <a:ahLst/>
              <a:cxnLst/>
              <a:rect l="l" t="t" r="r" b="b"/>
              <a:pathLst>
                <a:path w="3132358" h="3535649">
                  <a:moveTo>
                    <a:pt x="0" y="0"/>
                  </a:moveTo>
                  <a:lnTo>
                    <a:pt x="3132358" y="0"/>
                  </a:lnTo>
                  <a:lnTo>
                    <a:pt x="3132358" y="3535649"/>
                  </a:lnTo>
                  <a:lnTo>
                    <a:pt x="0" y="3535649"/>
                  </a:lnTo>
                  <a:close/>
                </a:path>
              </a:pathLst>
            </a:custGeom>
            <a:solidFill>
              <a:srgbClr val="DCCEBB"/>
            </a:solidFill>
          </p:spPr>
          <p:txBody>
            <a:bodyPr/>
            <a:lstStyle/>
            <a:p>
              <a:endParaRPr lang="en-IN"/>
            </a:p>
          </p:txBody>
        </p:sp>
      </p:grpSp>
      <p:sp>
        <p:nvSpPr>
          <p:cNvPr id="7" name="Freeform 7"/>
          <p:cNvSpPr/>
          <p:nvPr/>
        </p:nvSpPr>
        <p:spPr>
          <a:xfrm>
            <a:off x="514350" y="5061591"/>
            <a:ext cx="8629650" cy="3688479"/>
          </a:xfrm>
          <a:custGeom>
            <a:avLst/>
            <a:gdLst/>
            <a:ahLst/>
            <a:cxnLst/>
            <a:rect l="l" t="t" r="r" b="b"/>
            <a:pathLst>
              <a:path w="8629650" h="3688479">
                <a:moveTo>
                  <a:pt x="0" y="0"/>
                </a:moveTo>
                <a:lnTo>
                  <a:pt x="8629650" y="0"/>
                </a:lnTo>
                <a:lnTo>
                  <a:pt x="8629650" y="3688480"/>
                </a:lnTo>
                <a:lnTo>
                  <a:pt x="0" y="3688480"/>
                </a:lnTo>
                <a:lnTo>
                  <a:pt x="0" y="0"/>
                </a:lnTo>
                <a:close/>
              </a:path>
            </a:pathLst>
          </a:custGeom>
          <a:blipFill>
            <a:blip r:embed="rId7"/>
            <a:stretch>
              <a:fillRect/>
            </a:stretch>
          </a:blipFill>
        </p:spPr>
        <p:txBody>
          <a:bodyPr/>
          <a:lstStyle/>
          <a:p>
            <a:endParaRPr lang="en-IN"/>
          </a:p>
        </p:txBody>
      </p:sp>
      <p:sp>
        <p:nvSpPr>
          <p:cNvPr id="10" name="TextBox 10"/>
          <p:cNvSpPr txBox="1"/>
          <p:nvPr/>
        </p:nvSpPr>
        <p:spPr>
          <a:xfrm>
            <a:off x="10882910" y="1710585"/>
            <a:ext cx="5747740" cy="3202940"/>
          </a:xfrm>
          <a:prstGeom prst="rect">
            <a:avLst/>
          </a:prstGeom>
        </p:spPr>
        <p:txBody>
          <a:bodyPr lIns="0" tIns="0" rIns="0" bIns="0" rtlCol="0" anchor="t">
            <a:spAutoFit/>
          </a:bodyPr>
          <a:lstStyle/>
          <a:p>
            <a:pPr marL="0" lvl="0" indent="0" algn="l">
              <a:lnSpc>
                <a:spcPts val="3639"/>
              </a:lnSpc>
              <a:spcBef>
                <a:spcPct val="0"/>
              </a:spcBef>
            </a:pPr>
            <a:r>
              <a:rPr lang="en-US" sz="2799" dirty="0">
                <a:latin typeface="Maven Pro"/>
                <a:ea typeface="Maven Pro"/>
                <a:cs typeface="Maven Pro"/>
                <a:sym typeface="Maven Pro"/>
              </a:rPr>
              <a:t>Emerged as the best-performing model with robust results </a:t>
            </a:r>
          </a:p>
          <a:p>
            <a:pPr marL="0" lvl="0" indent="0" algn="l">
              <a:lnSpc>
                <a:spcPts val="3639"/>
              </a:lnSpc>
              <a:spcBef>
                <a:spcPct val="0"/>
              </a:spcBef>
            </a:pPr>
            <a:endParaRPr lang="en-US" sz="2799" dirty="0">
              <a:latin typeface="Maven Pro"/>
              <a:ea typeface="Maven Pro"/>
              <a:cs typeface="Maven Pro"/>
              <a:sym typeface="Maven Pro"/>
            </a:endParaRPr>
          </a:p>
          <a:p>
            <a:pPr marL="0" lvl="0" indent="0" algn="l">
              <a:lnSpc>
                <a:spcPts val="3639"/>
              </a:lnSpc>
              <a:spcBef>
                <a:spcPct val="0"/>
              </a:spcBef>
            </a:pPr>
            <a:r>
              <a:rPr lang="en-US" sz="2799" dirty="0" err="1">
                <a:latin typeface="Maven Pro"/>
                <a:ea typeface="Maven Pro"/>
                <a:cs typeface="Maven Pro"/>
                <a:sym typeface="Maven Pro"/>
              </a:rPr>
              <a:t>XGBoost</a:t>
            </a:r>
            <a:r>
              <a:rPr lang="en-US" sz="2799" dirty="0">
                <a:latin typeface="Maven Pro"/>
                <a:ea typeface="Maven Pro"/>
                <a:cs typeface="Maven Pro"/>
                <a:sym typeface="Maven Pro"/>
              </a:rPr>
              <a:t> is efficient, accurate, interpretable, scalable, and robust, making it ideal for real-time predictive maintenance in aviation</a:t>
            </a:r>
            <a:r>
              <a:rPr lang="en-US" sz="2799" dirty="0">
                <a:solidFill>
                  <a:srgbClr val="252D37"/>
                </a:solidFill>
                <a:latin typeface="Maven Pro"/>
                <a:ea typeface="Maven Pro"/>
                <a:cs typeface="Maven Pro"/>
                <a:sym typeface="Maven Pro"/>
              </a:rPr>
              <a:t>.</a:t>
            </a:r>
          </a:p>
        </p:txBody>
      </p:sp>
      <p:sp>
        <p:nvSpPr>
          <p:cNvPr id="11" name="TextBox 11"/>
          <p:cNvSpPr txBox="1"/>
          <p:nvPr/>
        </p:nvSpPr>
        <p:spPr>
          <a:xfrm>
            <a:off x="10896794" y="6467826"/>
            <a:ext cx="5747740" cy="2731582"/>
          </a:xfrm>
          <a:prstGeom prst="rect">
            <a:avLst/>
          </a:prstGeom>
        </p:spPr>
        <p:txBody>
          <a:bodyPr lIns="0" tIns="0" rIns="0" bIns="0" rtlCol="0" anchor="t">
            <a:spAutoFit/>
          </a:bodyPr>
          <a:lstStyle/>
          <a:p>
            <a:pPr marL="0" indent="0" algn="l" rtl="0" eaLnBrk="1" latinLnBrk="0" hangingPunct="1">
              <a:lnSpc>
                <a:spcPts val="3639"/>
              </a:lnSpc>
            </a:pPr>
            <a:endParaRPr lang="en-US" sz="2800" kern="1200" dirty="0">
              <a:solidFill>
                <a:srgbClr val="000000"/>
              </a:solidFill>
              <a:effectLst/>
              <a:latin typeface="Maven Pro" panose="020B0604020202020204" charset="0"/>
              <a:ea typeface="+mn-ea"/>
              <a:cs typeface="+mn-cs"/>
            </a:endParaRPr>
          </a:p>
          <a:p>
            <a:pPr marL="0" indent="0" algn="l" rtl="0" eaLnBrk="1" latinLnBrk="0" hangingPunct="1">
              <a:lnSpc>
                <a:spcPts val="3639"/>
              </a:lnSpc>
            </a:pPr>
            <a:r>
              <a:rPr lang="en-US" sz="2800" kern="1200" dirty="0">
                <a:solidFill>
                  <a:srgbClr val="000000"/>
                </a:solidFill>
                <a:effectLst/>
                <a:latin typeface="Maven Pro" panose="020B0604020202020204" charset="0"/>
                <a:ea typeface="+mn-ea"/>
                <a:cs typeface="+mn-cs"/>
              </a:rPr>
              <a:t>The training are testing</a:t>
            </a:r>
            <a:r>
              <a:rPr lang="en-US" sz="2800" dirty="0">
                <a:solidFill>
                  <a:srgbClr val="000000"/>
                </a:solidFill>
                <a:latin typeface="Maven Pro" panose="020B0604020202020204" charset="0"/>
              </a:rPr>
              <a:t> RMSE </a:t>
            </a:r>
            <a:r>
              <a:rPr lang="en-US" sz="2800" kern="1200" dirty="0">
                <a:solidFill>
                  <a:srgbClr val="000000"/>
                </a:solidFill>
                <a:effectLst/>
                <a:latin typeface="Maven Pro" panose="020B0604020202020204" charset="0"/>
                <a:ea typeface="+mn-ea"/>
                <a:cs typeface="+mn-cs"/>
              </a:rPr>
              <a:t>are closely aligned, and it generalizes better than other models, making it the best choice.</a:t>
            </a:r>
            <a:endParaRPr lang="en-US" sz="2800" dirty="0">
              <a:effectLst/>
            </a:endParaRPr>
          </a:p>
          <a:p>
            <a:pPr marL="0" lvl="0" indent="0" algn="l">
              <a:lnSpc>
                <a:spcPts val="3639"/>
              </a:lnSpc>
              <a:spcBef>
                <a:spcPct val="0"/>
              </a:spcBef>
            </a:pPr>
            <a:endParaRPr lang="en-US" sz="2799" dirty="0">
              <a:solidFill>
                <a:srgbClr val="252D37"/>
              </a:solidFill>
              <a:latin typeface="Maven Pro"/>
              <a:ea typeface="Maven Pro"/>
              <a:cs typeface="Maven Pro"/>
              <a:sym typeface="Maven Pro"/>
            </a:endParaRPr>
          </a:p>
        </p:txBody>
      </p:sp>
      <p:sp>
        <p:nvSpPr>
          <p:cNvPr id="13" name="TextBox 13"/>
          <p:cNvSpPr txBox="1"/>
          <p:nvPr/>
        </p:nvSpPr>
        <p:spPr>
          <a:xfrm>
            <a:off x="1028700" y="1932021"/>
            <a:ext cx="7562931" cy="909955"/>
          </a:xfrm>
          <a:prstGeom prst="rect">
            <a:avLst/>
          </a:prstGeom>
        </p:spPr>
        <p:txBody>
          <a:bodyPr lIns="0" tIns="0" rIns="0" bIns="0" rtlCol="0" anchor="t">
            <a:spAutoFit/>
          </a:bodyPr>
          <a:lstStyle/>
          <a:p>
            <a:pPr marL="0" lvl="0" indent="0" algn="l">
              <a:lnSpc>
                <a:spcPts val="7280"/>
              </a:lnSpc>
            </a:pPr>
            <a:r>
              <a:rPr lang="en-US" sz="5600" b="1">
                <a:solidFill>
                  <a:srgbClr val="252D37"/>
                </a:solidFill>
                <a:latin typeface="Maven Pro Bold"/>
                <a:ea typeface="Maven Pro Bold"/>
                <a:cs typeface="Maven Pro Bold"/>
                <a:sym typeface="Maven Pro Bold"/>
              </a:rPr>
              <a:t>XGBOOST(BEST ONE)</a:t>
            </a:r>
          </a:p>
        </p:txBody>
      </p:sp>
      <p:sp>
        <p:nvSpPr>
          <p:cNvPr id="8" name="Slide Number Placeholder 7">
            <a:extLst>
              <a:ext uri="{FF2B5EF4-FFF2-40B4-BE49-F238E27FC236}">
                <a16:creationId xmlns:a16="http://schemas.microsoft.com/office/drawing/2014/main" id="{E682DEC7-8CDC-DD41-231F-38A905679DF6}"/>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9" name="Rectangle: Rounded Corners 8">
            <a:extLst>
              <a:ext uri="{FF2B5EF4-FFF2-40B4-BE49-F238E27FC236}">
                <a16:creationId xmlns:a16="http://schemas.microsoft.com/office/drawing/2014/main" id="{6EABC95E-D641-3405-198D-9840E84268D9}"/>
              </a:ext>
            </a:extLst>
          </p:cNvPr>
          <p:cNvSpPr/>
          <p:nvPr/>
        </p:nvSpPr>
        <p:spPr>
          <a:xfrm>
            <a:off x="10882910" y="5100554"/>
            <a:ext cx="5747740" cy="1490746"/>
          </a:xfrm>
          <a:prstGeom prst="roundRect">
            <a:avLst/>
          </a:prstGeom>
          <a:solidFill>
            <a:srgbClr val="DCCEB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E9DCC4D9-7D77-B49B-0FB9-AD553BE0E234}"/>
              </a:ext>
            </a:extLst>
          </p:cNvPr>
          <p:cNvSpPr txBox="1"/>
          <p:nvPr/>
        </p:nvSpPr>
        <p:spPr>
          <a:xfrm>
            <a:off x="11049000" y="5061591"/>
            <a:ext cx="4995278" cy="1754326"/>
          </a:xfrm>
          <a:prstGeom prst="rect">
            <a:avLst/>
          </a:prstGeom>
          <a:noFill/>
        </p:spPr>
        <p:txBody>
          <a:bodyPr wrap="none" rtlCol="0">
            <a:spAutoFit/>
          </a:bodyPr>
          <a:lstStyle/>
          <a:p>
            <a:pPr marL="0" lvl="0" indent="0" algn="l">
              <a:lnSpc>
                <a:spcPts val="3639"/>
              </a:lnSpc>
              <a:spcBef>
                <a:spcPct val="0"/>
              </a:spcBef>
            </a:pPr>
            <a:r>
              <a:rPr lang="en-US" sz="2400" b="1" dirty="0">
                <a:latin typeface="Maven Pro"/>
                <a:ea typeface="Maven Pro"/>
                <a:cs typeface="Maven Pro"/>
                <a:sym typeface="Maven Pro"/>
              </a:rPr>
              <a:t>Metrics: </a:t>
            </a:r>
          </a:p>
          <a:p>
            <a:pPr marL="0" lvl="0" indent="0" algn="l">
              <a:lnSpc>
                <a:spcPts val="3639"/>
              </a:lnSpc>
              <a:spcBef>
                <a:spcPct val="0"/>
              </a:spcBef>
            </a:pPr>
            <a:r>
              <a:rPr lang="en-US" sz="2400" dirty="0">
                <a:latin typeface="Maven Pro"/>
                <a:ea typeface="Maven Pro"/>
                <a:cs typeface="Maven Pro"/>
                <a:sym typeface="Maven Pro"/>
              </a:rPr>
              <a:t>   Training RMSE: 20.58, </a:t>
            </a:r>
            <a:r>
              <a:rPr lang="en-US" sz="2400" dirty="0">
                <a:solidFill>
                  <a:srgbClr val="252D37"/>
                </a:solidFill>
                <a:latin typeface="Maven Pro"/>
                <a:ea typeface="Maven Pro"/>
                <a:cs typeface="Maven Pro"/>
                <a:sym typeface="Maven Pro"/>
              </a:rPr>
              <a:t>R</a:t>
            </a:r>
            <a:r>
              <a:rPr lang="en-US" sz="2400" baseline="30000" dirty="0">
                <a:solidFill>
                  <a:srgbClr val="252D37"/>
                </a:solidFill>
                <a:latin typeface="Maven Pro"/>
                <a:ea typeface="Maven Pro"/>
                <a:cs typeface="Maven Pro"/>
                <a:sym typeface="Maven Pro"/>
              </a:rPr>
              <a:t>2</a:t>
            </a:r>
            <a:r>
              <a:rPr lang="en-US" sz="2400" dirty="0">
                <a:solidFill>
                  <a:srgbClr val="252D37"/>
                </a:solidFill>
                <a:latin typeface="Maven Pro"/>
                <a:ea typeface="Maven Pro"/>
                <a:cs typeface="Maven Pro"/>
                <a:sym typeface="Maven Pro"/>
              </a:rPr>
              <a:t> = 0.77</a:t>
            </a:r>
          </a:p>
          <a:p>
            <a:pPr marL="0" lvl="0" indent="0" algn="l">
              <a:lnSpc>
                <a:spcPts val="3639"/>
              </a:lnSpc>
              <a:spcBef>
                <a:spcPct val="0"/>
              </a:spcBef>
            </a:pPr>
            <a:r>
              <a:rPr lang="en-US" sz="2400" dirty="0">
                <a:solidFill>
                  <a:srgbClr val="252D37"/>
                </a:solidFill>
                <a:latin typeface="Maven Pro"/>
                <a:ea typeface="Maven Pro"/>
                <a:cs typeface="Maven Pro"/>
                <a:sym typeface="Maven Pro"/>
              </a:rPr>
              <a:t>    </a:t>
            </a:r>
            <a:r>
              <a:rPr lang="en-US" sz="2400" dirty="0">
                <a:latin typeface="Maven Pro"/>
                <a:ea typeface="Maven Pro"/>
                <a:cs typeface="Maven Pro"/>
                <a:sym typeface="Maven Pro"/>
              </a:rPr>
              <a:t>Testing RMSE: 23.80, </a:t>
            </a:r>
            <a:r>
              <a:rPr lang="en-US" sz="2400" dirty="0">
                <a:solidFill>
                  <a:srgbClr val="252D37"/>
                </a:solidFill>
                <a:latin typeface="Maven Pro"/>
                <a:ea typeface="Maven Pro"/>
                <a:cs typeface="Maven Pro"/>
                <a:sym typeface="Maven Pro"/>
              </a:rPr>
              <a:t>R</a:t>
            </a:r>
            <a:r>
              <a:rPr lang="en-US" sz="2400" baseline="30000" dirty="0">
                <a:solidFill>
                  <a:srgbClr val="252D37"/>
                </a:solidFill>
                <a:latin typeface="Maven Pro"/>
                <a:ea typeface="Maven Pro"/>
                <a:cs typeface="Maven Pro"/>
                <a:sym typeface="Maven Pro"/>
              </a:rPr>
              <a:t>2</a:t>
            </a:r>
            <a:r>
              <a:rPr lang="en-US" sz="2400" dirty="0">
                <a:solidFill>
                  <a:srgbClr val="252D37"/>
                </a:solidFill>
                <a:latin typeface="Maven Pro"/>
                <a:ea typeface="Maven Pro"/>
                <a:cs typeface="Maven Pro"/>
                <a:sym typeface="Maven Pro"/>
              </a:rPr>
              <a:t> = 0.67</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a:extLst>
            <a:ext uri="{FF2B5EF4-FFF2-40B4-BE49-F238E27FC236}">
              <a16:creationId xmlns:a16="http://schemas.microsoft.com/office/drawing/2014/main" id="{B596CF54-9E36-EF10-2587-06C6E0C66559}"/>
            </a:ext>
          </a:extLst>
        </p:cNvPr>
        <p:cNvGrpSpPr/>
        <p:nvPr/>
      </p:nvGrpSpPr>
      <p:grpSpPr>
        <a:xfrm>
          <a:off x="0" y="0"/>
          <a:ext cx="0" cy="0"/>
          <a:chOff x="0" y="0"/>
          <a:chExt cx="0" cy="0"/>
        </a:xfrm>
      </p:grpSpPr>
      <p:sp>
        <p:nvSpPr>
          <p:cNvPr id="2" name="Freeform 2" descr="Green Shape">
            <a:extLst>
              <a:ext uri="{FF2B5EF4-FFF2-40B4-BE49-F238E27FC236}">
                <a16:creationId xmlns:a16="http://schemas.microsoft.com/office/drawing/2014/main" id="{6F5CBBD9-EDD7-167E-13FD-1C8B3EDDB4B5}"/>
              </a:ext>
            </a:extLst>
          </p:cNvPr>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3" name="Freeform 3" descr="Dot ">
            <a:extLst>
              <a:ext uri="{FF2B5EF4-FFF2-40B4-BE49-F238E27FC236}">
                <a16:creationId xmlns:a16="http://schemas.microsoft.com/office/drawing/2014/main" id="{3ADB2C3A-3B93-E3BA-74F1-DD12F2429AAF}"/>
              </a:ext>
            </a:extLst>
          </p:cNvPr>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grpSp>
        <p:nvGrpSpPr>
          <p:cNvPr id="5" name="Group 5">
            <a:extLst>
              <a:ext uri="{FF2B5EF4-FFF2-40B4-BE49-F238E27FC236}">
                <a16:creationId xmlns:a16="http://schemas.microsoft.com/office/drawing/2014/main" id="{7E54D75B-70D1-E432-2898-66107DD6A3AF}"/>
              </a:ext>
            </a:extLst>
          </p:cNvPr>
          <p:cNvGrpSpPr/>
          <p:nvPr/>
        </p:nvGrpSpPr>
        <p:grpSpPr>
          <a:xfrm>
            <a:off x="351225" y="3207521"/>
            <a:ext cx="9372600" cy="6662784"/>
            <a:chOff x="66448" y="96878"/>
            <a:chExt cx="3132358" cy="3535649"/>
          </a:xfrm>
        </p:grpSpPr>
        <p:sp>
          <p:nvSpPr>
            <p:cNvPr id="6" name="Freeform 6">
              <a:extLst>
                <a:ext uri="{FF2B5EF4-FFF2-40B4-BE49-F238E27FC236}">
                  <a16:creationId xmlns:a16="http://schemas.microsoft.com/office/drawing/2014/main" id="{16EEDE42-56CC-E0B2-FFE0-04B8B0A6D71A}"/>
                </a:ext>
              </a:extLst>
            </p:cNvPr>
            <p:cNvSpPr/>
            <p:nvPr/>
          </p:nvSpPr>
          <p:spPr>
            <a:xfrm>
              <a:off x="66448" y="96878"/>
              <a:ext cx="3132358" cy="3535649"/>
            </a:xfrm>
            <a:custGeom>
              <a:avLst/>
              <a:gdLst/>
              <a:ahLst/>
              <a:cxnLst/>
              <a:rect l="l" t="t" r="r" b="b"/>
              <a:pathLst>
                <a:path w="3132358" h="3535649">
                  <a:moveTo>
                    <a:pt x="0" y="0"/>
                  </a:moveTo>
                  <a:lnTo>
                    <a:pt x="3132358" y="0"/>
                  </a:lnTo>
                  <a:lnTo>
                    <a:pt x="3132358" y="3535649"/>
                  </a:lnTo>
                  <a:lnTo>
                    <a:pt x="0" y="3535649"/>
                  </a:lnTo>
                  <a:close/>
                </a:path>
              </a:pathLst>
            </a:custGeom>
            <a:solidFill>
              <a:srgbClr val="DCCEBB"/>
            </a:solidFill>
          </p:spPr>
          <p:txBody>
            <a:bodyPr/>
            <a:lstStyle/>
            <a:p>
              <a:endParaRPr lang="en-IN" dirty="0"/>
            </a:p>
          </p:txBody>
        </p:sp>
      </p:grpSp>
      <p:sp>
        <p:nvSpPr>
          <p:cNvPr id="10" name="TextBox 10">
            <a:extLst>
              <a:ext uri="{FF2B5EF4-FFF2-40B4-BE49-F238E27FC236}">
                <a16:creationId xmlns:a16="http://schemas.microsoft.com/office/drawing/2014/main" id="{011B3838-1603-71EB-D412-6BA9E17B77FE}"/>
              </a:ext>
            </a:extLst>
          </p:cNvPr>
          <p:cNvSpPr txBox="1"/>
          <p:nvPr/>
        </p:nvSpPr>
        <p:spPr>
          <a:xfrm>
            <a:off x="10744200" y="7015357"/>
            <a:ext cx="5747740" cy="2428485"/>
          </a:xfrm>
          <a:prstGeom prst="rect">
            <a:avLst/>
          </a:prstGeom>
        </p:spPr>
        <p:txBody>
          <a:bodyPr lIns="0" tIns="0" rIns="0" bIns="0" rtlCol="0" anchor="t">
            <a:spAutoFit/>
          </a:bodyPr>
          <a:lstStyle/>
          <a:p>
            <a:pPr marR="31750" indent="176530">
              <a:lnSpc>
                <a:spcPct val="106000"/>
              </a:lnSpc>
              <a:spcAft>
                <a:spcPts val="800"/>
              </a:spcAft>
            </a:pPr>
            <a:r>
              <a:rPr lang="en-IN" sz="3600" kern="100" dirty="0">
                <a:solidFill>
                  <a:srgbClr val="000000"/>
                </a:solidFill>
                <a:latin typeface="Times New Roman" panose="02020603050405020304" pitchFamily="18" charset="0"/>
                <a:ea typeface="Times New Roman" panose="02020603050405020304" pitchFamily="18" charset="0"/>
              </a:rPr>
              <a:t>Th</a:t>
            </a:r>
            <a:r>
              <a:rPr lang="en-IN" sz="3600" kern="100" dirty="0">
                <a:solidFill>
                  <a:srgbClr val="000000"/>
                </a:solidFill>
                <a:effectLst/>
                <a:latin typeface="Times New Roman" panose="02020603050405020304" pitchFamily="18" charset="0"/>
                <a:ea typeface="Times New Roman" panose="02020603050405020304" pitchFamily="18" charset="0"/>
              </a:rPr>
              <a:t>e following features were   identified as most influential: </a:t>
            </a:r>
          </a:p>
          <a:p>
            <a:pPr marR="31750" indent="176530">
              <a:lnSpc>
                <a:spcPct val="106000"/>
              </a:lnSpc>
              <a:spcAft>
                <a:spcPts val="800"/>
              </a:spcAft>
            </a:pPr>
            <a:r>
              <a:rPr lang="en-IN" sz="3600" kern="100" dirty="0">
                <a:solidFill>
                  <a:srgbClr val="000000"/>
                </a:solidFill>
                <a:effectLst/>
                <a:latin typeface="Times New Roman" panose="02020603050405020304" pitchFamily="18" charset="0"/>
                <a:ea typeface="Times New Roman" panose="02020603050405020304" pitchFamily="18" charset="0"/>
              </a:rPr>
              <a:t>'s4', 's7’, ‘s9', 's11', 's12'.</a:t>
            </a:r>
          </a:p>
          <a:p>
            <a:pPr marL="0" lvl="0" indent="0">
              <a:lnSpc>
                <a:spcPts val="3639"/>
              </a:lnSpc>
              <a:spcBef>
                <a:spcPct val="0"/>
              </a:spcBef>
            </a:pPr>
            <a:endParaRPr lang="en-US" sz="3200" dirty="0">
              <a:solidFill>
                <a:srgbClr val="252D37"/>
              </a:solidFill>
              <a:latin typeface="Maven Pro"/>
              <a:ea typeface="Maven Pro"/>
              <a:cs typeface="Maven Pro"/>
              <a:sym typeface="Maven Pro"/>
            </a:endParaRPr>
          </a:p>
        </p:txBody>
      </p:sp>
      <p:sp>
        <p:nvSpPr>
          <p:cNvPr id="13" name="TextBox 13">
            <a:extLst>
              <a:ext uri="{FF2B5EF4-FFF2-40B4-BE49-F238E27FC236}">
                <a16:creationId xmlns:a16="http://schemas.microsoft.com/office/drawing/2014/main" id="{D779629C-FE66-4D6F-CF00-E7013D363663}"/>
              </a:ext>
            </a:extLst>
          </p:cNvPr>
          <p:cNvSpPr txBox="1"/>
          <p:nvPr/>
        </p:nvSpPr>
        <p:spPr>
          <a:xfrm>
            <a:off x="6172200" y="1166116"/>
            <a:ext cx="7562931" cy="856132"/>
          </a:xfrm>
          <a:prstGeom prst="rect">
            <a:avLst/>
          </a:prstGeom>
        </p:spPr>
        <p:txBody>
          <a:bodyPr lIns="0" tIns="0" rIns="0" bIns="0" rtlCol="0" anchor="t">
            <a:spAutoFit/>
          </a:bodyPr>
          <a:lstStyle/>
          <a:p>
            <a:pPr marL="0" lvl="0" indent="0" algn="l">
              <a:lnSpc>
                <a:spcPts val="7280"/>
              </a:lnSpc>
            </a:pPr>
            <a:r>
              <a:rPr lang="en-US" sz="5600" b="1" dirty="0">
                <a:solidFill>
                  <a:srgbClr val="252D37"/>
                </a:solidFill>
                <a:latin typeface="Maven Pro Bold"/>
                <a:ea typeface="Maven Pro Bold"/>
                <a:cs typeface="Maven Pro Bold"/>
                <a:sym typeface="Maven Pro Bold"/>
              </a:rPr>
              <a:t>Explainable AI (XAI)</a:t>
            </a:r>
          </a:p>
        </p:txBody>
      </p:sp>
      <p:sp>
        <p:nvSpPr>
          <p:cNvPr id="8" name="Slide Number Placeholder 7">
            <a:extLst>
              <a:ext uri="{FF2B5EF4-FFF2-40B4-BE49-F238E27FC236}">
                <a16:creationId xmlns:a16="http://schemas.microsoft.com/office/drawing/2014/main" id="{44FACED7-C0C9-012C-F0F0-AC887D179B26}"/>
              </a:ext>
            </a:extLst>
          </p:cNvPr>
          <p:cNvSpPr>
            <a:spLocks noGrp="1"/>
          </p:cNvSpPr>
          <p:nvPr>
            <p:ph type="sldNum" sz="quarter" idx="12"/>
          </p:nvPr>
        </p:nvSpPr>
        <p:spPr/>
        <p:txBody>
          <a:bodyPr/>
          <a:lstStyle/>
          <a:p>
            <a:fld id="{B6F15528-21DE-4FAA-801E-634DDDAF4B2B}" type="slidenum">
              <a:rPr lang="en-US" smtClean="0"/>
              <a:pPr/>
              <a:t>13</a:t>
            </a:fld>
            <a:endParaRPr lang="en-US"/>
          </a:p>
        </p:txBody>
      </p:sp>
      <p:pic>
        <p:nvPicPr>
          <p:cNvPr id="4" name="Picture 3" descr="Result 1">
            <a:extLst>
              <a:ext uri="{FF2B5EF4-FFF2-40B4-BE49-F238E27FC236}">
                <a16:creationId xmlns:a16="http://schemas.microsoft.com/office/drawing/2014/main" id="{991DDFF4-7D91-4677-78BE-169A8B06D9FB}"/>
              </a:ext>
            </a:extLst>
          </p:cNvPr>
          <p:cNvPicPr>
            <a:picLocks noChangeAspect="1"/>
          </p:cNvPicPr>
          <p:nvPr/>
        </p:nvPicPr>
        <p:blipFill rotWithShape="1">
          <a:blip r:embed="rId7">
            <a:extLst>
              <a:ext uri="{28A0092B-C50C-407E-A947-70E740481C1C}">
                <a14:useLocalDpi xmlns:a14="http://schemas.microsoft.com/office/drawing/2010/main" val="0"/>
              </a:ext>
            </a:extLst>
          </a:blip>
          <a:srcRect l="6577" t="11983" r="7724" b="5869"/>
          <a:stretch/>
        </p:blipFill>
        <p:spPr bwMode="auto">
          <a:xfrm>
            <a:off x="733733" y="4000980"/>
            <a:ext cx="8607585" cy="4710740"/>
          </a:xfrm>
          <a:prstGeom prst="rect">
            <a:avLst/>
          </a:prstGeom>
          <a:noFill/>
          <a:ln>
            <a:noFill/>
          </a:ln>
          <a:extLst>
            <a:ext uri="{53640926-AAD7-44D8-BBD7-CCE9431645EC}">
              <a14:shadowObscured xmlns:a14="http://schemas.microsoft.com/office/drawing/2010/main"/>
            </a:ext>
          </a:extLst>
        </p:spPr>
      </p:pic>
      <p:sp>
        <p:nvSpPr>
          <p:cNvPr id="15" name="TextBox 14">
            <a:extLst>
              <a:ext uri="{FF2B5EF4-FFF2-40B4-BE49-F238E27FC236}">
                <a16:creationId xmlns:a16="http://schemas.microsoft.com/office/drawing/2014/main" id="{2A7044DF-010E-4F37-6704-807F6032EDBD}"/>
              </a:ext>
            </a:extLst>
          </p:cNvPr>
          <p:cNvSpPr txBox="1"/>
          <p:nvPr/>
        </p:nvSpPr>
        <p:spPr>
          <a:xfrm>
            <a:off x="10287000" y="3428615"/>
            <a:ext cx="7562931" cy="3108543"/>
          </a:xfrm>
          <a:prstGeom prst="rect">
            <a:avLst/>
          </a:prstGeom>
          <a:noFill/>
        </p:spPr>
        <p:txBody>
          <a:bodyPr wrap="square">
            <a:spAutoFit/>
          </a:bodyPr>
          <a:lstStyle/>
          <a:p>
            <a:pPr marL="457200" indent="-457200">
              <a:buFont typeface="Arial" panose="020B0604020202020204" pitchFamily="34" charset="0"/>
              <a:buChar char="•"/>
            </a:pPr>
            <a:r>
              <a:rPr lang="en-US" sz="2800" dirty="0"/>
              <a:t>XAI helps in understanding and interpreting the decisions made by machine learning models, making it clear why these features contribute significantly to predicting the Remaining Useful Life (RUL). </a:t>
            </a:r>
          </a:p>
          <a:p>
            <a:pPr marL="457200" indent="-457200">
              <a:buFont typeface="Arial" panose="020B0604020202020204" pitchFamily="34" charset="0"/>
              <a:buChar char="•"/>
            </a:pPr>
            <a:r>
              <a:rPr lang="en-US" sz="2800" dirty="0"/>
              <a:t>This transparency enhances model reliability and trust.</a:t>
            </a:r>
            <a:endParaRPr lang="en-IN" sz="2800" dirty="0"/>
          </a:p>
        </p:txBody>
      </p:sp>
      <p:sp>
        <p:nvSpPr>
          <p:cNvPr id="17" name="TextBox 16">
            <a:extLst>
              <a:ext uri="{FF2B5EF4-FFF2-40B4-BE49-F238E27FC236}">
                <a16:creationId xmlns:a16="http://schemas.microsoft.com/office/drawing/2014/main" id="{E1ECFDEE-6B3F-B322-62CD-305BEDC19064}"/>
              </a:ext>
            </a:extLst>
          </p:cNvPr>
          <p:cNvSpPr txBox="1"/>
          <p:nvPr/>
        </p:nvSpPr>
        <p:spPr>
          <a:xfrm>
            <a:off x="2362200" y="8892528"/>
            <a:ext cx="9248930" cy="323165"/>
          </a:xfrm>
          <a:prstGeom prst="rect">
            <a:avLst/>
          </a:prstGeom>
          <a:noFill/>
        </p:spPr>
        <p:txBody>
          <a:bodyPr wrap="square">
            <a:spAutoFit/>
          </a:bodyPr>
          <a:lstStyle/>
          <a:p>
            <a:pPr marL="0" lvl="0" indent="0" algn="l">
              <a:lnSpc>
                <a:spcPts val="1800"/>
              </a:lnSpc>
              <a:spcBef>
                <a:spcPct val="0"/>
              </a:spcBef>
            </a:pPr>
            <a:r>
              <a:rPr lang="en-US" sz="1800" dirty="0">
                <a:solidFill>
                  <a:srgbClr val="000000"/>
                </a:solidFill>
                <a:latin typeface="Maven Pro"/>
                <a:ea typeface="Maven Pro"/>
                <a:cs typeface="Maven Pro"/>
                <a:sym typeface="Maven Pro"/>
              </a:rPr>
              <a:t>Feature Contribution of each feature for prediction</a:t>
            </a:r>
          </a:p>
        </p:txBody>
      </p:sp>
    </p:spTree>
    <p:extLst>
      <p:ext uri="{BB962C8B-B14F-4D97-AF65-F5344CB8AC3E}">
        <p14:creationId xmlns:p14="http://schemas.microsoft.com/office/powerpoint/2010/main" val="1639839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a:extLst>
            <a:ext uri="{FF2B5EF4-FFF2-40B4-BE49-F238E27FC236}">
              <a16:creationId xmlns:a16="http://schemas.microsoft.com/office/drawing/2014/main" id="{D54CD906-D466-2F72-0CB3-FD7D5048E4C0}"/>
            </a:ext>
          </a:extLst>
        </p:cNvPr>
        <p:cNvGrpSpPr/>
        <p:nvPr/>
      </p:nvGrpSpPr>
      <p:grpSpPr>
        <a:xfrm>
          <a:off x="0" y="0"/>
          <a:ext cx="0" cy="0"/>
          <a:chOff x="0" y="0"/>
          <a:chExt cx="0" cy="0"/>
        </a:xfrm>
      </p:grpSpPr>
      <p:sp>
        <p:nvSpPr>
          <p:cNvPr id="2" name="Freeform 2" descr="Geometric Half Circle Cut Out Shape">
            <a:extLst>
              <a:ext uri="{FF2B5EF4-FFF2-40B4-BE49-F238E27FC236}">
                <a16:creationId xmlns:a16="http://schemas.microsoft.com/office/drawing/2014/main" id="{21F2D872-CFA3-28B4-4762-5749F79CB1D7}"/>
              </a:ext>
            </a:extLst>
          </p:cNvPr>
          <p:cNvSpPr/>
          <p:nvPr/>
        </p:nvSpPr>
        <p:spPr>
          <a:xfrm>
            <a:off x="3550265" y="9145866"/>
            <a:ext cx="2282268" cy="1141134"/>
          </a:xfrm>
          <a:custGeom>
            <a:avLst/>
            <a:gdLst/>
            <a:ahLst/>
            <a:cxnLst/>
            <a:rect l="l" t="t" r="r" b="b"/>
            <a:pathLst>
              <a:path w="2282268" h="1141134">
                <a:moveTo>
                  <a:pt x="0" y="0"/>
                </a:moveTo>
                <a:lnTo>
                  <a:pt x="2282268" y="0"/>
                </a:lnTo>
                <a:lnTo>
                  <a:pt x="2282268" y="1141134"/>
                </a:lnTo>
                <a:lnTo>
                  <a:pt x="0" y="114113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3" name="Freeform 3" descr="Green Shape">
            <a:extLst>
              <a:ext uri="{FF2B5EF4-FFF2-40B4-BE49-F238E27FC236}">
                <a16:creationId xmlns:a16="http://schemas.microsoft.com/office/drawing/2014/main" id="{2932F5BA-B410-B072-5254-4D6519B181CB}"/>
              </a:ext>
            </a:extLst>
          </p:cNvPr>
          <p:cNvSpPr/>
          <p:nvPr/>
        </p:nvSpPr>
        <p:spPr>
          <a:xfrm flipH="1" flipV="1">
            <a:off x="-252838" y="6254531"/>
            <a:ext cx="4114800" cy="4114800"/>
          </a:xfrm>
          <a:custGeom>
            <a:avLst/>
            <a:gdLst/>
            <a:ahLst/>
            <a:cxnLst/>
            <a:rect l="l" t="t" r="r" b="b"/>
            <a:pathLst>
              <a:path w="4114800" h="4114800">
                <a:moveTo>
                  <a:pt x="4114800" y="4114800"/>
                </a:moveTo>
                <a:lnTo>
                  <a:pt x="0" y="4114800"/>
                </a:lnTo>
                <a:lnTo>
                  <a:pt x="0" y="0"/>
                </a:lnTo>
                <a:lnTo>
                  <a:pt x="4114800" y="0"/>
                </a:lnTo>
                <a:lnTo>
                  <a:pt x="4114800" y="411480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4" name="Freeform 4" descr="Geometric Half Circle Cut Out Shape">
            <a:extLst>
              <a:ext uri="{FF2B5EF4-FFF2-40B4-BE49-F238E27FC236}">
                <a16:creationId xmlns:a16="http://schemas.microsoft.com/office/drawing/2014/main" id="{75F86B77-AC3D-3074-1C53-6BE4F30660EA}"/>
              </a:ext>
            </a:extLst>
          </p:cNvPr>
          <p:cNvSpPr/>
          <p:nvPr/>
        </p:nvSpPr>
        <p:spPr>
          <a:xfrm rot="5400000">
            <a:off x="-570567" y="979641"/>
            <a:ext cx="2282268" cy="1141134"/>
          </a:xfrm>
          <a:custGeom>
            <a:avLst/>
            <a:gdLst/>
            <a:ahLst/>
            <a:cxnLst/>
            <a:rect l="l" t="t" r="r" b="b"/>
            <a:pathLst>
              <a:path w="2282268" h="1141134">
                <a:moveTo>
                  <a:pt x="0" y="0"/>
                </a:moveTo>
                <a:lnTo>
                  <a:pt x="2282268" y="0"/>
                </a:lnTo>
                <a:lnTo>
                  <a:pt x="2282268" y="1141134"/>
                </a:lnTo>
                <a:lnTo>
                  <a:pt x="0" y="114113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graphicFrame>
        <p:nvGraphicFramePr>
          <p:cNvPr id="5" name="Table 5">
            <a:extLst>
              <a:ext uri="{FF2B5EF4-FFF2-40B4-BE49-F238E27FC236}">
                <a16:creationId xmlns:a16="http://schemas.microsoft.com/office/drawing/2014/main" id="{979D8CD0-5FB3-126C-A834-EF6E6D821439}"/>
              </a:ext>
            </a:extLst>
          </p:cNvPr>
          <p:cNvGraphicFramePr>
            <a:graphicFrameLocks noGrp="1"/>
          </p:cNvGraphicFramePr>
          <p:nvPr/>
        </p:nvGraphicFramePr>
        <p:xfrm>
          <a:off x="1447800" y="3181779"/>
          <a:ext cx="8353424" cy="4737698"/>
        </p:xfrm>
        <a:graphic>
          <a:graphicData uri="http://schemas.openxmlformats.org/drawingml/2006/table">
            <a:tbl>
              <a:tblPr/>
              <a:tblGrid>
                <a:gridCol w="2178175">
                  <a:extLst>
                    <a:ext uri="{9D8B030D-6E8A-4147-A177-3AD203B41FA5}">
                      <a16:colId xmlns:a16="http://schemas.microsoft.com/office/drawing/2014/main" val="20000"/>
                    </a:ext>
                  </a:extLst>
                </a:gridCol>
                <a:gridCol w="1579785">
                  <a:extLst>
                    <a:ext uri="{9D8B030D-6E8A-4147-A177-3AD203B41FA5}">
                      <a16:colId xmlns:a16="http://schemas.microsoft.com/office/drawing/2014/main" val="20001"/>
                    </a:ext>
                  </a:extLst>
                </a:gridCol>
                <a:gridCol w="1304396">
                  <a:extLst>
                    <a:ext uri="{9D8B030D-6E8A-4147-A177-3AD203B41FA5}">
                      <a16:colId xmlns:a16="http://schemas.microsoft.com/office/drawing/2014/main" val="20002"/>
                    </a:ext>
                  </a:extLst>
                </a:gridCol>
                <a:gridCol w="1653728">
                  <a:extLst>
                    <a:ext uri="{9D8B030D-6E8A-4147-A177-3AD203B41FA5}">
                      <a16:colId xmlns:a16="http://schemas.microsoft.com/office/drawing/2014/main" val="20003"/>
                    </a:ext>
                  </a:extLst>
                </a:gridCol>
                <a:gridCol w="1637340">
                  <a:extLst>
                    <a:ext uri="{9D8B030D-6E8A-4147-A177-3AD203B41FA5}">
                      <a16:colId xmlns:a16="http://schemas.microsoft.com/office/drawing/2014/main" val="20004"/>
                    </a:ext>
                  </a:extLst>
                </a:gridCol>
              </a:tblGrid>
              <a:tr h="1000803">
                <a:tc>
                  <a:txBody>
                    <a:bodyPr/>
                    <a:lstStyle/>
                    <a:p>
                      <a:pPr algn="ctr">
                        <a:lnSpc>
                          <a:spcPts val="1786"/>
                        </a:lnSpc>
                        <a:defRPr/>
                      </a:pPr>
                      <a:r>
                        <a:rPr lang="en-US" sz="2000" b="1" dirty="0">
                          <a:solidFill>
                            <a:srgbClr val="000000"/>
                          </a:solidFill>
                          <a:latin typeface="Maven Pro"/>
                          <a:ea typeface="Maven Pro"/>
                          <a:cs typeface="Maven Pro"/>
                          <a:sym typeface="Maven Pro"/>
                        </a:rPr>
                        <a:t>Model</a:t>
                      </a:r>
                      <a:endParaRPr lang="en-US" sz="1800" b="1" dirty="0"/>
                    </a:p>
                  </a:txBody>
                  <a:tcPr marL="55260" marR="55260" marT="55260" marB="55260" anchor="ctr">
                    <a:lnL w="6412" cap="flat" cmpd="sng" algn="ctr">
                      <a:solidFill>
                        <a:srgbClr val="6B8490"/>
                      </a:solidFill>
                      <a:prstDash val="solid"/>
                      <a:round/>
                      <a:headEnd type="none" w="med" len="med"/>
                      <a:tailEnd type="none" w="med" len="med"/>
                    </a:lnL>
                    <a:lnR w="6412" cap="flat" cmpd="sng" algn="ctr">
                      <a:solidFill>
                        <a:srgbClr val="6B8490"/>
                      </a:solidFill>
                      <a:prstDash val="solid"/>
                      <a:round/>
                      <a:headEnd type="none" w="med" len="med"/>
                      <a:tailEnd type="none" w="med" len="med"/>
                    </a:lnR>
                    <a:lnT w="6412" cap="flat" cmpd="sng" algn="ctr">
                      <a:solidFill>
                        <a:srgbClr val="6B8490"/>
                      </a:solidFill>
                      <a:prstDash val="solid"/>
                      <a:round/>
                      <a:headEnd type="none" w="med" len="med"/>
                      <a:tailEnd type="none" w="med" len="med"/>
                    </a:lnT>
                    <a:lnB w="6412" cap="flat" cmpd="sng" algn="ctr">
                      <a:solidFill>
                        <a:srgbClr val="6B8490"/>
                      </a:solidFill>
                      <a:prstDash val="solid"/>
                      <a:round/>
                      <a:headEnd type="none" w="med" len="med"/>
                      <a:tailEnd type="none" w="med" len="med"/>
                    </a:lnB>
                  </a:tcPr>
                </a:tc>
                <a:tc>
                  <a:txBody>
                    <a:bodyPr/>
                    <a:lstStyle/>
                    <a:p>
                      <a:pPr algn="ctr">
                        <a:lnSpc>
                          <a:spcPts val="1786"/>
                        </a:lnSpc>
                        <a:defRPr/>
                      </a:pPr>
                      <a:r>
                        <a:rPr lang="en-US" sz="2000" b="1" dirty="0">
                          <a:solidFill>
                            <a:srgbClr val="000000"/>
                          </a:solidFill>
                          <a:latin typeface="Maven Pro"/>
                          <a:ea typeface="Maven Pro"/>
                          <a:cs typeface="Maven Pro"/>
                          <a:sym typeface="Maven Pro"/>
                        </a:rPr>
                        <a:t>Training RMSE</a:t>
                      </a:r>
                      <a:endParaRPr lang="en-US" sz="1800" b="1" dirty="0"/>
                    </a:p>
                  </a:txBody>
                  <a:tcPr marL="55260" marR="55260" marT="55260" marB="55260" anchor="ctr">
                    <a:lnL w="6412" cap="flat" cmpd="sng" algn="ctr">
                      <a:solidFill>
                        <a:srgbClr val="6B8490"/>
                      </a:solidFill>
                      <a:prstDash val="solid"/>
                      <a:round/>
                      <a:headEnd type="none" w="med" len="med"/>
                      <a:tailEnd type="none" w="med" len="med"/>
                    </a:lnL>
                    <a:lnR w="6412" cap="flat" cmpd="sng" algn="ctr">
                      <a:solidFill>
                        <a:srgbClr val="6B8490"/>
                      </a:solidFill>
                      <a:prstDash val="solid"/>
                      <a:round/>
                      <a:headEnd type="none" w="med" len="med"/>
                      <a:tailEnd type="none" w="med" len="med"/>
                    </a:lnR>
                    <a:lnT w="6412" cap="flat" cmpd="sng" algn="ctr">
                      <a:solidFill>
                        <a:srgbClr val="6B8490"/>
                      </a:solidFill>
                      <a:prstDash val="solid"/>
                      <a:round/>
                      <a:headEnd type="none" w="med" len="med"/>
                      <a:tailEnd type="none" w="med" len="med"/>
                    </a:lnT>
                    <a:lnB w="6412" cap="flat" cmpd="sng" algn="ctr">
                      <a:solidFill>
                        <a:srgbClr val="6B8490"/>
                      </a:solidFill>
                      <a:prstDash val="solid"/>
                      <a:round/>
                      <a:headEnd type="none" w="med" len="med"/>
                      <a:tailEnd type="none" w="med" len="med"/>
                    </a:lnB>
                  </a:tcPr>
                </a:tc>
                <a:tc>
                  <a:txBody>
                    <a:bodyPr/>
                    <a:lstStyle/>
                    <a:p>
                      <a:pPr algn="ctr">
                        <a:lnSpc>
                          <a:spcPts val="1786"/>
                        </a:lnSpc>
                        <a:defRPr/>
                      </a:pPr>
                      <a:r>
                        <a:rPr lang="en-US" sz="2000" b="1" dirty="0">
                          <a:solidFill>
                            <a:srgbClr val="000000"/>
                          </a:solidFill>
                          <a:latin typeface="Maven Pro"/>
                          <a:ea typeface="Maven Pro"/>
                          <a:cs typeface="Maven Pro"/>
                          <a:sym typeface="Maven Pro"/>
                        </a:rPr>
                        <a:t>Training R²</a:t>
                      </a:r>
                      <a:endParaRPr lang="en-US" sz="1800" b="1" dirty="0"/>
                    </a:p>
                  </a:txBody>
                  <a:tcPr marL="55260" marR="55260" marT="55260" marB="55260" anchor="ctr">
                    <a:lnL w="6412" cap="flat" cmpd="sng" algn="ctr">
                      <a:solidFill>
                        <a:srgbClr val="6B8490"/>
                      </a:solidFill>
                      <a:prstDash val="solid"/>
                      <a:round/>
                      <a:headEnd type="none" w="med" len="med"/>
                      <a:tailEnd type="none" w="med" len="med"/>
                    </a:lnL>
                    <a:lnR w="6412" cap="flat" cmpd="sng" algn="ctr">
                      <a:solidFill>
                        <a:srgbClr val="6B8490"/>
                      </a:solidFill>
                      <a:prstDash val="solid"/>
                      <a:round/>
                      <a:headEnd type="none" w="med" len="med"/>
                      <a:tailEnd type="none" w="med" len="med"/>
                    </a:lnR>
                    <a:lnT w="6412" cap="flat" cmpd="sng" algn="ctr">
                      <a:solidFill>
                        <a:srgbClr val="6B8490"/>
                      </a:solidFill>
                      <a:prstDash val="solid"/>
                      <a:round/>
                      <a:headEnd type="none" w="med" len="med"/>
                      <a:tailEnd type="none" w="med" len="med"/>
                    </a:lnT>
                    <a:lnB w="6412" cap="flat" cmpd="sng" algn="ctr">
                      <a:solidFill>
                        <a:srgbClr val="6B8490"/>
                      </a:solidFill>
                      <a:prstDash val="solid"/>
                      <a:round/>
                      <a:headEnd type="none" w="med" len="med"/>
                      <a:tailEnd type="none" w="med" len="med"/>
                    </a:lnB>
                  </a:tcPr>
                </a:tc>
                <a:tc>
                  <a:txBody>
                    <a:bodyPr/>
                    <a:lstStyle/>
                    <a:p>
                      <a:pPr algn="ctr">
                        <a:lnSpc>
                          <a:spcPts val="1786"/>
                        </a:lnSpc>
                        <a:defRPr/>
                      </a:pPr>
                      <a:r>
                        <a:rPr lang="en-US" sz="2000" b="1" dirty="0">
                          <a:solidFill>
                            <a:srgbClr val="000000"/>
                          </a:solidFill>
                          <a:latin typeface="Maven Pro"/>
                          <a:ea typeface="Maven Pro"/>
                          <a:cs typeface="Maven Pro"/>
                          <a:sym typeface="Maven Pro"/>
                        </a:rPr>
                        <a:t>Testing RMSE</a:t>
                      </a:r>
                      <a:endParaRPr lang="en-US" sz="1800" b="1" dirty="0"/>
                    </a:p>
                  </a:txBody>
                  <a:tcPr marL="55260" marR="55260" marT="55260" marB="55260" anchor="ctr">
                    <a:lnL w="6412" cap="flat" cmpd="sng" algn="ctr">
                      <a:solidFill>
                        <a:srgbClr val="6B8490"/>
                      </a:solidFill>
                      <a:prstDash val="solid"/>
                      <a:round/>
                      <a:headEnd type="none" w="med" len="med"/>
                      <a:tailEnd type="none" w="med" len="med"/>
                    </a:lnL>
                    <a:lnR w="6412" cap="flat" cmpd="sng" algn="ctr">
                      <a:solidFill>
                        <a:srgbClr val="6B8490"/>
                      </a:solidFill>
                      <a:prstDash val="solid"/>
                      <a:round/>
                      <a:headEnd type="none" w="med" len="med"/>
                      <a:tailEnd type="none" w="med" len="med"/>
                    </a:lnR>
                    <a:lnT w="6412" cap="flat" cmpd="sng" algn="ctr">
                      <a:solidFill>
                        <a:srgbClr val="6B8490"/>
                      </a:solidFill>
                      <a:prstDash val="solid"/>
                      <a:round/>
                      <a:headEnd type="none" w="med" len="med"/>
                      <a:tailEnd type="none" w="med" len="med"/>
                    </a:lnT>
                    <a:lnB w="6412" cap="flat" cmpd="sng" algn="ctr">
                      <a:solidFill>
                        <a:srgbClr val="6B8490"/>
                      </a:solidFill>
                      <a:prstDash val="solid"/>
                      <a:round/>
                      <a:headEnd type="none" w="med" len="med"/>
                      <a:tailEnd type="none" w="med" len="med"/>
                    </a:lnB>
                  </a:tcPr>
                </a:tc>
                <a:tc>
                  <a:txBody>
                    <a:bodyPr/>
                    <a:lstStyle/>
                    <a:p>
                      <a:pPr algn="ctr">
                        <a:lnSpc>
                          <a:spcPts val="1786"/>
                        </a:lnSpc>
                        <a:defRPr/>
                      </a:pPr>
                      <a:r>
                        <a:rPr lang="en-US" sz="2000" b="1" dirty="0">
                          <a:solidFill>
                            <a:srgbClr val="000000"/>
                          </a:solidFill>
                          <a:latin typeface="Maven Pro"/>
                          <a:ea typeface="Maven Pro"/>
                          <a:cs typeface="Maven Pro"/>
                          <a:sym typeface="Maven Pro"/>
                        </a:rPr>
                        <a:t>Testing R²</a:t>
                      </a:r>
                      <a:endParaRPr lang="en-US" sz="1800" b="1" dirty="0"/>
                    </a:p>
                  </a:txBody>
                  <a:tcPr marL="55260" marR="55260" marT="55260" marB="55260" anchor="ctr">
                    <a:lnL w="6412" cap="flat" cmpd="sng" algn="ctr">
                      <a:solidFill>
                        <a:srgbClr val="6B8490"/>
                      </a:solidFill>
                      <a:prstDash val="solid"/>
                      <a:round/>
                      <a:headEnd type="none" w="med" len="med"/>
                      <a:tailEnd type="none" w="med" len="med"/>
                    </a:lnL>
                    <a:lnR w="6412" cap="flat" cmpd="sng" algn="ctr">
                      <a:solidFill>
                        <a:srgbClr val="6B8490"/>
                      </a:solidFill>
                      <a:prstDash val="solid"/>
                      <a:round/>
                      <a:headEnd type="none" w="med" len="med"/>
                      <a:tailEnd type="none" w="med" len="med"/>
                    </a:lnR>
                    <a:lnT w="6412" cap="flat" cmpd="sng" algn="ctr">
                      <a:solidFill>
                        <a:srgbClr val="6B8490"/>
                      </a:solidFill>
                      <a:prstDash val="solid"/>
                      <a:round/>
                      <a:headEnd type="none" w="med" len="med"/>
                      <a:tailEnd type="none" w="med" len="med"/>
                    </a:lnT>
                    <a:lnB w="6412" cap="flat" cmpd="sng" algn="ctr">
                      <a:solidFill>
                        <a:srgbClr val="6B8490"/>
                      </a:solidFill>
                      <a:prstDash val="solid"/>
                      <a:round/>
                      <a:headEnd type="none" w="med" len="med"/>
                      <a:tailEnd type="none" w="med" len="med"/>
                    </a:lnB>
                  </a:tcPr>
                </a:tc>
                <a:extLst>
                  <a:ext uri="{0D108BD9-81ED-4DB2-BD59-A6C34878D82A}">
                    <a16:rowId xmlns:a16="http://schemas.microsoft.com/office/drawing/2014/main" val="10000"/>
                  </a:ext>
                </a:extLst>
              </a:tr>
              <a:tr h="989398">
                <a:tc>
                  <a:txBody>
                    <a:bodyPr/>
                    <a:lstStyle/>
                    <a:p>
                      <a:pPr algn="ctr">
                        <a:lnSpc>
                          <a:spcPts val="1786"/>
                        </a:lnSpc>
                        <a:defRPr/>
                      </a:pPr>
                      <a:r>
                        <a:rPr lang="en-US" sz="2000" dirty="0">
                          <a:solidFill>
                            <a:srgbClr val="000000"/>
                          </a:solidFill>
                          <a:latin typeface="Maven Pro"/>
                          <a:ea typeface="Maven Pro"/>
                          <a:cs typeface="Maven Pro"/>
                          <a:sym typeface="Maven Pro"/>
                        </a:rPr>
                        <a:t>Random</a:t>
                      </a:r>
                      <a:r>
                        <a:rPr lang="en-US" sz="1800" dirty="0">
                          <a:solidFill>
                            <a:schemeClr val="tx1"/>
                          </a:solidFill>
                          <a:latin typeface="+mn-lt"/>
                          <a:ea typeface="+mn-ea"/>
                          <a:cs typeface="+mn-cs"/>
                          <a:sym typeface="Maven Pro"/>
                        </a:rPr>
                        <a:t> </a:t>
                      </a:r>
                      <a:r>
                        <a:rPr lang="en-US" sz="2000" dirty="0">
                          <a:solidFill>
                            <a:srgbClr val="000000"/>
                          </a:solidFill>
                          <a:latin typeface="Maven Pro"/>
                          <a:ea typeface="Maven Pro"/>
                          <a:cs typeface="Maven Pro"/>
                          <a:sym typeface="Maven Pro"/>
                        </a:rPr>
                        <a:t>Forest</a:t>
                      </a:r>
                    </a:p>
                  </a:txBody>
                  <a:tcPr marL="55260" marR="55260" marT="55260" marB="55260" anchor="ctr">
                    <a:lnL w="6412" cap="flat" cmpd="sng" algn="ctr">
                      <a:solidFill>
                        <a:srgbClr val="6B8490"/>
                      </a:solidFill>
                      <a:prstDash val="solid"/>
                      <a:round/>
                      <a:headEnd type="none" w="med" len="med"/>
                      <a:tailEnd type="none" w="med" len="med"/>
                    </a:lnL>
                    <a:lnR w="6412" cap="flat" cmpd="sng" algn="ctr">
                      <a:solidFill>
                        <a:srgbClr val="6B8490"/>
                      </a:solidFill>
                      <a:prstDash val="solid"/>
                      <a:round/>
                      <a:headEnd type="none" w="med" len="med"/>
                      <a:tailEnd type="none" w="med" len="med"/>
                    </a:lnR>
                    <a:lnT w="6412" cap="flat" cmpd="sng" algn="ctr">
                      <a:solidFill>
                        <a:srgbClr val="6B8490"/>
                      </a:solidFill>
                      <a:prstDash val="solid"/>
                      <a:round/>
                      <a:headEnd type="none" w="med" len="med"/>
                      <a:tailEnd type="none" w="med" len="med"/>
                    </a:lnT>
                    <a:lnB w="6412" cap="flat" cmpd="sng" algn="ctr">
                      <a:solidFill>
                        <a:srgbClr val="6B8490"/>
                      </a:solidFill>
                      <a:prstDash val="solid"/>
                      <a:round/>
                      <a:headEnd type="none" w="med" len="med"/>
                      <a:tailEnd type="none" w="med" len="med"/>
                    </a:lnB>
                  </a:tcPr>
                </a:tc>
                <a:tc>
                  <a:txBody>
                    <a:bodyPr/>
                    <a:lstStyle/>
                    <a:p>
                      <a:pPr algn="ctr">
                        <a:lnSpc>
                          <a:spcPts val="1786"/>
                        </a:lnSpc>
                        <a:defRPr/>
                      </a:pPr>
                      <a:r>
                        <a:rPr lang="en-US" sz="2000">
                          <a:solidFill>
                            <a:srgbClr val="000000"/>
                          </a:solidFill>
                          <a:latin typeface="Maven Pro"/>
                          <a:ea typeface="Maven Pro"/>
                          <a:cs typeface="Maven Pro"/>
                          <a:sym typeface="Maven Pro"/>
                        </a:rPr>
                        <a:t>15.79</a:t>
                      </a:r>
                      <a:endParaRPr lang="en-US" sz="1800"/>
                    </a:p>
                  </a:txBody>
                  <a:tcPr marL="55260" marR="55260" marT="55260" marB="55260" anchor="ctr">
                    <a:lnL w="6412" cap="flat" cmpd="sng" algn="ctr">
                      <a:solidFill>
                        <a:srgbClr val="6B8490"/>
                      </a:solidFill>
                      <a:prstDash val="solid"/>
                      <a:round/>
                      <a:headEnd type="none" w="med" len="med"/>
                      <a:tailEnd type="none" w="med" len="med"/>
                    </a:lnL>
                    <a:lnR w="6412" cap="flat" cmpd="sng" algn="ctr">
                      <a:solidFill>
                        <a:srgbClr val="6B8490"/>
                      </a:solidFill>
                      <a:prstDash val="solid"/>
                      <a:round/>
                      <a:headEnd type="none" w="med" len="med"/>
                      <a:tailEnd type="none" w="med" len="med"/>
                    </a:lnR>
                    <a:lnT w="6412" cap="flat" cmpd="sng" algn="ctr">
                      <a:solidFill>
                        <a:srgbClr val="6B8490"/>
                      </a:solidFill>
                      <a:prstDash val="solid"/>
                      <a:round/>
                      <a:headEnd type="none" w="med" len="med"/>
                      <a:tailEnd type="none" w="med" len="med"/>
                    </a:lnT>
                    <a:lnB w="6412" cap="flat" cmpd="sng" algn="ctr">
                      <a:solidFill>
                        <a:srgbClr val="6B8490"/>
                      </a:solidFill>
                      <a:prstDash val="solid"/>
                      <a:round/>
                      <a:headEnd type="none" w="med" len="med"/>
                      <a:tailEnd type="none" w="med" len="med"/>
                    </a:lnB>
                  </a:tcPr>
                </a:tc>
                <a:tc>
                  <a:txBody>
                    <a:bodyPr/>
                    <a:lstStyle/>
                    <a:p>
                      <a:pPr algn="ctr">
                        <a:lnSpc>
                          <a:spcPts val="1786"/>
                        </a:lnSpc>
                        <a:defRPr/>
                      </a:pPr>
                      <a:r>
                        <a:rPr lang="en-US" sz="2000">
                          <a:solidFill>
                            <a:srgbClr val="000000"/>
                          </a:solidFill>
                          <a:latin typeface="Maven Pro"/>
                          <a:ea typeface="Maven Pro"/>
                          <a:cs typeface="Maven Pro"/>
                          <a:sym typeface="Maven Pro"/>
                        </a:rPr>
                        <a:t>0.86</a:t>
                      </a:r>
                      <a:endParaRPr lang="en-US" sz="1800"/>
                    </a:p>
                  </a:txBody>
                  <a:tcPr marL="55260" marR="55260" marT="55260" marB="55260" anchor="ctr">
                    <a:lnL w="6412" cap="flat" cmpd="sng" algn="ctr">
                      <a:solidFill>
                        <a:srgbClr val="6B8490"/>
                      </a:solidFill>
                      <a:prstDash val="solid"/>
                      <a:round/>
                      <a:headEnd type="none" w="med" len="med"/>
                      <a:tailEnd type="none" w="med" len="med"/>
                    </a:lnL>
                    <a:lnR w="6412" cap="flat" cmpd="sng" algn="ctr">
                      <a:solidFill>
                        <a:srgbClr val="6B8490"/>
                      </a:solidFill>
                      <a:prstDash val="solid"/>
                      <a:round/>
                      <a:headEnd type="none" w="med" len="med"/>
                      <a:tailEnd type="none" w="med" len="med"/>
                    </a:lnR>
                    <a:lnT w="6412" cap="flat" cmpd="sng" algn="ctr">
                      <a:solidFill>
                        <a:srgbClr val="6B8490"/>
                      </a:solidFill>
                      <a:prstDash val="solid"/>
                      <a:round/>
                      <a:headEnd type="none" w="med" len="med"/>
                      <a:tailEnd type="none" w="med" len="med"/>
                    </a:lnT>
                    <a:lnB w="6412" cap="flat" cmpd="sng" algn="ctr">
                      <a:solidFill>
                        <a:srgbClr val="6B8490"/>
                      </a:solidFill>
                      <a:prstDash val="solid"/>
                      <a:round/>
                      <a:headEnd type="none" w="med" len="med"/>
                      <a:tailEnd type="none" w="med" len="med"/>
                    </a:lnB>
                  </a:tcPr>
                </a:tc>
                <a:tc>
                  <a:txBody>
                    <a:bodyPr/>
                    <a:lstStyle/>
                    <a:p>
                      <a:pPr algn="ctr">
                        <a:lnSpc>
                          <a:spcPts val="1786"/>
                        </a:lnSpc>
                        <a:defRPr/>
                      </a:pPr>
                      <a:r>
                        <a:rPr lang="en-US" sz="2000">
                          <a:solidFill>
                            <a:srgbClr val="000000"/>
                          </a:solidFill>
                          <a:latin typeface="Maven Pro"/>
                          <a:ea typeface="Maven Pro"/>
                          <a:cs typeface="Maven Pro"/>
                          <a:sym typeface="Maven Pro"/>
                        </a:rPr>
                        <a:t>28.15</a:t>
                      </a:r>
                      <a:endParaRPr lang="en-US" sz="1800"/>
                    </a:p>
                  </a:txBody>
                  <a:tcPr marL="55260" marR="55260" marT="55260" marB="55260" anchor="ctr">
                    <a:lnL w="6412" cap="flat" cmpd="sng" algn="ctr">
                      <a:solidFill>
                        <a:srgbClr val="6B8490"/>
                      </a:solidFill>
                      <a:prstDash val="solid"/>
                      <a:round/>
                      <a:headEnd type="none" w="med" len="med"/>
                      <a:tailEnd type="none" w="med" len="med"/>
                    </a:lnL>
                    <a:lnR w="6412" cap="flat" cmpd="sng" algn="ctr">
                      <a:solidFill>
                        <a:srgbClr val="6B8490"/>
                      </a:solidFill>
                      <a:prstDash val="solid"/>
                      <a:round/>
                      <a:headEnd type="none" w="med" len="med"/>
                      <a:tailEnd type="none" w="med" len="med"/>
                    </a:lnR>
                    <a:lnT w="6412" cap="flat" cmpd="sng" algn="ctr">
                      <a:solidFill>
                        <a:srgbClr val="6B8490"/>
                      </a:solidFill>
                      <a:prstDash val="solid"/>
                      <a:round/>
                      <a:headEnd type="none" w="med" len="med"/>
                      <a:tailEnd type="none" w="med" len="med"/>
                    </a:lnT>
                    <a:lnB w="6412" cap="flat" cmpd="sng" algn="ctr">
                      <a:solidFill>
                        <a:srgbClr val="6B8490"/>
                      </a:solidFill>
                      <a:prstDash val="solid"/>
                      <a:round/>
                      <a:headEnd type="none" w="med" len="med"/>
                      <a:tailEnd type="none" w="med" len="med"/>
                    </a:lnB>
                  </a:tcPr>
                </a:tc>
                <a:tc>
                  <a:txBody>
                    <a:bodyPr/>
                    <a:lstStyle/>
                    <a:p>
                      <a:pPr algn="ctr">
                        <a:lnSpc>
                          <a:spcPts val="1786"/>
                        </a:lnSpc>
                        <a:defRPr/>
                      </a:pPr>
                      <a:r>
                        <a:rPr lang="en-US" sz="2000" dirty="0">
                          <a:solidFill>
                            <a:srgbClr val="000000"/>
                          </a:solidFill>
                          <a:latin typeface="Maven Pro"/>
                          <a:ea typeface="Maven Pro"/>
                          <a:cs typeface="Maven Pro"/>
                          <a:sym typeface="Maven Pro"/>
                        </a:rPr>
                        <a:t>0.54</a:t>
                      </a:r>
                      <a:endParaRPr lang="en-US" sz="1800" dirty="0"/>
                    </a:p>
                  </a:txBody>
                  <a:tcPr marL="55260" marR="55260" marT="55260" marB="55260" anchor="ctr">
                    <a:lnL w="6412" cap="flat" cmpd="sng" algn="ctr">
                      <a:solidFill>
                        <a:srgbClr val="6B8490"/>
                      </a:solidFill>
                      <a:prstDash val="solid"/>
                      <a:round/>
                      <a:headEnd type="none" w="med" len="med"/>
                      <a:tailEnd type="none" w="med" len="med"/>
                    </a:lnL>
                    <a:lnR w="6412" cap="flat" cmpd="sng" algn="ctr">
                      <a:solidFill>
                        <a:srgbClr val="6B8490"/>
                      </a:solidFill>
                      <a:prstDash val="solid"/>
                      <a:round/>
                      <a:headEnd type="none" w="med" len="med"/>
                      <a:tailEnd type="none" w="med" len="med"/>
                    </a:lnR>
                    <a:lnT w="6412" cap="flat" cmpd="sng" algn="ctr">
                      <a:solidFill>
                        <a:srgbClr val="6B8490"/>
                      </a:solidFill>
                      <a:prstDash val="solid"/>
                      <a:round/>
                      <a:headEnd type="none" w="med" len="med"/>
                      <a:tailEnd type="none" w="med" len="med"/>
                    </a:lnT>
                    <a:lnB w="6412" cap="flat" cmpd="sng" algn="ctr">
                      <a:solidFill>
                        <a:srgbClr val="6B8490"/>
                      </a:solidFill>
                      <a:prstDash val="solid"/>
                      <a:round/>
                      <a:headEnd type="none" w="med" len="med"/>
                      <a:tailEnd type="none" w="med" len="med"/>
                    </a:lnB>
                  </a:tcPr>
                </a:tc>
                <a:extLst>
                  <a:ext uri="{0D108BD9-81ED-4DB2-BD59-A6C34878D82A}">
                    <a16:rowId xmlns:a16="http://schemas.microsoft.com/office/drawing/2014/main" val="10001"/>
                  </a:ext>
                </a:extLst>
              </a:tr>
              <a:tr h="586033">
                <a:tc>
                  <a:txBody>
                    <a:bodyPr/>
                    <a:lstStyle/>
                    <a:p>
                      <a:pPr algn="ctr">
                        <a:lnSpc>
                          <a:spcPts val="1786"/>
                        </a:lnSpc>
                        <a:defRPr/>
                      </a:pPr>
                      <a:r>
                        <a:rPr lang="en-US" sz="2000" dirty="0">
                          <a:solidFill>
                            <a:srgbClr val="000000"/>
                          </a:solidFill>
                          <a:latin typeface="Maven Pro"/>
                          <a:ea typeface="Maven Pro"/>
                          <a:cs typeface="Maven Pro"/>
                          <a:sym typeface="Maven Pro"/>
                        </a:rPr>
                        <a:t>SVR</a:t>
                      </a:r>
                      <a:endParaRPr lang="en-US" sz="1800" dirty="0"/>
                    </a:p>
                  </a:txBody>
                  <a:tcPr marL="55260" marR="55260" marT="55260" marB="55260" anchor="ctr">
                    <a:lnL w="6412" cap="flat" cmpd="sng" algn="ctr">
                      <a:solidFill>
                        <a:srgbClr val="6B8490"/>
                      </a:solidFill>
                      <a:prstDash val="solid"/>
                      <a:round/>
                      <a:headEnd type="none" w="med" len="med"/>
                      <a:tailEnd type="none" w="med" len="med"/>
                    </a:lnL>
                    <a:lnR w="6412" cap="flat" cmpd="sng" algn="ctr">
                      <a:solidFill>
                        <a:srgbClr val="6B8490"/>
                      </a:solidFill>
                      <a:prstDash val="solid"/>
                      <a:round/>
                      <a:headEnd type="none" w="med" len="med"/>
                      <a:tailEnd type="none" w="med" len="med"/>
                    </a:lnR>
                    <a:lnT w="6412" cap="flat" cmpd="sng" algn="ctr">
                      <a:solidFill>
                        <a:srgbClr val="6B8490"/>
                      </a:solidFill>
                      <a:prstDash val="solid"/>
                      <a:round/>
                      <a:headEnd type="none" w="med" len="med"/>
                      <a:tailEnd type="none" w="med" len="med"/>
                    </a:lnT>
                    <a:lnB w="6412" cap="flat" cmpd="sng" algn="ctr">
                      <a:solidFill>
                        <a:srgbClr val="6B8490"/>
                      </a:solidFill>
                      <a:prstDash val="solid"/>
                      <a:round/>
                      <a:headEnd type="none" w="med" len="med"/>
                      <a:tailEnd type="none" w="med" len="med"/>
                    </a:lnB>
                  </a:tcPr>
                </a:tc>
                <a:tc>
                  <a:txBody>
                    <a:bodyPr/>
                    <a:lstStyle/>
                    <a:p>
                      <a:pPr algn="ctr">
                        <a:lnSpc>
                          <a:spcPts val="1786"/>
                        </a:lnSpc>
                        <a:defRPr/>
                      </a:pPr>
                      <a:r>
                        <a:rPr lang="en-US" sz="2000" dirty="0">
                          <a:solidFill>
                            <a:srgbClr val="000000"/>
                          </a:solidFill>
                          <a:latin typeface="Maven Pro"/>
                          <a:ea typeface="Maven Pro"/>
                          <a:cs typeface="Maven Pro"/>
                          <a:sym typeface="Maven Pro"/>
                        </a:rPr>
                        <a:t>19.76</a:t>
                      </a:r>
                      <a:endParaRPr lang="en-US" sz="1800" dirty="0"/>
                    </a:p>
                  </a:txBody>
                  <a:tcPr marL="55260" marR="55260" marT="55260" marB="55260" anchor="ctr">
                    <a:lnL w="6412" cap="flat" cmpd="sng" algn="ctr">
                      <a:solidFill>
                        <a:srgbClr val="6B8490"/>
                      </a:solidFill>
                      <a:prstDash val="solid"/>
                      <a:round/>
                      <a:headEnd type="none" w="med" len="med"/>
                      <a:tailEnd type="none" w="med" len="med"/>
                    </a:lnL>
                    <a:lnR w="6412" cap="flat" cmpd="sng" algn="ctr">
                      <a:solidFill>
                        <a:srgbClr val="6B8490"/>
                      </a:solidFill>
                      <a:prstDash val="solid"/>
                      <a:round/>
                      <a:headEnd type="none" w="med" len="med"/>
                      <a:tailEnd type="none" w="med" len="med"/>
                    </a:lnR>
                    <a:lnT w="6412" cap="flat" cmpd="sng" algn="ctr">
                      <a:solidFill>
                        <a:srgbClr val="6B8490"/>
                      </a:solidFill>
                      <a:prstDash val="solid"/>
                      <a:round/>
                      <a:headEnd type="none" w="med" len="med"/>
                      <a:tailEnd type="none" w="med" len="med"/>
                    </a:lnT>
                    <a:lnB w="6412" cap="flat" cmpd="sng" algn="ctr">
                      <a:solidFill>
                        <a:srgbClr val="6B8490"/>
                      </a:solidFill>
                      <a:prstDash val="solid"/>
                      <a:round/>
                      <a:headEnd type="none" w="med" len="med"/>
                      <a:tailEnd type="none" w="med" len="med"/>
                    </a:lnB>
                  </a:tcPr>
                </a:tc>
                <a:tc>
                  <a:txBody>
                    <a:bodyPr/>
                    <a:lstStyle/>
                    <a:p>
                      <a:pPr algn="ctr">
                        <a:lnSpc>
                          <a:spcPts val="1786"/>
                        </a:lnSpc>
                        <a:defRPr/>
                      </a:pPr>
                      <a:r>
                        <a:rPr lang="en-US" sz="2000">
                          <a:solidFill>
                            <a:srgbClr val="000000"/>
                          </a:solidFill>
                          <a:latin typeface="Maven Pro"/>
                          <a:ea typeface="Maven Pro"/>
                          <a:cs typeface="Maven Pro"/>
                          <a:sym typeface="Maven Pro"/>
                        </a:rPr>
                        <a:t>0.79</a:t>
                      </a:r>
                      <a:endParaRPr lang="en-US" sz="1800"/>
                    </a:p>
                  </a:txBody>
                  <a:tcPr marL="55260" marR="55260" marT="55260" marB="55260" anchor="ctr">
                    <a:lnL w="6412" cap="flat" cmpd="sng" algn="ctr">
                      <a:solidFill>
                        <a:srgbClr val="6B8490"/>
                      </a:solidFill>
                      <a:prstDash val="solid"/>
                      <a:round/>
                      <a:headEnd type="none" w="med" len="med"/>
                      <a:tailEnd type="none" w="med" len="med"/>
                    </a:lnL>
                    <a:lnR w="6412" cap="flat" cmpd="sng" algn="ctr">
                      <a:solidFill>
                        <a:srgbClr val="6B8490"/>
                      </a:solidFill>
                      <a:prstDash val="solid"/>
                      <a:round/>
                      <a:headEnd type="none" w="med" len="med"/>
                      <a:tailEnd type="none" w="med" len="med"/>
                    </a:lnR>
                    <a:lnT w="6412" cap="flat" cmpd="sng" algn="ctr">
                      <a:solidFill>
                        <a:srgbClr val="6B8490"/>
                      </a:solidFill>
                      <a:prstDash val="solid"/>
                      <a:round/>
                      <a:headEnd type="none" w="med" len="med"/>
                      <a:tailEnd type="none" w="med" len="med"/>
                    </a:lnT>
                    <a:lnB w="6412" cap="flat" cmpd="sng" algn="ctr">
                      <a:solidFill>
                        <a:srgbClr val="6B8490"/>
                      </a:solidFill>
                      <a:prstDash val="solid"/>
                      <a:round/>
                      <a:headEnd type="none" w="med" len="med"/>
                      <a:tailEnd type="none" w="med" len="med"/>
                    </a:lnB>
                  </a:tcPr>
                </a:tc>
                <a:tc>
                  <a:txBody>
                    <a:bodyPr/>
                    <a:lstStyle/>
                    <a:p>
                      <a:pPr algn="ctr">
                        <a:lnSpc>
                          <a:spcPts val="1786"/>
                        </a:lnSpc>
                        <a:defRPr/>
                      </a:pPr>
                      <a:r>
                        <a:rPr lang="en-US" sz="2000">
                          <a:solidFill>
                            <a:srgbClr val="000000"/>
                          </a:solidFill>
                          <a:latin typeface="Maven Pro"/>
                          <a:ea typeface="Maven Pro"/>
                          <a:cs typeface="Maven Pro"/>
                          <a:sym typeface="Maven Pro"/>
                        </a:rPr>
                        <a:t>23.7</a:t>
                      </a:r>
                      <a:endParaRPr lang="en-US" sz="1800"/>
                    </a:p>
                  </a:txBody>
                  <a:tcPr marL="55260" marR="55260" marT="55260" marB="55260" anchor="ctr">
                    <a:lnL w="6412" cap="flat" cmpd="sng" algn="ctr">
                      <a:solidFill>
                        <a:srgbClr val="6B8490"/>
                      </a:solidFill>
                      <a:prstDash val="solid"/>
                      <a:round/>
                      <a:headEnd type="none" w="med" len="med"/>
                      <a:tailEnd type="none" w="med" len="med"/>
                    </a:lnL>
                    <a:lnR w="6412" cap="flat" cmpd="sng" algn="ctr">
                      <a:solidFill>
                        <a:srgbClr val="6B8490"/>
                      </a:solidFill>
                      <a:prstDash val="solid"/>
                      <a:round/>
                      <a:headEnd type="none" w="med" len="med"/>
                      <a:tailEnd type="none" w="med" len="med"/>
                    </a:lnR>
                    <a:lnT w="6412" cap="flat" cmpd="sng" algn="ctr">
                      <a:solidFill>
                        <a:srgbClr val="6B8490"/>
                      </a:solidFill>
                      <a:prstDash val="solid"/>
                      <a:round/>
                      <a:headEnd type="none" w="med" len="med"/>
                      <a:tailEnd type="none" w="med" len="med"/>
                    </a:lnT>
                    <a:lnB w="6412" cap="flat" cmpd="sng" algn="ctr">
                      <a:solidFill>
                        <a:srgbClr val="6B8490"/>
                      </a:solidFill>
                      <a:prstDash val="solid"/>
                      <a:round/>
                      <a:headEnd type="none" w="med" len="med"/>
                      <a:tailEnd type="none" w="med" len="med"/>
                    </a:lnB>
                  </a:tcPr>
                </a:tc>
                <a:tc>
                  <a:txBody>
                    <a:bodyPr/>
                    <a:lstStyle/>
                    <a:p>
                      <a:pPr algn="ctr">
                        <a:lnSpc>
                          <a:spcPts val="1786"/>
                        </a:lnSpc>
                        <a:defRPr/>
                      </a:pPr>
                      <a:r>
                        <a:rPr lang="en-US" sz="2000">
                          <a:solidFill>
                            <a:srgbClr val="000000"/>
                          </a:solidFill>
                          <a:latin typeface="Maven Pro"/>
                          <a:ea typeface="Maven Pro"/>
                          <a:cs typeface="Maven Pro"/>
                          <a:sym typeface="Maven Pro"/>
                        </a:rPr>
                        <a:t>0.67</a:t>
                      </a:r>
                      <a:endParaRPr lang="en-US" sz="1800"/>
                    </a:p>
                  </a:txBody>
                  <a:tcPr marL="55260" marR="55260" marT="55260" marB="55260" anchor="ctr">
                    <a:lnL w="6412" cap="flat" cmpd="sng" algn="ctr">
                      <a:solidFill>
                        <a:srgbClr val="6B8490"/>
                      </a:solidFill>
                      <a:prstDash val="solid"/>
                      <a:round/>
                      <a:headEnd type="none" w="med" len="med"/>
                      <a:tailEnd type="none" w="med" len="med"/>
                    </a:lnL>
                    <a:lnR w="6412" cap="flat" cmpd="sng" algn="ctr">
                      <a:solidFill>
                        <a:srgbClr val="6B8490"/>
                      </a:solidFill>
                      <a:prstDash val="solid"/>
                      <a:round/>
                      <a:headEnd type="none" w="med" len="med"/>
                      <a:tailEnd type="none" w="med" len="med"/>
                    </a:lnR>
                    <a:lnT w="6412" cap="flat" cmpd="sng" algn="ctr">
                      <a:solidFill>
                        <a:srgbClr val="6B8490"/>
                      </a:solidFill>
                      <a:prstDash val="solid"/>
                      <a:round/>
                      <a:headEnd type="none" w="med" len="med"/>
                      <a:tailEnd type="none" w="med" len="med"/>
                    </a:lnT>
                    <a:lnB w="6412" cap="flat" cmpd="sng" algn="ctr">
                      <a:solidFill>
                        <a:srgbClr val="6B8490"/>
                      </a:solidFill>
                      <a:prstDash val="solid"/>
                      <a:round/>
                      <a:headEnd type="none" w="med" len="med"/>
                      <a:tailEnd type="none" w="med" len="med"/>
                    </a:lnB>
                  </a:tcPr>
                </a:tc>
                <a:extLst>
                  <a:ext uri="{0D108BD9-81ED-4DB2-BD59-A6C34878D82A}">
                    <a16:rowId xmlns:a16="http://schemas.microsoft.com/office/drawing/2014/main" val="10002"/>
                  </a:ext>
                </a:extLst>
              </a:tr>
              <a:tr h="989398">
                <a:tc>
                  <a:txBody>
                    <a:bodyPr/>
                    <a:lstStyle/>
                    <a:p>
                      <a:pPr algn="ctr">
                        <a:lnSpc>
                          <a:spcPts val="1786"/>
                        </a:lnSpc>
                        <a:defRPr/>
                      </a:pPr>
                      <a:r>
                        <a:rPr lang="en-US" sz="2000" dirty="0">
                          <a:solidFill>
                            <a:srgbClr val="000000"/>
                          </a:solidFill>
                          <a:latin typeface="Maven Pro"/>
                          <a:ea typeface="Maven Pro"/>
                          <a:cs typeface="Maven Pro"/>
                          <a:sym typeface="Maven Pro"/>
                        </a:rPr>
                        <a:t>Linear</a:t>
                      </a:r>
                      <a:r>
                        <a:rPr lang="en-US" sz="1800" dirty="0">
                          <a:solidFill>
                            <a:schemeClr val="tx1"/>
                          </a:solidFill>
                          <a:latin typeface="+mn-lt"/>
                          <a:ea typeface="+mn-ea"/>
                          <a:cs typeface="+mn-cs"/>
                          <a:sym typeface="Maven Pro"/>
                        </a:rPr>
                        <a:t> </a:t>
                      </a:r>
                      <a:r>
                        <a:rPr lang="en-US" sz="2000" dirty="0">
                          <a:solidFill>
                            <a:srgbClr val="000000"/>
                          </a:solidFill>
                          <a:latin typeface="Maven Pro"/>
                          <a:ea typeface="Maven Pro"/>
                          <a:cs typeface="Maven Pro"/>
                          <a:sym typeface="Maven Pro"/>
                        </a:rPr>
                        <a:t>Regression</a:t>
                      </a:r>
                    </a:p>
                  </a:txBody>
                  <a:tcPr marL="55260" marR="55260" marT="55260" marB="55260" anchor="ctr">
                    <a:lnL w="6412" cap="flat" cmpd="sng" algn="ctr">
                      <a:solidFill>
                        <a:srgbClr val="6B8490"/>
                      </a:solidFill>
                      <a:prstDash val="solid"/>
                      <a:round/>
                      <a:headEnd type="none" w="med" len="med"/>
                      <a:tailEnd type="none" w="med" len="med"/>
                    </a:lnL>
                    <a:lnR w="6412" cap="flat" cmpd="sng" algn="ctr">
                      <a:solidFill>
                        <a:srgbClr val="6B8490"/>
                      </a:solidFill>
                      <a:prstDash val="solid"/>
                      <a:round/>
                      <a:headEnd type="none" w="med" len="med"/>
                      <a:tailEnd type="none" w="med" len="med"/>
                    </a:lnR>
                    <a:lnT w="6412" cap="flat" cmpd="sng" algn="ctr">
                      <a:solidFill>
                        <a:srgbClr val="6B8490"/>
                      </a:solidFill>
                      <a:prstDash val="solid"/>
                      <a:round/>
                      <a:headEnd type="none" w="med" len="med"/>
                      <a:tailEnd type="none" w="med" len="med"/>
                    </a:lnT>
                    <a:lnB w="6412" cap="flat" cmpd="sng" algn="ctr">
                      <a:solidFill>
                        <a:srgbClr val="6B8490"/>
                      </a:solidFill>
                      <a:prstDash val="solid"/>
                      <a:round/>
                      <a:headEnd type="none" w="med" len="med"/>
                      <a:tailEnd type="none" w="med" len="med"/>
                    </a:lnB>
                  </a:tcPr>
                </a:tc>
                <a:tc>
                  <a:txBody>
                    <a:bodyPr/>
                    <a:lstStyle/>
                    <a:p>
                      <a:pPr algn="ctr">
                        <a:lnSpc>
                          <a:spcPts val="1786"/>
                        </a:lnSpc>
                        <a:defRPr/>
                      </a:pPr>
                      <a:r>
                        <a:rPr lang="en-US" sz="2000" dirty="0">
                          <a:solidFill>
                            <a:srgbClr val="000000"/>
                          </a:solidFill>
                          <a:latin typeface="Maven Pro"/>
                          <a:ea typeface="Maven Pro"/>
                          <a:cs typeface="Maven Pro"/>
                          <a:sym typeface="Maven Pro"/>
                        </a:rPr>
                        <a:t>22.62</a:t>
                      </a:r>
                      <a:endParaRPr lang="en-US" sz="1800" dirty="0"/>
                    </a:p>
                  </a:txBody>
                  <a:tcPr marL="55260" marR="55260" marT="55260" marB="55260" anchor="ctr">
                    <a:lnL w="6412" cap="flat" cmpd="sng" algn="ctr">
                      <a:solidFill>
                        <a:srgbClr val="6B8490"/>
                      </a:solidFill>
                      <a:prstDash val="solid"/>
                      <a:round/>
                      <a:headEnd type="none" w="med" len="med"/>
                      <a:tailEnd type="none" w="med" len="med"/>
                    </a:lnL>
                    <a:lnR w="6412" cap="flat" cmpd="sng" algn="ctr">
                      <a:solidFill>
                        <a:srgbClr val="6B8490"/>
                      </a:solidFill>
                      <a:prstDash val="solid"/>
                      <a:round/>
                      <a:headEnd type="none" w="med" len="med"/>
                      <a:tailEnd type="none" w="med" len="med"/>
                    </a:lnR>
                    <a:lnT w="6412" cap="flat" cmpd="sng" algn="ctr">
                      <a:solidFill>
                        <a:srgbClr val="6B8490"/>
                      </a:solidFill>
                      <a:prstDash val="solid"/>
                      <a:round/>
                      <a:headEnd type="none" w="med" len="med"/>
                      <a:tailEnd type="none" w="med" len="med"/>
                    </a:lnT>
                    <a:lnB w="6412" cap="flat" cmpd="sng" algn="ctr">
                      <a:solidFill>
                        <a:srgbClr val="6B8490"/>
                      </a:solidFill>
                      <a:prstDash val="solid"/>
                      <a:round/>
                      <a:headEnd type="none" w="med" len="med"/>
                      <a:tailEnd type="none" w="med" len="med"/>
                    </a:lnB>
                  </a:tcPr>
                </a:tc>
                <a:tc>
                  <a:txBody>
                    <a:bodyPr/>
                    <a:lstStyle/>
                    <a:p>
                      <a:pPr algn="ctr">
                        <a:lnSpc>
                          <a:spcPts val="1786"/>
                        </a:lnSpc>
                        <a:defRPr/>
                      </a:pPr>
                      <a:r>
                        <a:rPr lang="en-US" sz="2000" dirty="0">
                          <a:solidFill>
                            <a:srgbClr val="000000"/>
                          </a:solidFill>
                          <a:latin typeface="Maven Pro"/>
                          <a:ea typeface="Maven Pro"/>
                          <a:cs typeface="Maven Pro"/>
                          <a:sym typeface="Maven Pro"/>
                        </a:rPr>
                        <a:t>0.73</a:t>
                      </a:r>
                      <a:endParaRPr lang="en-US" sz="1800" dirty="0"/>
                    </a:p>
                  </a:txBody>
                  <a:tcPr marL="55260" marR="55260" marT="55260" marB="55260" anchor="ctr">
                    <a:lnL w="6412" cap="flat" cmpd="sng" algn="ctr">
                      <a:solidFill>
                        <a:srgbClr val="6B8490"/>
                      </a:solidFill>
                      <a:prstDash val="solid"/>
                      <a:round/>
                      <a:headEnd type="none" w="med" len="med"/>
                      <a:tailEnd type="none" w="med" len="med"/>
                    </a:lnL>
                    <a:lnR w="6412" cap="flat" cmpd="sng" algn="ctr">
                      <a:solidFill>
                        <a:srgbClr val="6B8490"/>
                      </a:solidFill>
                      <a:prstDash val="solid"/>
                      <a:round/>
                      <a:headEnd type="none" w="med" len="med"/>
                      <a:tailEnd type="none" w="med" len="med"/>
                    </a:lnR>
                    <a:lnT w="6412" cap="flat" cmpd="sng" algn="ctr">
                      <a:solidFill>
                        <a:srgbClr val="6B8490"/>
                      </a:solidFill>
                      <a:prstDash val="solid"/>
                      <a:round/>
                      <a:headEnd type="none" w="med" len="med"/>
                      <a:tailEnd type="none" w="med" len="med"/>
                    </a:lnT>
                    <a:lnB w="6412" cap="flat" cmpd="sng" algn="ctr">
                      <a:solidFill>
                        <a:srgbClr val="6B8490"/>
                      </a:solidFill>
                      <a:prstDash val="solid"/>
                      <a:round/>
                      <a:headEnd type="none" w="med" len="med"/>
                      <a:tailEnd type="none" w="med" len="med"/>
                    </a:lnB>
                  </a:tcPr>
                </a:tc>
                <a:tc>
                  <a:txBody>
                    <a:bodyPr/>
                    <a:lstStyle/>
                    <a:p>
                      <a:pPr algn="ctr">
                        <a:lnSpc>
                          <a:spcPts val="1786"/>
                        </a:lnSpc>
                        <a:defRPr/>
                      </a:pPr>
                      <a:r>
                        <a:rPr lang="en-US" sz="2000" dirty="0">
                          <a:solidFill>
                            <a:srgbClr val="000000"/>
                          </a:solidFill>
                          <a:latin typeface="Maven Pro"/>
                          <a:ea typeface="Maven Pro"/>
                          <a:cs typeface="Maven Pro"/>
                          <a:sym typeface="Maven Pro"/>
                        </a:rPr>
                        <a:t>29.07</a:t>
                      </a:r>
                      <a:endParaRPr lang="en-US" sz="1800" dirty="0"/>
                    </a:p>
                  </a:txBody>
                  <a:tcPr marL="55260" marR="55260" marT="55260" marB="55260" anchor="ctr">
                    <a:lnL w="6412" cap="flat" cmpd="sng" algn="ctr">
                      <a:solidFill>
                        <a:srgbClr val="6B8490"/>
                      </a:solidFill>
                      <a:prstDash val="solid"/>
                      <a:round/>
                      <a:headEnd type="none" w="med" len="med"/>
                      <a:tailEnd type="none" w="med" len="med"/>
                    </a:lnL>
                    <a:lnR w="6412" cap="flat" cmpd="sng" algn="ctr">
                      <a:solidFill>
                        <a:srgbClr val="6B8490"/>
                      </a:solidFill>
                      <a:prstDash val="solid"/>
                      <a:round/>
                      <a:headEnd type="none" w="med" len="med"/>
                      <a:tailEnd type="none" w="med" len="med"/>
                    </a:lnR>
                    <a:lnT w="6412" cap="flat" cmpd="sng" algn="ctr">
                      <a:solidFill>
                        <a:srgbClr val="6B8490"/>
                      </a:solidFill>
                      <a:prstDash val="solid"/>
                      <a:round/>
                      <a:headEnd type="none" w="med" len="med"/>
                      <a:tailEnd type="none" w="med" len="med"/>
                    </a:lnT>
                    <a:lnB w="6412" cap="flat" cmpd="sng" algn="ctr">
                      <a:solidFill>
                        <a:srgbClr val="6B8490"/>
                      </a:solidFill>
                      <a:prstDash val="solid"/>
                      <a:round/>
                      <a:headEnd type="none" w="med" len="med"/>
                      <a:tailEnd type="none" w="med" len="med"/>
                    </a:lnB>
                  </a:tcPr>
                </a:tc>
                <a:tc>
                  <a:txBody>
                    <a:bodyPr/>
                    <a:lstStyle/>
                    <a:p>
                      <a:pPr algn="ctr">
                        <a:lnSpc>
                          <a:spcPts val="1786"/>
                        </a:lnSpc>
                        <a:defRPr/>
                      </a:pPr>
                      <a:r>
                        <a:rPr lang="en-US" sz="2000">
                          <a:solidFill>
                            <a:srgbClr val="000000"/>
                          </a:solidFill>
                          <a:latin typeface="Maven Pro"/>
                          <a:ea typeface="Maven Pro"/>
                          <a:cs typeface="Maven Pro"/>
                          <a:sym typeface="Maven Pro"/>
                        </a:rPr>
                        <a:t>0.51</a:t>
                      </a:r>
                      <a:endParaRPr lang="en-US" sz="1800"/>
                    </a:p>
                  </a:txBody>
                  <a:tcPr marL="55260" marR="55260" marT="55260" marB="55260" anchor="ctr">
                    <a:lnL w="6412" cap="flat" cmpd="sng" algn="ctr">
                      <a:solidFill>
                        <a:srgbClr val="6B8490"/>
                      </a:solidFill>
                      <a:prstDash val="solid"/>
                      <a:round/>
                      <a:headEnd type="none" w="med" len="med"/>
                      <a:tailEnd type="none" w="med" len="med"/>
                    </a:lnL>
                    <a:lnR w="6412" cap="flat" cmpd="sng" algn="ctr">
                      <a:solidFill>
                        <a:srgbClr val="6B8490"/>
                      </a:solidFill>
                      <a:prstDash val="solid"/>
                      <a:round/>
                      <a:headEnd type="none" w="med" len="med"/>
                      <a:tailEnd type="none" w="med" len="med"/>
                    </a:lnR>
                    <a:lnT w="6412" cap="flat" cmpd="sng" algn="ctr">
                      <a:solidFill>
                        <a:srgbClr val="6B8490"/>
                      </a:solidFill>
                      <a:prstDash val="solid"/>
                      <a:round/>
                      <a:headEnd type="none" w="med" len="med"/>
                      <a:tailEnd type="none" w="med" len="med"/>
                    </a:lnT>
                    <a:lnB w="6412" cap="flat" cmpd="sng" algn="ctr">
                      <a:solidFill>
                        <a:srgbClr val="6B8490"/>
                      </a:solidFill>
                      <a:prstDash val="solid"/>
                      <a:round/>
                      <a:headEnd type="none" w="med" len="med"/>
                      <a:tailEnd type="none" w="med" len="med"/>
                    </a:lnB>
                  </a:tcPr>
                </a:tc>
                <a:extLst>
                  <a:ext uri="{0D108BD9-81ED-4DB2-BD59-A6C34878D82A}">
                    <a16:rowId xmlns:a16="http://schemas.microsoft.com/office/drawing/2014/main" val="10003"/>
                  </a:ext>
                </a:extLst>
              </a:tr>
              <a:tr h="586033">
                <a:tc>
                  <a:txBody>
                    <a:bodyPr/>
                    <a:lstStyle/>
                    <a:p>
                      <a:pPr algn="ctr">
                        <a:lnSpc>
                          <a:spcPts val="1786"/>
                        </a:lnSpc>
                        <a:defRPr/>
                      </a:pPr>
                      <a:r>
                        <a:rPr lang="en-US" sz="2000">
                          <a:solidFill>
                            <a:srgbClr val="000000"/>
                          </a:solidFill>
                          <a:latin typeface="Maven Pro"/>
                          <a:ea typeface="Maven Pro"/>
                          <a:cs typeface="Maven Pro"/>
                          <a:sym typeface="Maven Pro"/>
                        </a:rPr>
                        <a:t>XGBoost</a:t>
                      </a:r>
                      <a:endParaRPr lang="en-US" sz="1800"/>
                    </a:p>
                  </a:txBody>
                  <a:tcPr marL="55260" marR="55260" marT="55260" marB="55260" anchor="ctr">
                    <a:lnL w="6412" cap="flat" cmpd="sng" algn="ctr">
                      <a:solidFill>
                        <a:srgbClr val="6B8490"/>
                      </a:solidFill>
                      <a:prstDash val="solid"/>
                      <a:round/>
                      <a:headEnd type="none" w="med" len="med"/>
                      <a:tailEnd type="none" w="med" len="med"/>
                    </a:lnL>
                    <a:lnR w="6412" cap="flat" cmpd="sng" algn="ctr">
                      <a:solidFill>
                        <a:srgbClr val="6B8490"/>
                      </a:solidFill>
                      <a:prstDash val="solid"/>
                      <a:round/>
                      <a:headEnd type="none" w="med" len="med"/>
                      <a:tailEnd type="none" w="med" len="med"/>
                    </a:lnR>
                    <a:lnT w="6412" cap="flat" cmpd="sng" algn="ctr">
                      <a:solidFill>
                        <a:srgbClr val="6B8490"/>
                      </a:solidFill>
                      <a:prstDash val="solid"/>
                      <a:round/>
                      <a:headEnd type="none" w="med" len="med"/>
                      <a:tailEnd type="none" w="med" len="med"/>
                    </a:lnT>
                    <a:lnB w="6412" cap="flat" cmpd="sng" algn="ctr">
                      <a:solidFill>
                        <a:srgbClr val="6B8490"/>
                      </a:solidFill>
                      <a:prstDash val="solid"/>
                      <a:round/>
                      <a:headEnd type="none" w="med" len="med"/>
                      <a:tailEnd type="none" w="med" len="med"/>
                    </a:lnB>
                  </a:tcPr>
                </a:tc>
                <a:tc>
                  <a:txBody>
                    <a:bodyPr/>
                    <a:lstStyle/>
                    <a:p>
                      <a:pPr algn="ctr">
                        <a:lnSpc>
                          <a:spcPts val="1786"/>
                        </a:lnSpc>
                        <a:defRPr/>
                      </a:pPr>
                      <a:r>
                        <a:rPr lang="en-US" sz="2000">
                          <a:solidFill>
                            <a:srgbClr val="000000"/>
                          </a:solidFill>
                          <a:latin typeface="Maven Pro"/>
                          <a:ea typeface="Maven Pro"/>
                          <a:cs typeface="Maven Pro"/>
                          <a:sym typeface="Maven Pro"/>
                        </a:rPr>
                        <a:t>20.58</a:t>
                      </a:r>
                      <a:endParaRPr lang="en-US" sz="1800"/>
                    </a:p>
                  </a:txBody>
                  <a:tcPr marL="55260" marR="55260" marT="55260" marB="55260" anchor="ctr">
                    <a:lnL w="6412" cap="flat" cmpd="sng" algn="ctr">
                      <a:solidFill>
                        <a:srgbClr val="6B8490"/>
                      </a:solidFill>
                      <a:prstDash val="solid"/>
                      <a:round/>
                      <a:headEnd type="none" w="med" len="med"/>
                      <a:tailEnd type="none" w="med" len="med"/>
                    </a:lnL>
                    <a:lnR w="6412" cap="flat" cmpd="sng" algn="ctr">
                      <a:solidFill>
                        <a:srgbClr val="6B8490"/>
                      </a:solidFill>
                      <a:prstDash val="solid"/>
                      <a:round/>
                      <a:headEnd type="none" w="med" len="med"/>
                      <a:tailEnd type="none" w="med" len="med"/>
                    </a:lnR>
                    <a:lnT w="6412" cap="flat" cmpd="sng" algn="ctr">
                      <a:solidFill>
                        <a:srgbClr val="6B8490"/>
                      </a:solidFill>
                      <a:prstDash val="solid"/>
                      <a:round/>
                      <a:headEnd type="none" w="med" len="med"/>
                      <a:tailEnd type="none" w="med" len="med"/>
                    </a:lnT>
                    <a:lnB w="6412" cap="flat" cmpd="sng" algn="ctr">
                      <a:solidFill>
                        <a:srgbClr val="6B8490"/>
                      </a:solidFill>
                      <a:prstDash val="solid"/>
                      <a:round/>
                      <a:headEnd type="none" w="med" len="med"/>
                      <a:tailEnd type="none" w="med" len="med"/>
                    </a:lnB>
                  </a:tcPr>
                </a:tc>
                <a:tc>
                  <a:txBody>
                    <a:bodyPr/>
                    <a:lstStyle/>
                    <a:p>
                      <a:pPr algn="ctr">
                        <a:lnSpc>
                          <a:spcPts val="1786"/>
                        </a:lnSpc>
                        <a:defRPr/>
                      </a:pPr>
                      <a:r>
                        <a:rPr lang="en-US" sz="2000">
                          <a:solidFill>
                            <a:srgbClr val="000000"/>
                          </a:solidFill>
                          <a:latin typeface="Maven Pro"/>
                          <a:ea typeface="Maven Pro"/>
                          <a:cs typeface="Maven Pro"/>
                          <a:sym typeface="Maven Pro"/>
                        </a:rPr>
                        <a:t>0.77</a:t>
                      </a:r>
                      <a:endParaRPr lang="en-US" sz="1800"/>
                    </a:p>
                  </a:txBody>
                  <a:tcPr marL="55260" marR="55260" marT="55260" marB="55260" anchor="ctr">
                    <a:lnL w="6412" cap="flat" cmpd="sng" algn="ctr">
                      <a:solidFill>
                        <a:srgbClr val="6B8490"/>
                      </a:solidFill>
                      <a:prstDash val="solid"/>
                      <a:round/>
                      <a:headEnd type="none" w="med" len="med"/>
                      <a:tailEnd type="none" w="med" len="med"/>
                    </a:lnL>
                    <a:lnR w="6412" cap="flat" cmpd="sng" algn="ctr">
                      <a:solidFill>
                        <a:srgbClr val="6B8490"/>
                      </a:solidFill>
                      <a:prstDash val="solid"/>
                      <a:round/>
                      <a:headEnd type="none" w="med" len="med"/>
                      <a:tailEnd type="none" w="med" len="med"/>
                    </a:lnR>
                    <a:lnT w="6412" cap="flat" cmpd="sng" algn="ctr">
                      <a:solidFill>
                        <a:srgbClr val="6B8490"/>
                      </a:solidFill>
                      <a:prstDash val="solid"/>
                      <a:round/>
                      <a:headEnd type="none" w="med" len="med"/>
                      <a:tailEnd type="none" w="med" len="med"/>
                    </a:lnT>
                    <a:lnB w="6412" cap="flat" cmpd="sng" algn="ctr">
                      <a:solidFill>
                        <a:srgbClr val="6B8490"/>
                      </a:solidFill>
                      <a:prstDash val="solid"/>
                      <a:round/>
                      <a:headEnd type="none" w="med" len="med"/>
                      <a:tailEnd type="none" w="med" len="med"/>
                    </a:lnB>
                  </a:tcPr>
                </a:tc>
                <a:tc>
                  <a:txBody>
                    <a:bodyPr/>
                    <a:lstStyle/>
                    <a:p>
                      <a:pPr algn="ctr">
                        <a:lnSpc>
                          <a:spcPts val="1786"/>
                        </a:lnSpc>
                        <a:defRPr/>
                      </a:pPr>
                      <a:r>
                        <a:rPr lang="en-US" sz="2000" dirty="0">
                          <a:solidFill>
                            <a:srgbClr val="000000"/>
                          </a:solidFill>
                          <a:latin typeface="Maven Pro"/>
                          <a:ea typeface="Maven Pro"/>
                          <a:cs typeface="Maven Pro"/>
                          <a:sym typeface="Maven Pro"/>
                        </a:rPr>
                        <a:t>23.8</a:t>
                      </a:r>
                      <a:endParaRPr lang="en-US" sz="1800" dirty="0"/>
                    </a:p>
                  </a:txBody>
                  <a:tcPr marL="55260" marR="55260" marT="55260" marB="55260" anchor="ctr">
                    <a:lnL w="6412" cap="flat" cmpd="sng" algn="ctr">
                      <a:solidFill>
                        <a:srgbClr val="6B8490"/>
                      </a:solidFill>
                      <a:prstDash val="solid"/>
                      <a:round/>
                      <a:headEnd type="none" w="med" len="med"/>
                      <a:tailEnd type="none" w="med" len="med"/>
                    </a:lnL>
                    <a:lnR w="6412" cap="flat" cmpd="sng" algn="ctr">
                      <a:solidFill>
                        <a:srgbClr val="6B8490"/>
                      </a:solidFill>
                      <a:prstDash val="solid"/>
                      <a:round/>
                      <a:headEnd type="none" w="med" len="med"/>
                      <a:tailEnd type="none" w="med" len="med"/>
                    </a:lnR>
                    <a:lnT w="6412" cap="flat" cmpd="sng" algn="ctr">
                      <a:solidFill>
                        <a:srgbClr val="6B8490"/>
                      </a:solidFill>
                      <a:prstDash val="solid"/>
                      <a:round/>
                      <a:headEnd type="none" w="med" len="med"/>
                      <a:tailEnd type="none" w="med" len="med"/>
                    </a:lnT>
                    <a:lnB w="6412" cap="flat" cmpd="sng" algn="ctr">
                      <a:solidFill>
                        <a:srgbClr val="6B8490"/>
                      </a:solidFill>
                      <a:prstDash val="solid"/>
                      <a:round/>
                      <a:headEnd type="none" w="med" len="med"/>
                      <a:tailEnd type="none" w="med" len="med"/>
                    </a:lnB>
                  </a:tcPr>
                </a:tc>
                <a:tc>
                  <a:txBody>
                    <a:bodyPr/>
                    <a:lstStyle/>
                    <a:p>
                      <a:pPr algn="ctr">
                        <a:lnSpc>
                          <a:spcPts val="1786"/>
                        </a:lnSpc>
                        <a:defRPr/>
                      </a:pPr>
                      <a:r>
                        <a:rPr lang="en-US" sz="2000" dirty="0">
                          <a:solidFill>
                            <a:srgbClr val="000000"/>
                          </a:solidFill>
                          <a:latin typeface="Maven Pro"/>
                          <a:ea typeface="Maven Pro"/>
                          <a:cs typeface="Maven Pro"/>
                          <a:sym typeface="Maven Pro"/>
                        </a:rPr>
                        <a:t>0.67</a:t>
                      </a:r>
                      <a:endParaRPr lang="en-US" sz="1800" dirty="0"/>
                    </a:p>
                  </a:txBody>
                  <a:tcPr marL="55260" marR="55260" marT="55260" marB="55260" anchor="ctr">
                    <a:lnL w="6412" cap="flat" cmpd="sng" algn="ctr">
                      <a:solidFill>
                        <a:srgbClr val="6B8490"/>
                      </a:solidFill>
                      <a:prstDash val="solid"/>
                      <a:round/>
                      <a:headEnd type="none" w="med" len="med"/>
                      <a:tailEnd type="none" w="med" len="med"/>
                    </a:lnL>
                    <a:lnR w="6412" cap="flat" cmpd="sng" algn="ctr">
                      <a:solidFill>
                        <a:srgbClr val="6B8490"/>
                      </a:solidFill>
                      <a:prstDash val="solid"/>
                      <a:round/>
                      <a:headEnd type="none" w="med" len="med"/>
                      <a:tailEnd type="none" w="med" len="med"/>
                    </a:lnR>
                    <a:lnT w="6412" cap="flat" cmpd="sng" algn="ctr">
                      <a:solidFill>
                        <a:srgbClr val="6B8490"/>
                      </a:solidFill>
                      <a:prstDash val="solid"/>
                      <a:round/>
                      <a:headEnd type="none" w="med" len="med"/>
                      <a:tailEnd type="none" w="med" len="med"/>
                    </a:lnT>
                    <a:lnB w="6412" cap="flat" cmpd="sng" algn="ctr">
                      <a:solidFill>
                        <a:srgbClr val="6B8490"/>
                      </a:solidFill>
                      <a:prstDash val="solid"/>
                      <a:round/>
                      <a:headEnd type="none" w="med" len="med"/>
                      <a:tailEnd type="none" w="med" len="med"/>
                    </a:lnB>
                  </a:tcPr>
                </a:tc>
                <a:extLst>
                  <a:ext uri="{0D108BD9-81ED-4DB2-BD59-A6C34878D82A}">
                    <a16:rowId xmlns:a16="http://schemas.microsoft.com/office/drawing/2014/main" val="10004"/>
                  </a:ext>
                </a:extLst>
              </a:tr>
              <a:tr h="586033">
                <a:tc>
                  <a:txBody>
                    <a:bodyPr/>
                    <a:lstStyle/>
                    <a:p>
                      <a:pPr algn="ctr">
                        <a:lnSpc>
                          <a:spcPts val="1786"/>
                        </a:lnSpc>
                        <a:defRPr/>
                      </a:pPr>
                      <a:r>
                        <a:rPr lang="en-US" sz="2000">
                          <a:solidFill>
                            <a:srgbClr val="000000"/>
                          </a:solidFill>
                          <a:latin typeface="Maven Pro"/>
                          <a:ea typeface="Maven Pro"/>
                          <a:cs typeface="Maven Pro"/>
                          <a:sym typeface="Maven Pro"/>
                        </a:rPr>
                        <a:t>KNN</a:t>
                      </a:r>
                      <a:endParaRPr lang="en-US" sz="1800"/>
                    </a:p>
                  </a:txBody>
                  <a:tcPr marL="55260" marR="55260" marT="55260" marB="55260" anchor="ctr">
                    <a:lnL w="6412" cap="flat" cmpd="sng" algn="ctr">
                      <a:solidFill>
                        <a:srgbClr val="6B8490"/>
                      </a:solidFill>
                      <a:prstDash val="solid"/>
                      <a:round/>
                      <a:headEnd type="none" w="med" len="med"/>
                      <a:tailEnd type="none" w="med" len="med"/>
                    </a:lnL>
                    <a:lnR w="6412" cap="flat" cmpd="sng" algn="ctr">
                      <a:solidFill>
                        <a:srgbClr val="6B8490"/>
                      </a:solidFill>
                      <a:prstDash val="solid"/>
                      <a:round/>
                      <a:headEnd type="none" w="med" len="med"/>
                      <a:tailEnd type="none" w="med" len="med"/>
                    </a:lnR>
                    <a:lnT w="6412" cap="flat" cmpd="sng" algn="ctr">
                      <a:solidFill>
                        <a:srgbClr val="6B8490"/>
                      </a:solidFill>
                      <a:prstDash val="solid"/>
                      <a:round/>
                      <a:headEnd type="none" w="med" len="med"/>
                      <a:tailEnd type="none" w="med" len="med"/>
                    </a:lnT>
                    <a:lnB w="6412" cap="flat" cmpd="sng" algn="ctr">
                      <a:solidFill>
                        <a:srgbClr val="6B8490"/>
                      </a:solidFill>
                      <a:prstDash val="solid"/>
                      <a:round/>
                      <a:headEnd type="none" w="med" len="med"/>
                      <a:tailEnd type="none" w="med" len="med"/>
                    </a:lnB>
                  </a:tcPr>
                </a:tc>
                <a:tc>
                  <a:txBody>
                    <a:bodyPr/>
                    <a:lstStyle/>
                    <a:p>
                      <a:pPr algn="ctr">
                        <a:lnSpc>
                          <a:spcPts val="1786"/>
                        </a:lnSpc>
                        <a:defRPr/>
                      </a:pPr>
                      <a:r>
                        <a:rPr lang="en-US" sz="2000">
                          <a:solidFill>
                            <a:srgbClr val="000000"/>
                          </a:solidFill>
                          <a:latin typeface="Maven Pro"/>
                          <a:ea typeface="Maven Pro"/>
                          <a:cs typeface="Maven Pro"/>
                          <a:sym typeface="Maven Pro"/>
                        </a:rPr>
                        <a:t>29.16</a:t>
                      </a:r>
                      <a:endParaRPr lang="en-US" sz="1800"/>
                    </a:p>
                  </a:txBody>
                  <a:tcPr marL="55260" marR="55260" marT="55260" marB="55260" anchor="ctr">
                    <a:lnL w="6412" cap="flat" cmpd="sng" algn="ctr">
                      <a:solidFill>
                        <a:srgbClr val="6B8490"/>
                      </a:solidFill>
                      <a:prstDash val="solid"/>
                      <a:round/>
                      <a:headEnd type="none" w="med" len="med"/>
                      <a:tailEnd type="none" w="med" len="med"/>
                    </a:lnL>
                    <a:lnR w="6412" cap="flat" cmpd="sng" algn="ctr">
                      <a:solidFill>
                        <a:srgbClr val="6B8490"/>
                      </a:solidFill>
                      <a:prstDash val="solid"/>
                      <a:round/>
                      <a:headEnd type="none" w="med" len="med"/>
                      <a:tailEnd type="none" w="med" len="med"/>
                    </a:lnR>
                    <a:lnT w="6412" cap="flat" cmpd="sng" algn="ctr">
                      <a:solidFill>
                        <a:srgbClr val="6B8490"/>
                      </a:solidFill>
                      <a:prstDash val="solid"/>
                      <a:round/>
                      <a:headEnd type="none" w="med" len="med"/>
                      <a:tailEnd type="none" w="med" len="med"/>
                    </a:lnT>
                    <a:lnB w="6412" cap="flat" cmpd="sng" algn="ctr">
                      <a:solidFill>
                        <a:srgbClr val="6B8490"/>
                      </a:solidFill>
                      <a:prstDash val="solid"/>
                      <a:round/>
                      <a:headEnd type="none" w="med" len="med"/>
                      <a:tailEnd type="none" w="med" len="med"/>
                    </a:lnB>
                  </a:tcPr>
                </a:tc>
                <a:tc>
                  <a:txBody>
                    <a:bodyPr/>
                    <a:lstStyle/>
                    <a:p>
                      <a:pPr algn="ctr">
                        <a:lnSpc>
                          <a:spcPts val="1786"/>
                        </a:lnSpc>
                        <a:defRPr/>
                      </a:pPr>
                      <a:r>
                        <a:rPr lang="en-US" sz="2000">
                          <a:solidFill>
                            <a:srgbClr val="000000"/>
                          </a:solidFill>
                          <a:latin typeface="Maven Pro"/>
                          <a:ea typeface="Maven Pro"/>
                          <a:cs typeface="Maven Pro"/>
                          <a:sym typeface="Maven Pro"/>
                        </a:rPr>
                        <a:t>0.55</a:t>
                      </a:r>
                      <a:endParaRPr lang="en-US" sz="1800"/>
                    </a:p>
                  </a:txBody>
                  <a:tcPr marL="55260" marR="55260" marT="55260" marB="55260" anchor="ctr">
                    <a:lnL w="6412" cap="flat" cmpd="sng" algn="ctr">
                      <a:solidFill>
                        <a:srgbClr val="6B8490"/>
                      </a:solidFill>
                      <a:prstDash val="solid"/>
                      <a:round/>
                      <a:headEnd type="none" w="med" len="med"/>
                      <a:tailEnd type="none" w="med" len="med"/>
                    </a:lnL>
                    <a:lnR w="6412" cap="flat" cmpd="sng" algn="ctr">
                      <a:solidFill>
                        <a:srgbClr val="6B8490"/>
                      </a:solidFill>
                      <a:prstDash val="solid"/>
                      <a:round/>
                      <a:headEnd type="none" w="med" len="med"/>
                      <a:tailEnd type="none" w="med" len="med"/>
                    </a:lnR>
                    <a:lnT w="6412" cap="flat" cmpd="sng" algn="ctr">
                      <a:solidFill>
                        <a:srgbClr val="6B8490"/>
                      </a:solidFill>
                      <a:prstDash val="solid"/>
                      <a:round/>
                      <a:headEnd type="none" w="med" len="med"/>
                      <a:tailEnd type="none" w="med" len="med"/>
                    </a:lnT>
                    <a:lnB w="6412" cap="flat" cmpd="sng" algn="ctr">
                      <a:solidFill>
                        <a:srgbClr val="6B8490"/>
                      </a:solidFill>
                      <a:prstDash val="solid"/>
                      <a:round/>
                      <a:headEnd type="none" w="med" len="med"/>
                      <a:tailEnd type="none" w="med" len="med"/>
                    </a:lnB>
                  </a:tcPr>
                </a:tc>
                <a:tc>
                  <a:txBody>
                    <a:bodyPr/>
                    <a:lstStyle/>
                    <a:p>
                      <a:pPr algn="ctr">
                        <a:lnSpc>
                          <a:spcPts val="1786"/>
                        </a:lnSpc>
                        <a:defRPr/>
                      </a:pPr>
                      <a:r>
                        <a:rPr lang="en-US" sz="2000">
                          <a:solidFill>
                            <a:srgbClr val="000000"/>
                          </a:solidFill>
                          <a:latin typeface="Maven Pro"/>
                          <a:ea typeface="Maven Pro"/>
                          <a:cs typeface="Maven Pro"/>
                          <a:sym typeface="Maven Pro"/>
                        </a:rPr>
                        <a:t>30.73</a:t>
                      </a:r>
                      <a:endParaRPr lang="en-US" sz="1800"/>
                    </a:p>
                  </a:txBody>
                  <a:tcPr marL="55260" marR="55260" marT="55260" marB="55260" anchor="ctr">
                    <a:lnL w="6412" cap="flat" cmpd="sng" algn="ctr">
                      <a:solidFill>
                        <a:srgbClr val="6B8490"/>
                      </a:solidFill>
                      <a:prstDash val="solid"/>
                      <a:round/>
                      <a:headEnd type="none" w="med" len="med"/>
                      <a:tailEnd type="none" w="med" len="med"/>
                    </a:lnL>
                    <a:lnR w="6412" cap="flat" cmpd="sng" algn="ctr">
                      <a:solidFill>
                        <a:srgbClr val="6B8490"/>
                      </a:solidFill>
                      <a:prstDash val="solid"/>
                      <a:round/>
                      <a:headEnd type="none" w="med" len="med"/>
                      <a:tailEnd type="none" w="med" len="med"/>
                    </a:lnR>
                    <a:lnT w="6412" cap="flat" cmpd="sng" algn="ctr">
                      <a:solidFill>
                        <a:srgbClr val="6B8490"/>
                      </a:solidFill>
                      <a:prstDash val="solid"/>
                      <a:round/>
                      <a:headEnd type="none" w="med" len="med"/>
                      <a:tailEnd type="none" w="med" len="med"/>
                    </a:lnT>
                    <a:lnB w="6412" cap="flat" cmpd="sng" algn="ctr">
                      <a:solidFill>
                        <a:srgbClr val="6B8490"/>
                      </a:solidFill>
                      <a:prstDash val="solid"/>
                      <a:round/>
                      <a:headEnd type="none" w="med" len="med"/>
                      <a:tailEnd type="none" w="med" len="med"/>
                    </a:lnB>
                  </a:tcPr>
                </a:tc>
                <a:tc>
                  <a:txBody>
                    <a:bodyPr/>
                    <a:lstStyle/>
                    <a:p>
                      <a:pPr algn="ctr">
                        <a:lnSpc>
                          <a:spcPts val="1786"/>
                        </a:lnSpc>
                        <a:defRPr/>
                      </a:pPr>
                      <a:r>
                        <a:rPr lang="en-US" sz="2000" dirty="0">
                          <a:solidFill>
                            <a:srgbClr val="000000"/>
                          </a:solidFill>
                          <a:latin typeface="Maven Pro"/>
                          <a:ea typeface="Maven Pro"/>
                          <a:cs typeface="Maven Pro"/>
                          <a:sym typeface="Maven Pro"/>
                        </a:rPr>
                        <a:t>0.45</a:t>
                      </a:r>
                      <a:endParaRPr lang="en-US" sz="1800" dirty="0"/>
                    </a:p>
                  </a:txBody>
                  <a:tcPr marL="55260" marR="55260" marT="55260" marB="55260" anchor="ctr">
                    <a:lnL w="6412" cap="flat" cmpd="sng" algn="ctr">
                      <a:solidFill>
                        <a:srgbClr val="6B8490"/>
                      </a:solidFill>
                      <a:prstDash val="solid"/>
                      <a:round/>
                      <a:headEnd type="none" w="med" len="med"/>
                      <a:tailEnd type="none" w="med" len="med"/>
                    </a:lnL>
                    <a:lnR w="6412" cap="flat" cmpd="sng" algn="ctr">
                      <a:solidFill>
                        <a:srgbClr val="6B8490"/>
                      </a:solidFill>
                      <a:prstDash val="solid"/>
                      <a:round/>
                      <a:headEnd type="none" w="med" len="med"/>
                      <a:tailEnd type="none" w="med" len="med"/>
                    </a:lnR>
                    <a:lnT w="6412" cap="flat" cmpd="sng" algn="ctr">
                      <a:solidFill>
                        <a:srgbClr val="6B8490"/>
                      </a:solidFill>
                      <a:prstDash val="solid"/>
                      <a:round/>
                      <a:headEnd type="none" w="med" len="med"/>
                      <a:tailEnd type="none" w="med" len="med"/>
                    </a:lnT>
                    <a:lnB w="6412" cap="flat" cmpd="sng" algn="ctr">
                      <a:solidFill>
                        <a:srgbClr val="6B849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6" name="Group 6">
            <a:extLst>
              <a:ext uri="{FF2B5EF4-FFF2-40B4-BE49-F238E27FC236}">
                <a16:creationId xmlns:a16="http://schemas.microsoft.com/office/drawing/2014/main" id="{E5068D9A-9862-2929-9BBC-65293B226026}"/>
              </a:ext>
            </a:extLst>
          </p:cNvPr>
          <p:cNvGrpSpPr/>
          <p:nvPr/>
        </p:nvGrpSpPr>
        <p:grpSpPr>
          <a:xfrm>
            <a:off x="10721718" y="2417165"/>
            <a:ext cx="3912954" cy="2949619"/>
            <a:chOff x="0" y="0"/>
            <a:chExt cx="1078258" cy="812800"/>
          </a:xfrm>
        </p:grpSpPr>
        <p:sp>
          <p:nvSpPr>
            <p:cNvPr id="7" name="Freeform 7">
              <a:extLst>
                <a:ext uri="{FF2B5EF4-FFF2-40B4-BE49-F238E27FC236}">
                  <a16:creationId xmlns:a16="http://schemas.microsoft.com/office/drawing/2014/main" id="{B3E7D84B-636F-5104-3CAE-DD6F31934917}"/>
                </a:ext>
              </a:extLst>
            </p:cNvPr>
            <p:cNvSpPr/>
            <p:nvPr/>
          </p:nvSpPr>
          <p:spPr>
            <a:xfrm>
              <a:off x="0" y="0"/>
              <a:ext cx="1078258" cy="812800"/>
            </a:xfrm>
            <a:custGeom>
              <a:avLst/>
              <a:gdLst/>
              <a:ahLst/>
              <a:cxnLst/>
              <a:rect l="l" t="t" r="r" b="b"/>
              <a:pathLst>
                <a:path w="1078258" h="812800">
                  <a:moveTo>
                    <a:pt x="0" y="0"/>
                  </a:moveTo>
                  <a:lnTo>
                    <a:pt x="1078258" y="0"/>
                  </a:lnTo>
                  <a:lnTo>
                    <a:pt x="1078258" y="812800"/>
                  </a:lnTo>
                  <a:lnTo>
                    <a:pt x="0" y="812800"/>
                  </a:lnTo>
                  <a:close/>
                </a:path>
              </a:pathLst>
            </a:custGeom>
            <a:blipFill>
              <a:blip r:embed="rId7"/>
              <a:stretch>
                <a:fillRect t="-596" b="-596"/>
              </a:stretch>
            </a:blipFill>
          </p:spPr>
          <p:txBody>
            <a:bodyPr/>
            <a:lstStyle/>
            <a:p>
              <a:endParaRPr lang="en-IN"/>
            </a:p>
          </p:txBody>
        </p:sp>
      </p:grpSp>
      <p:sp>
        <p:nvSpPr>
          <p:cNvPr id="8" name="Freeform 8">
            <a:extLst>
              <a:ext uri="{FF2B5EF4-FFF2-40B4-BE49-F238E27FC236}">
                <a16:creationId xmlns:a16="http://schemas.microsoft.com/office/drawing/2014/main" id="{7DDA29BF-60A4-0786-E87D-B1E6D284DB76}"/>
              </a:ext>
            </a:extLst>
          </p:cNvPr>
          <p:cNvSpPr/>
          <p:nvPr/>
        </p:nvSpPr>
        <p:spPr>
          <a:xfrm>
            <a:off x="13628705" y="5585858"/>
            <a:ext cx="4280911" cy="3158049"/>
          </a:xfrm>
          <a:custGeom>
            <a:avLst/>
            <a:gdLst/>
            <a:ahLst/>
            <a:cxnLst/>
            <a:rect l="l" t="t" r="r" b="b"/>
            <a:pathLst>
              <a:path w="4280911" h="3158049">
                <a:moveTo>
                  <a:pt x="0" y="0"/>
                </a:moveTo>
                <a:lnTo>
                  <a:pt x="4280910" y="0"/>
                </a:lnTo>
                <a:lnTo>
                  <a:pt x="4280910" y="3158049"/>
                </a:lnTo>
                <a:lnTo>
                  <a:pt x="0" y="3158049"/>
                </a:lnTo>
                <a:lnTo>
                  <a:pt x="0" y="0"/>
                </a:lnTo>
                <a:close/>
              </a:path>
            </a:pathLst>
          </a:custGeom>
          <a:blipFill>
            <a:blip r:embed="rId8"/>
            <a:stretch>
              <a:fillRect/>
            </a:stretch>
          </a:blipFill>
        </p:spPr>
        <p:txBody>
          <a:bodyPr/>
          <a:lstStyle/>
          <a:p>
            <a:endParaRPr lang="en-IN"/>
          </a:p>
        </p:txBody>
      </p:sp>
      <p:sp>
        <p:nvSpPr>
          <p:cNvPr id="9" name="AutoShape 9">
            <a:extLst>
              <a:ext uri="{FF2B5EF4-FFF2-40B4-BE49-F238E27FC236}">
                <a16:creationId xmlns:a16="http://schemas.microsoft.com/office/drawing/2014/main" id="{1D8C2F47-85B0-2925-6A23-C9517C7A33E8}"/>
              </a:ext>
            </a:extLst>
          </p:cNvPr>
          <p:cNvSpPr/>
          <p:nvPr/>
        </p:nvSpPr>
        <p:spPr>
          <a:xfrm>
            <a:off x="-14863" y="8743907"/>
            <a:ext cx="18302863" cy="0"/>
          </a:xfrm>
          <a:prstGeom prst="line">
            <a:avLst/>
          </a:prstGeom>
          <a:ln w="47625" cap="flat">
            <a:solidFill>
              <a:srgbClr val="6B8490"/>
            </a:solidFill>
            <a:prstDash val="solid"/>
            <a:headEnd type="none" w="sm" len="sm"/>
            <a:tailEnd type="none" w="sm" len="sm"/>
          </a:ln>
        </p:spPr>
        <p:txBody>
          <a:bodyPr/>
          <a:lstStyle/>
          <a:p>
            <a:endParaRPr lang="en-IN"/>
          </a:p>
        </p:txBody>
      </p:sp>
      <p:sp>
        <p:nvSpPr>
          <p:cNvPr id="10" name="TextBox 10">
            <a:extLst>
              <a:ext uri="{FF2B5EF4-FFF2-40B4-BE49-F238E27FC236}">
                <a16:creationId xmlns:a16="http://schemas.microsoft.com/office/drawing/2014/main" id="{681287C8-7DE7-E078-6552-C6F277724600}"/>
              </a:ext>
            </a:extLst>
          </p:cNvPr>
          <p:cNvSpPr txBox="1"/>
          <p:nvPr/>
        </p:nvSpPr>
        <p:spPr>
          <a:xfrm>
            <a:off x="3638465" y="1143000"/>
            <a:ext cx="10996207" cy="677242"/>
          </a:xfrm>
          <a:prstGeom prst="rect">
            <a:avLst/>
          </a:prstGeom>
        </p:spPr>
        <p:txBody>
          <a:bodyPr lIns="0" tIns="0" rIns="0" bIns="0" rtlCol="0" anchor="t">
            <a:spAutoFit/>
          </a:bodyPr>
          <a:lstStyle/>
          <a:p>
            <a:pPr marL="0" lvl="0" indent="0" algn="ctr">
              <a:lnSpc>
                <a:spcPts val="5092"/>
              </a:lnSpc>
              <a:spcBef>
                <a:spcPct val="0"/>
              </a:spcBef>
            </a:pPr>
            <a:r>
              <a:rPr lang="en-US" sz="5250" b="1" u="none">
                <a:solidFill>
                  <a:srgbClr val="252930"/>
                </a:solidFill>
                <a:latin typeface="Maven Pro Bold"/>
                <a:ea typeface="Maven Pro Bold"/>
                <a:cs typeface="Maven Pro Bold"/>
                <a:sym typeface="Maven Pro Bold"/>
              </a:rPr>
              <a:t>RESULT TABLE AND COMPARISON</a:t>
            </a:r>
          </a:p>
        </p:txBody>
      </p:sp>
      <p:sp>
        <p:nvSpPr>
          <p:cNvPr id="11" name="TextBox 11">
            <a:extLst>
              <a:ext uri="{FF2B5EF4-FFF2-40B4-BE49-F238E27FC236}">
                <a16:creationId xmlns:a16="http://schemas.microsoft.com/office/drawing/2014/main" id="{E5C979A7-4406-82DC-CF63-CAD1EAC6408E}"/>
              </a:ext>
            </a:extLst>
          </p:cNvPr>
          <p:cNvSpPr txBox="1"/>
          <p:nvPr/>
        </p:nvSpPr>
        <p:spPr>
          <a:xfrm>
            <a:off x="2319689" y="8173966"/>
            <a:ext cx="7025688" cy="461665"/>
          </a:xfrm>
          <a:prstGeom prst="rect">
            <a:avLst/>
          </a:prstGeom>
        </p:spPr>
        <p:txBody>
          <a:bodyPr wrap="square" lIns="0" tIns="0" rIns="0" bIns="0" rtlCol="0" anchor="t">
            <a:spAutoFit/>
          </a:bodyPr>
          <a:lstStyle/>
          <a:p>
            <a:pPr algn="l">
              <a:lnSpc>
                <a:spcPts val="1800"/>
              </a:lnSpc>
            </a:pPr>
            <a:r>
              <a:rPr lang="en-US" sz="1500" dirty="0">
                <a:solidFill>
                  <a:srgbClr val="000000"/>
                </a:solidFill>
                <a:latin typeface="Maven Pro"/>
                <a:ea typeface="Maven Pro"/>
                <a:cs typeface="Maven Pro"/>
                <a:sym typeface="Maven Pro"/>
              </a:rPr>
              <a:t>TABLE 1:RESULTS OF THE PREDICTION PERFORMANCE FOR EACH MODEL</a:t>
            </a:r>
          </a:p>
          <a:p>
            <a:pPr marL="0" lvl="0" indent="0" algn="l">
              <a:lnSpc>
                <a:spcPts val="1800"/>
              </a:lnSpc>
              <a:spcBef>
                <a:spcPct val="0"/>
              </a:spcBef>
            </a:pPr>
            <a:endParaRPr lang="en-US" sz="1500" dirty="0">
              <a:solidFill>
                <a:srgbClr val="000000"/>
              </a:solidFill>
              <a:latin typeface="Maven Pro"/>
              <a:ea typeface="Maven Pro"/>
              <a:cs typeface="Maven Pro"/>
              <a:sym typeface="Maven Pro"/>
            </a:endParaRPr>
          </a:p>
        </p:txBody>
      </p:sp>
      <p:sp>
        <p:nvSpPr>
          <p:cNvPr id="12" name="TextBox 12">
            <a:extLst>
              <a:ext uri="{FF2B5EF4-FFF2-40B4-BE49-F238E27FC236}">
                <a16:creationId xmlns:a16="http://schemas.microsoft.com/office/drawing/2014/main" id="{D021279F-CDFB-3CC0-22E4-D541855A8AE5}"/>
              </a:ext>
            </a:extLst>
          </p:cNvPr>
          <p:cNvSpPr txBox="1"/>
          <p:nvPr/>
        </p:nvSpPr>
        <p:spPr>
          <a:xfrm>
            <a:off x="14774920" y="3223989"/>
            <a:ext cx="2370080" cy="730969"/>
          </a:xfrm>
          <a:prstGeom prst="rect">
            <a:avLst/>
          </a:prstGeom>
        </p:spPr>
        <p:txBody>
          <a:bodyPr wrap="square" lIns="0" tIns="0" rIns="0" bIns="0" rtlCol="0" anchor="t">
            <a:spAutoFit/>
          </a:bodyPr>
          <a:lstStyle/>
          <a:p>
            <a:pPr algn="l">
              <a:lnSpc>
                <a:spcPts val="1919"/>
              </a:lnSpc>
            </a:pPr>
            <a:r>
              <a:rPr lang="en-US" sz="1599" dirty="0">
                <a:solidFill>
                  <a:srgbClr val="000000"/>
                </a:solidFill>
                <a:latin typeface="Maven Pro"/>
                <a:ea typeface="Maven Pro"/>
                <a:cs typeface="Maven Pro"/>
                <a:sym typeface="Maven Pro"/>
              </a:rPr>
              <a:t>RMSE COMPARISON FOR DIFFERENT MODELS</a:t>
            </a:r>
          </a:p>
          <a:p>
            <a:pPr marL="0" lvl="0" indent="0" algn="l">
              <a:lnSpc>
                <a:spcPts val="1919"/>
              </a:lnSpc>
              <a:spcBef>
                <a:spcPct val="0"/>
              </a:spcBef>
            </a:pPr>
            <a:endParaRPr lang="en-US" sz="1599" dirty="0">
              <a:solidFill>
                <a:srgbClr val="000000"/>
              </a:solidFill>
              <a:latin typeface="Maven Pro"/>
              <a:ea typeface="Maven Pro"/>
              <a:cs typeface="Maven Pro"/>
              <a:sym typeface="Maven Pro"/>
            </a:endParaRPr>
          </a:p>
        </p:txBody>
      </p:sp>
      <p:sp>
        <p:nvSpPr>
          <p:cNvPr id="13" name="TextBox 13">
            <a:extLst>
              <a:ext uri="{FF2B5EF4-FFF2-40B4-BE49-F238E27FC236}">
                <a16:creationId xmlns:a16="http://schemas.microsoft.com/office/drawing/2014/main" id="{A5BA65C0-D211-C367-8E12-7E93F807D073}"/>
              </a:ext>
            </a:extLst>
          </p:cNvPr>
          <p:cNvSpPr txBox="1"/>
          <p:nvPr/>
        </p:nvSpPr>
        <p:spPr>
          <a:xfrm>
            <a:off x="11125200" y="6811992"/>
            <a:ext cx="2503505" cy="1107483"/>
          </a:xfrm>
          <a:prstGeom prst="rect">
            <a:avLst/>
          </a:prstGeom>
        </p:spPr>
        <p:txBody>
          <a:bodyPr wrap="square" lIns="0" tIns="0" rIns="0" bIns="0" rtlCol="0" anchor="t">
            <a:spAutoFit/>
          </a:bodyPr>
          <a:lstStyle/>
          <a:p>
            <a:pPr algn="l">
              <a:lnSpc>
                <a:spcPts val="2160"/>
              </a:lnSpc>
            </a:pPr>
            <a:r>
              <a:rPr lang="en-US" sz="1800" dirty="0">
                <a:solidFill>
                  <a:srgbClr val="000000"/>
                </a:solidFill>
                <a:latin typeface="Maven Pro"/>
                <a:ea typeface="Maven Pro"/>
                <a:cs typeface="Maven Pro"/>
                <a:sym typeface="Maven Pro"/>
              </a:rPr>
              <a:t>R</a:t>
            </a:r>
            <a:r>
              <a:rPr lang="en-US" sz="1800" baseline="30000" dirty="0">
                <a:solidFill>
                  <a:srgbClr val="000000"/>
                </a:solidFill>
                <a:latin typeface="Maven Pro"/>
                <a:ea typeface="Maven Pro"/>
                <a:cs typeface="Maven Pro"/>
                <a:sym typeface="Maven Pro"/>
              </a:rPr>
              <a:t>2</a:t>
            </a:r>
            <a:r>
              <a:rPr lang="en-US" sz="1800" dirty="0">
                <a:solidFill>
                  <a:srgbClr val="000000"/>
                </a:solidFill>
                <a:latin typeface="Maven Pro"/>
                <a:ea typeface="Maven Pro"/>
                <a:cs typeface="Maven Pro"/>
                <a:sym typeface="Maven Pro"/>
              </a:rPr>
              <a:t> SCORE COMPARISON FOR DIFFERENT MODELS</a:t>
            </a:r>
          </a:p>
          <a:p>
            <a:pPr marL="0" lvl="0" indent="0" algn="l">
              <a:lnSpc>
                <a:spcPts val="2160"/>
              </a:lnSpc>
              <a:spcBef>
                <a:spcPct val="0"/>
              </a:spcBef>
            </a:pPr>
            <a:endParaRPr lang="en-US" sz="1800" dirty="0">
              <a:solidFill>
                <a:srgbClr val="000000"/>
              </a:solidFill>
              <a:latin typeface="Maven Pro"/>
              <a:ea typeface="Maven Pro"/>
              <a:cs typeface="Maven Pro"/>
              <a:sym typeface="Maven Pro"/>
            </a:endParaRPr>
          </a:p>
        </p:txBody>
      </p:sp>
      <p:sp>
        <p:nvSpPr>
          <p:cNvPr id="14" name="Freeform 14" descr="Green Shape">
            <a:extLst>
              <a:ext uri="{FF2B5EF4-FFF2-40B4-BE49-F238E27FC236}">
                <a16:creationId xmlns:a16="http://schemas.microsoft.com/office/drawing/2014/main" id="{59926D15-753E-8A86-15DA-D470E2B1F310}"/>
              </a:ext>
            </a:extLst>
          </p:cNvPr>
          <p:cNvSpPr/>
          <p:nvPr/>
        </p:nvSpPr>
        <p:spPr>
          <a:xfrm>
            <a:off x="14354175" y="-1642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15" name="Slide Number Placeholder 14">
            <a:extLst>
              <a:ext uri="{FF2B5EF4-FFF2-40B4-BE49-F238E27FC236}">
                <a16:creationId xmlns:a16="http://schemas.microsoft.com/office/drawing/2014/main" id="{0C2BD55D-3C61-318E-974A-125A54654652}"/>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955879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748802064"/>
              </p:ext>
            </p:extLst>
          </p:nvPr>
        </p:nvGraphicFramePr>
        <p:xfrm>
          <a:off x="3129125" y="2035547"/>
          <a:ext cx="12238623" cy="6097435"/>
        </p:xfrm>
        <a:graphic>
          <a:graphicData uri="http://schemas.openxmlformats.org/drawingml/2006/table">
            <a:tbl>
              <a:tblPr/>
              <a:tblGrid>
                <a:gridCol w="4795675">
                  <a:extLst>
                    <a:ext uri="{9D8B030D-6E8A-4147-A177-3AD203B41FA5}">
                      <a16:colId xmlns:a16="http://schemas.microsoft.com/office/drawing/2014/main" val="20000"/>
                    </a:ext>
                  </a:extLst>
                </a:gridCol>
                <a:gridCol w="4080658">
                  <a:extLst>
                    <a:ext uri="{9D8B030D-6E8A-4147-A177-3AD203B41FA5}">
                      <a16:colId xmlns:a16="http://schemas.microsoft.com/office/drawing/2014/main" val="20001"/>
                    </a:ext>
                  </a:extLst>
                </a:gridCol>
                <a:gridCol w="3362290">
                  <a:extLst>
                    <a:ext uri="{9D8B030D-6E8A-4147-A177-3AD203B41FA5}">
                      <a16:colId xmlns:a16="http://schemas.microsoft.com/office/drawing/2014/main" val="20002"/>
                    </a:ext>
                  </a:extLst>
                </a:gridCol>
              </a:tblGrid>
              <a:tr h="912325">
                <a:tc>
                  <a:txBody>
                    <a:bodyPr/>
                    <a:lstStyle/>
                    <a:p>
                      <a:pPr algn="l">
                        <a:lnSpc>
                          <a:spcPts val="2379"/>
                        </a:lnSpc>
                        <a:defRPr/>
                      </a:pPr>
                      <a:r>
                        <a:rPr lang="en-US" sz="1699" b="1">
                          <a:solidFill>
                            <a:srgbClr val="000000"/>
                          </a:solidFill>
                          <a:latin typeface="Open Sans Bold"/>
                          <a:ea typeface="Open Sans Bold"/>
                          <a:cs typeface="Open Sans Bold"/>
                          <a:sym typeface="Open Sans Bold"/>
                        </a:rPr>
                        <a:t>Reference/ Author name</a:t>
                      </a:r>
                      <a:endParaRPr lang="en-US" sz="11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379"/>
                        </a:lnSpc>
                        <a:defRPr/>
                      </a:pPr>
                      <a:r>
                        <a:rPr lang="en-US" sz="1699" b="1">
                          <a:solidFill>
                            <a:srgbClr val="000000"/>
                          </a:solidFill>
                          <a:latin typeface="Open Sans Bold"/>
                          <a:ea typeface="Open Sans Bold"/>
                          <a:cs typeface="Open Sans Bold"/>
                          <a:sym typeface="Open Sans Bold"/>
                        </a:rPr>
                        <a:t>Model</a:t>
                      </a:r>
                      <a:endParaRPr lang="en-US" sz="11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379"/>
                        </a:lnSpc>
                        <a:defRPr/>
                      </a:pPr>
                      <a:r>
                        <a:rPr lang="en-US" sz="1699" b="1">
                          <a:solidFill>
                            <a:srgbClr val="000000"/>
                          </a:solidFill>
                          <a:latin typeface="Open Sans Bold"/>
                          <a:ea typeface="Open Sans Bold"/>
                          <a:cs typeface="Open Sans Bold"/>
                          <a:sym typeface="Open Sans Bold"/>
                        </a:rPr>
                        <a:t>RMSE</a:t>
                      </a:r>
                      <a:endParaRPr lang="en-US" sz="11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12325">
                <a:tc>
                  <a:txBody>
                    <a:bodyPr/>
                    <a:lstStyle/>
                    <a:p>
                      <a:pPr algn="l">
                        <a:lnSpc>
                          <a:spcPts val="2379"/>
                        </a:lnSpc>
                        <a:defRPr/>
                      </a:pPr>
                      <a:r>
                        <a:rPr lang="en-US" sz="1699">
                          <a:solidFill>
                            <a:srgbClr val="000000"/>
                          </a:solidFill>
                          <a:latin typeface="Open Sans"/>
                          <a:ea typeface="Open Sans"/>
                          <a:cs typeface="Open Sans"/>
                          <a:sym typeface="Open Sans"/>
                        </a:rPr>
                        <a:t>This paper</a:t>
                      </a:r>
                      <a:endParaRPr lang="en-US" sz="11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379"/>
                        </a:lnSpc>
                        <a:defRPr/>
                      </a:pPr>
                      <a:r>
                        <a:rPr lang="en-US" sz="1699">
                          <a:solidFill>
                            <a:srgbClr val="000000"/>
                          </a:solidFill>
                          <a:latin typeface="Open Sans"/>
                          <a:ea typeface="Open Sans"/>
                          <a:cs typeface="Open Sans"/>
                          <a:sym typeface="Open Sans"/>
                        </a:rPr>
                        <a:t>XGBoost</a:t>
                      </a:r>
                      <a:endParaRPr lang="en-US" sz="11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379"/>
                        </a:lnSpc>
                        <a:defRPr/>
                      </a:pPr>
                      <a:r>
                        <a:rPr lang="en-US" sz="1699">
                          <a:solidFill>
                            <a:srgbClr val="000000"/>
                          </a:solidFill>
                          <a:latin typeface="Open Sans"/>
                          <a:ea typeface="Open Sans"/>
                          <a:cs typeface="Open Sans"/>
                          <a:sym typeface="Open Sans"/>
                        </a:rPr>
                        <a:t>RMSE = 23.8</a:t>
                      </a:r>
                      <a:endParaRPr lang="en-US" sz="11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17266">
                <a:tc>
                  <a:txBody>
                    <a:bodyPr/>
                    <a:lstStyle/>
                    <a:p>
                      <a:pPr algn="l">
                        <a:lnSpc>
                          <a:spcPts val="2379"/>
                        </a:lnSpc>
                        <a:defRPr/>
                      </a:pPr>
                      <a:r>
                        <a:rPr lang="en-US" sz="1699">
                          <a:solidFill>
                            <a:srgbClr val="000000"/>
                          </a:solidFill>
                          <a:latin typeface="Open Sans"/>
                          <a:ea typeface="Open Sans"/>
                          <a:cs typeface="Open Sans"/>
                          <a:sym typeface="Open Sans"/>
                        </a:rPr>
                        <a:t>Ellefsen et al., 2018</a:t>
                      </a:r>
                      <a:endParaRPr lang="en-US" sz="11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379"/>
                        </a:lnSpc>
                        <a:defRPr/>
                      </a:pPr>
                      <a:r>
                        <a:rPr lang="en-US" sz="1699">
                          <a:solidFill>
                            <a:srgbClr val="000000"/>
                          </a:solidFill>
                          <a:latin typeface="Open Sans"/>
                          <a:ea typeface="Open Sans"/>
                          <a:cs typeface="Open Sans"/>
                          <a:sym typeface="Open Sans"/>
                        </a:rPr>
                        <a:t>Semi Supervised based architecture</a:t>
                      </a:r>
                      <a:endParaRPr lang="en-US" sz="11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379"/>
                        </a:lnSpc>
                        <a:defRPr/>
                      </a:pPr>
                      <a:r>
                        <a:rPr lang="en-US" sz="1699">
                          <a:solidFill>
                            <a:srgbClr val="000000"/>
                          </a:solidFill>
                          <a:latin typeface="Open Sans"/>
                          <a:ea typeface="Open Sans"/>
                          <a:cs typeface="Open Sans"/>
                          <a:sym typeface="Open Sans"/>
                        </a:rPr>
                        <a:t>RMSE = 26</a:t>
                      </a:r>
                      <a:endParaRPr lang="en-US" sz="11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74826">
                <a:tc>
                  <a:txBody>
                    <a:bodyPr/>
                    <a:lstStyle/>
                    <a:p>
                      <a:pPr algn="l">
                        <a:lnSpc>
                          <a:spcPts val="2379"/>
                        </a:lnSpc>
                        <a:defRPr/>
                      </a:pPr>
                      <a:r>
                        <a:rPr lang="en-US" sz="1699">
                          <a:solidFill>
                            <a:srgbClr val="000000"/>
                          </a:solidFill>
                          <a:latin typeface="Open Sans"/>
                          <a:ea typeface="Open Sans"/>
                          <a:cs typeface="Open Sans"/>
                          <a:sym typeface="Open Sans"/>
                        </a:rPr>
                        <a:t>Mathew et al., 2017 </a:t>
                      </a:r>
                      <a:endParaRPr lang="en-US" sz="11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379"/>
                        </a:lnSpc>
                        <a:defRPr/>
                      </a:pPr>
                      <a:r>
                        <a:rPr lang="en-US" sz="1699">
                          <a:solidFill>
                            <a:srgbClr val="000000"/>
                          </a:solidFill>
                          <a:latin typeface="Open Sans"/>
                          <a:ea typeface="Open Sans"/>
                          <a:cs typeface="Open Sans"/>
                          <a:sym typeface="Open Sans"/>
                        </a:rPr>
                        <a:t>Random Forest</a:t>
                      </a:r>
                      <a:endParaRPr lang="en-US" sz="11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379"/>
                        </a:lnSpc>
                        <a:defRPr/>
                      </a:pPr>
                      <a:r>
                        <a:rPr lang="en-US" sz="1699">
                          <a:solidFill>
                            <a:srgbClr val="000000"/>
                          </a:solidFill>
                          <a:latin typeface="Open Sans"/>
                          <a:ea typeface="Open Sans"/>
                          <a:cs typeface="Open Sans"/>
                          <a:sym typeface="Open Sans"/>
                        </a:rPr>
                        <a:t>RMSE = 24.9</a:t>
                      </a:r>
                      <a:endParaRPr lang="en-US" sz="11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05867">
                <a:tc>
                  <a:txBody>
                    <a:bodyPr/>
                    <a:lstStyle/>
                    <a:p>
                      <a:pPr algn="l">
                        <a:lnSpc>
                          <a:spcPts val="2379"/>
                        </a:lnSpc>
                        <a:defRPr/>
                      </a:pPr>
                      <a:r>
                        <a:rPr lang="en-US" sz="1699">
                          <a:solidFill>
                            <a:srgbClr val="000000"/>
                          </a:solidFill>
                          <a:latin typeface="Open Sans"/>
                          <a:ea typeface="Open Sans"/>
                          <a:cs typeface="Open Sans"/>
                          <a:sym typeface="Open Sans"/>
                        </a:rPr>
                        <a:t>FernandoSánchez Lasheras and associates </a:t>
                      </a:r>
                      <a:endParaRPr lang="en-US" sz="11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379"/>
                        </a:lnSpc>
                        <a:defRPr/>
                      </a:pPr>
                      <a:r>
                        <a:rPr lang="en-US" sz="1699" dirty="0">
                          <a:solidFill>
                            <a:srgbClr val="000000"/>
                          </a:solidFill>
                          <a:latin typeface="Open Sans"/>
                          <a:ea typeface="Open Sans"/>
                          <a:cs typeface="Open Sans"/>
                          <a:sym typeface="Open Sans"/>
                        </a:rPr>
                        <a:t>Hybrid model combining Support Vector Machines (SVM) and the Autoregressive Integrated Moving Average</a:t>
                      </a:r>
                      <a:r>
                        <a:rPr lang="en-US" sz="1100" dirty="0">
                          <a:solidFill>
                            <a:schemeClr val="tx1"/>
                          </a:solidFill>
                          <a:latin typeface="+mn-lt"/>
                          <a:ea typeface="+mn-ea"/>
                          <a:cs typeface="+mn-cs"/>
                          <a:sym typeface="Open Sans"/>
                        </a:rPr>
                        <a:t> </a:t>
                      </a:r>
                      <a:r>
                        <a:rPr lang="en-US" sz="1699" dirty="0">
                          <a:solidFill>
                            <a:srgbClr val="000000"/>
                          </a:solidFill>
                          <a:latin typeface="Open Sans"/>
                          <a:ea typeface="Open Sans"/>
                          <a:cs typeface="Open Sans"/>
                          <a:sym typeface="Open Sans"/>
                        </a:rPr>
                        <a:t>(ARIMA)</a:t>
                      </a:r>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379"/>
                        </a:lnSpc>
                        <a:defRPr/>
                      </a:pPr>
                      <a:r>
                        <a:rPr lang="en-US" sz="1699">
                          <a:solidFill>
                            <a:srgbClr val="000000"/>
                          </a:solidFill>
                          <a:latin typeface="Open Sans"/>
                          <a:ea typeface="Open Sans"/>
                          <a:cs typeface="Open Sans"/>
                          <a:sym typeface="Open Sans"/>
                        </a:rPr>
                        <a:t>RMSE = 39.7</a:t>
                      </a:r>
                      <a:endParaRPr lang="en-US" sz="11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74826">
                <a:tc>
                  <a:txBody>
                    <a:bodyPr/>
                    <a:lstStyle/>
                    <a:p>
                      <a:pPr algn="l">
                        <a:lnSpc>
                          <a:spcPts val="2379"/>
                        </a:lnSpc>
                        <a:defRPr/>
                      </a:pPr>
                      <a:r>
                        <a:rPr lang="en-US" sz="1699">
                          <a:solidFill>
                            <a:srgbClr val="000000"/>
                          </a:solidFill>
                          <a:latin typeface="Open Sans"/>
                          <a:ea typeface="Open Sans"/>
                          <a:cs typeface="Open Sans"/>
                          <a:sym typeface="Open Sans"/>
                        </a:rPr>
                        <a:t>Kang et al., 2021 </a:t>
                      </a:r>
                      <a:endParaRPr lang="en-US" sz="11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379"/>
                        </a:lnSpc>
                        <a:defRPr/>
                      </a:pPr>
                      <a:r>
                        <a:rPr lang="en-US" sz="1699">
                          <a:solidFill>
                            <a:srgbClr val="000000"/>
                          </a:solidFill>
                          <a:latin typeface="Open Sans"/>
                          <a:ea typeface="Open Sans"/>
                          <a:cs typeface="Open Sans"/>
                          <a:sym typeface="Open Sans"/>
                        </a:rPr>
                        <a:t>ANN</a:t>
                      </a:r>
                      <a:endParaRPr lang="en-US" sz="11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379"/>
                        </a:lnSpc>
                        <a:defRPr/>
                      </a:pPr>
                      <a:r>
                        <a:rPr lang="en-US" sz="1699" dirty="0">
                          <a:solidFill>
                            <a:srgbClr val="000000"/>
                          </a:solidFill>
                          <a:latin typeface="Open Sans"/>
                          <a:ea typeface="Open Sans"/>
                          <a:cs typeface="Open Sans"/>
                          <a:sym typeface="Open Sans"/>
                        </a:rPr>
                        <a:t>RMSE = 25.8</a:t>
                      </a:r>
                      <a:endParaRPr lang="en-US" sz="1100" dirty="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TextBox 3"/>
          <p:cNvSpPr txBox="1"/>
          <p:nvPr/>
        </p:nvSpPr>
        <p:spPr>
          <a:xfrm>
            <a:off x="762000" y="990600"/>
            <a:ext cx="15621000" cy="720197"/>
          </a:xfrm>
          <a:prstGeom prst="rect">
            <a:avLst/>
          </a:prstGeom>
        </p:spPr>
        <p:txBody>
          <a:bodyPr wrap="square" lIns="0" tIns="0" rIns="0" bIns="0" rtlCol="0" anchor="t">
            <a:spAutoFit/>
          </a:bodyPr>
          <a:lstStyle/>
          <a:p>
            <a:pPr algn="ctr">
              <a:lnSpc>
                <a:spcPts val="2934"/>
              </a:lnSpc>
            </a:pPr>
            <a:r>
              <a:rPr lang="en-US" sz="5400" b="1" dirty="0">
                <a:solidFill>
                  <a:srgbClr val="000000"/>
                </a:solidFill>
                <a:latin typeface="Open Sans Bold"/>
                <a:ea typeface="Open Sans Bold"/>
                <a:cs typeface="Open Sans Bold"/>
                <a:sym typeface="Open Sans Bold"/>
              </a:rPr>
              <a:t>Comparison of Results with other works</a:t>
            </a:r>
          </a:p>
          <a:p>
            <a:pPr algn="ctr">
              <a:lnSpc>
                <a:spcPts val="2934"/>
              </a:lnSpc>
              <a:spcBef>
                <a:spcPct val="0"/>
              </a:spcBef>
            </a:pPr>
            <a:endParaRPr lang="en-US" sz="2095" b="1" dirty="0">
              <a:solidFill>
                <a:srgbClr val="000000"/>
              </a:solidFill>
              <a:latin typeface="Open Sans Bold"/>
              <a:ea typeface="Open Sans Bold"/>
              <a:cs typeface="Open Sans Bold"/>
              <a:sym typeface="Open Sans Bold"/>
            </a:endParaRPr>
          </a:p>
        </p:txBody>
      </p:sp>
      <p:sp>
        <p:nvSpPr>
          <p:cNvPr id="4" name="Freeform 4" descr="Geometric Half Circle Cut Out Shape"/>
          <p:cNvSpPr/>
          <p:nvPr/>
        </p:nvSpPr>
        <p:spPr>
          <a:xfrm rot="5400000">
            <a:off x="-570567" y="979641"/>
            <a:ext cx="2282268" cy="1141134"/>
          </a:xfrm>
          <a:custGeom>
            <a:avLst/>
            <a:gdLst/>
            <a:ahLst/>
            <a:cxnLst/>
            <a:rect l="l" t="t" r="r" b="b"/>
            <a:pathLst>
              <a:path w="2282268" h="1141134">
                <a:moveTo>
                  <a:pt x="0" y="0"/>
                </a:moveTo>
                <a:lnTo>
                  <a:pt x="2282268" y="0"/>
                </a:lnTo>
                <a:lnTo>
                  <a:pt x="2282268" y="1141134"/>
                </a:lnTo>
                <a:lnTo>
                  <a:pt x="0" y="114113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descr="Green Shape"/>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6" name="Freeform 6" descr="Green Shape"/>
          <p:cNvSpPr/>
          <p:nvPr/>
        </p:nvSpPr>
        <p:spPr>
          <a:xfrm flipH="1" flipV="1">
            <a:off x="-252838" y="6254531"/>
            <a:ext cx="4114800" cy="4114800"/>
          </a:xfrm>
          <a:custGeom>
            <a:avLst/>
            <a:gdLst/>
            <a:ahLst/>
            <a:cxnLst/>
            <a:rect l="l" t="t" r="r" b="b"/>
            <a:pathLst>
              <a:path w="4114800" h="4114800">
                <a:moveTo>
                  <a:pt x="4114800" y="4114800"/>
                </a:moveTo>
                <a:lnTo>
                  <a:pt x="0" y="4114800"/>
                </a:lnTo>
                <a:lnTo>
                  <a:pt x="0" y="0"/>
                </a:lnTo>
                <a:lnTo>
                  <a:pt x="4114800" y="0"/>
                </a:lnTo>
                <a:lnTo>
                  <a:pt x="4114800" y="411480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descr="Green Shape"/>
          <p:cNvSpPr/>
          <p:nvPr/>
        </p:nvSpPr>
        <p:spPr>
          <a:xfrm flipH="1" flipV="1">
            <a:off x="-100438" y="6406931"/>
            <a:ext cx="4114800" cy="4114800"/>
          </a:xfrm>
          <a:custGeom>
            <a:avLst/>
            <a:gdLst/>
            <a:ahLst/>
            <a:cxnLst/>
            <a:rect l="l" t="t" r="r" b="b"/>
            <a:pathLst>
              <a:path w="4114800" h="4114800">
                <a:moveTo>
                  <a:pt x="4114800" y="4114800"/>
                </a:moveTo>
                <a:lnTo>
                  <a:pt x="0" y="4114800"/>
                </a:lnTo>
                <a:lnTo>
                  <a:pt x="0" y="0"/>
                </a:lnTo>
                <a:lnTo>
                  <a:pt x="4114800" y="0"/>
                </a:lnTo>
                <a:lnTo>
                  <a:pt x="4114800" y="411480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8" name="Slide Number Placeholder 7">
            <a:extLst>
              <a:ext uri="{FF2B5EF4-FFF2-40B4-BE49-F238E27FC236}">
                <a16:creationId xmlns:a16="http://schemas.microsoft.com/office/drawing/2014/main" id="{21E84B1E-0677-F03C-7287-5B3451D798B1}"/>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descr="Dot "/>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3" name="Freeform 3" descr="Geometric Half Circle Cut Out Shape"/>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grpSp>
        <p:nvGrpSpPr>
          <p:cNvPr id="4" name="Group 4"/>
          <p:cNvGrpSpPr/>
          <p:nvPr/>
        </p:nvGrpSpPr>
        <p:grpSpPr>
          <a:xfrm>
            <a:off x="3396193" y="1645887"/>
            <a:ext cx="12741423" cy="6995226"/>
            <a:chOff x="0" y="0"/>
            <a:chExt cx="16988563" cy="9326968"/>
          </a:xfrm>
        </p:grpSpPr>
        <p:sp>
          <p:nvSpPr>
            <p:cNvPr id="5" name="TextBox 5"/>
            <p:cNvSpPr txBox="1"/>
            <p:nvPr/>
          </p:nvSpPr>
          <p:spPr>
            <a:xfrm>
              <a:off x="0" y="2751121"/>
              <a:ext cx="16988563" cy="6575848"/>
            </a:xfrm>
            <a:prstGeom prst="rect">
              <a:avLst/>
            </a:prstGeom>
          </p:spPr>
          <p:txBody>
            <a:bodyPr lIns="0" tIns="0" rIns="0" bIns="0" rtlCol="0" anchor="t">
              <a:spAutoFit/>
            </a:bodyPr>
            <a:lstStyle/>
            <a:p>
              <a:pPr marL="604524" lvl="1" indent="-302262" algn="l">
                <a:lnSpc>
                  <a:spcPts val="3920"/>
                </a:lnSpc>
                <a:spcBef>
                  <a:spcPct val="0"/>
                </a:spcBef>
                <a:buFont typeface="Arial"/>
                <a:buChar char="•"/>
              </a:pPr>
              <a:r>
                <a:rPr lang="en-US" sz="2800" dirty="0">
                  <a:solidFill>
                    <a:srgbClr val="252D37"/>
                  </a:solidFill>
                  <a:latin typeface="Maven Pro"/>
                  <a:ea typeface="Maven Pro"/>
                  <a:cs typeface="Maven Pro"/>
                  <a:sym typeface="Maven Pro"/>
                </a:rPr>
                <a:t>Machine learning models like XGBoost and </a:t>
              </a:r>
              <a:r>
                <a:rPr lang="en-US" sz="2800" dirty="0" err="1">
                  <a:solidFill>
                    <a:srgbClr val="252D37"/>
                  </a:solidFill>
                  <a:latin typeface="Maven Pro"/>
                  <a:ea typeface="Maven Pro"/>
                  <a:cs typeface="Maven Pro"/>
                  <a:sym typeface="Maven Pro"/>
                </a:rPr>
                <a:t>SVRprovide</a:t>
              </a:r>
              <a:r>
                <a:rPr lang="en-US" sz="2800" dirty="0">
                  <a:solidFill>
                    <a:srgbClr val="252D37"/>
                  </a:solidFill>
                  <a:latin typeface="Maven Pro"/>
                  <a:ea typeface="Maven Pro"/>
                  <a:cs typeface="Maven Pro"/>
                  <a:sym typeface="Maven Pro"/>
                </a:rPr>
                <a:t> accurate RUL predictions with low complexity, outperforming deep learning in computational efficiency.</a:t>
              </a:r>
            </a:p>
            <a:p>
              <a:pPr marL="604524" lvl="1" indent="-302262" algn="l">
                <a:lnSpc>
                  <a:spcPts val="3920"/>
                </a:lnSpc>
                <a:spcBef>
                  <a:spcPct val="0"/>
                </a:spcBef>
                <a:buFont typeface="Arial"/>
                <a:buChar char="•"/>
              </a:pPr>
              <a:r>
                <a:rPr lang="en-US" sz="2800" dirty="0" err="1">
                  <a:solidFill>
                    <a:srgbClr val="252D37"/>
                  </a:solidFill>
                  <a:latin typeface="Maven Pro"/>
                  <a:ea typeface="Maven Pro"/>
                  <a:cs typeface="Maven Pro"/>
                  <a:sym typeface="Maven Pro"/>
                </a:rPr>
                <a:t>XGBoost</a:t>
              </a:r>
              <a:r>
                <a:rPr lang="en-US" sz="2800" dirty="0">
                  <a:solidFill>
                    <a:srgbClr val="252D37"/>
                  </a:solidFill>
                  <a:latin typeface="Maven Pro"/>
                  <a:ea typeface="Maven Pro"/>
                  <a:cs typeface="Maven Pro"/>
                  <a:sym typeface="Maven Pro"/>
                </a:rPr>
                <a:t> delivers high performance (low RMSE, high R²) while maintaining explainability through XAI techniques, ensuring transparency and trust.</a:t>
              </a:r>
            </a:p>
            <a:p>
              <a:pPr marL="604524" lvl="1" indent="-302262" algn="l">
                <a:lnSpc>
                  <a:spcPts val="3920"/>
                </a:lnSpc>
                <a:spcBef>
                  <a:spcPct val="0"/>
                </a:spcBef>
                <a:buFont typeface="Arial"/>
                <a:buChar char="•"/>
              </a:pPr>
              <a:r>
                <a:rPr lang="en-US" sz="2800" dirty="0">
                  <a:solidFill>
                    <a:srgbClr val="252D37"/>
                  </a:solidFill>
                  <a:latin typeface="Maven Pro"/>
                  <a:ea typeface="Maven Pro"/>
                  <a:cs typeface="Maven Pro"/>
                  <a:sym typeface="Maven Pro"/>
                </a:rPr>
                <a:t>The system integrates PostgreSQL, Flask, and machine learning, offering efficient data storage, real-time interactions, and predictive modeling.</a:t>
              </a:r>
            </a:p>
            <a:p>
              <a:pPr marL="604524" lvl="1" indent="-302262" algn="l">
                <a:lnSpc>
                  <a:spcPts val="3920"/>
                </a:lnSpc>
                <a:spcBef>
                  <a:spcPct val="0"/>
                </a:spcBef>
                <a:buFont typeface="Arial"/>
                <a:buChar char="•"/>
              </a:pPr>
              <a:r>
                <a:rPr lang="en-US" sz="2800" dirty="0">
                  <a:solidFill>
                    <a:srgbClr val="252D37"/>
                  </a:solidFill>
                  <a:latin typeface="Maven Pro"/>
                  <a:ea typeface="Maven Pro"/>
                  <a:cs typeface="Maven Pro"/>
                  <a:sym typeface="Maven Pro"/>
                </a:rPr>
                <a:t>Machine learning requires fewer resources, reducing downtime, optimizing maintenance, and ensuring reliability, making it scalable for future applications in aviation and beyond.</a:t>
              </a:r>
            </a:p>
          </p:txBody>
        </p:sp>
        <p:sp>
          <p:nvSpPr>
            <p:cNvPr id="6" name="TextBox 6"/>
            <p:cNvSpPr txBox="1"/>
            <p:nvPr/>
          </p:nvSpPr>
          <p:spPr>
            <a:xfrm>
              <a:off x="0" y="171450"/>
              <a:ext cx="16988563" cy="1750482"/>
            </a:xfrm>
            <a:prstGeom prst="rect">
              <a:avLst/>
            </a:prstGeom>
          </p:spPr>
          <p:txBody>
            <a:bodyPr lIns="0" tIns="0" rIns="0" bIns="0" rtlCol="0" anchor="t">
              <a:spAutoFit/>
            </a:bodyPr>
            <a:lstStyle/>
            <a:p>
              <a:pPr marL="0" lvl="0" indent="0" algn="l">
                <a:lnSpc>
                  <a:spcPts val="9499"/>
                </a:lnSpc>
              </a:pPr>
              <a:r>
                <a:rPr lang="en-US" sz="9499" b="1" dirty="0">
                  <a:solidFill>
                    <a:srgbClr val="252D37"/>
                  </a:solidFill>
                  <a:latin typeface="Maven Pro Bold"/>
                  <a:ea typeface="Maven Pro Bold"/>
                  <a:cs typeface="Maven Pro Bold"/>
                  <a:sym typeface="Maven Pro Bold"/>
                </a:rPr>
                <a:t>CONCLUSION</a:t>
              </a:r>
            </a:p>
          </p:txBody>
        </p:sp>
      </p:grpSp>
      <p:sp>
        <p:nvSpPr>
          <p:cNvPr id="7" name="Slide Number Placeholder 6">
            <a:extLst>
              <a:ext uri="{FF2B5EF4-FFF2-40B4-BE49-F238E27FC236}">
                <a16:creationId xmlns:a16="http://schemas.microsoft.com/office/drawing/2014/main" id="{7487CBBD-9D72-3D4D-2318-54BD0C7DA8FA}"/>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descr="Green Shape"/>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3" name="Freeform 3" descr="Dot "/>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4" name="Freeform 4" descr="Geometric Half Circle Cut Out Shape"/>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grpSp>
        <p:nvGrpSpPr>
          <p:cNvPr id="5" name="Group 5"/>
          <p:cNvGrpSpPr/>
          <p:nvPr/>
        </p:nvGrpSpPr>
        <p:grpSpPr>
          <a:xfrm>
            <a:off x="3396193" y="2104516"/>
            <a:ext cx="12741423" cy="6077969"/>
            <a:chOff x="0" y="0"/>
            <a:chExt cx="16988563" cy="8103958"/>
          </a:xfrm>
        </p:grpSpPr>
        <p:sp>
          <p:nvSpPr>
            <p:cNvPr id="6" name="TextBox 6"/>
            <p:cNvSpPr txBox="1"/>
            <p:nvPr/>
          </p:nvSpPr>
          <p:spPr>
            <a:xfrm>
              <a:off x="0" y="2760646"/>
              <a:ext cx="16988563" cy="5343313"/>
            </a:xfrm>
            <a:prstGeom prst="rect">
              <a:avLst/>
            </a:prstGeom>
          </p:spPr>
          <p:txBody>
            <a:bodyPr lIns="0" tIns="0" rIns="0" bIns="0" rtlCol="0" anchor="t">
              <a:spAutoFit/>
            </a:bodyPr>
            <a:lstStyle/>
            <a:p>
              <a:pPr marL="547851" lvl="1" indent="-273925" algn="l">
                <a:lnSpc>
                  <a:spcPts val="3552"/>
                </a:lnSpc>
                <a:buFont typeface="Arial"/>
                <a:buChar char="•"/>
              </a:pPr>
              <a:r>
                <a:rPr lang="en-US" sz="2537" dirty="0">
                  <a:solidFill>
                    <a:srgbClr val="252D37"/>
                  </a:solidFill>
                  <a:latin typeface="Maven Pro"/>
                  <a:ea typeface="Maven Pro"/>
                  <a:cs typeface="Maven Pro"/>
                  <a:sym typeface="Maven Pro"/>
                </a:rPr>
                <a:t>Incorporate advanced Explainable AI techniques for transparent and interpretable RUL predictions.</a:t>
              </a:r>
            </a:p>
            <a:p>
              <a:pPr marL="547851" lvl="1" indent="-273925" algn="l">
                <a:lnSpc>
                  <a:spcPts val="3552"/>
                </a:lnSpc>
                <a:buFont typeface="Arial"/>
                <a:buChar char="•"/>
              </a:pPr>
              <a:r>
                <a:rPr lang="en-US" sz="2537" dirty="0">
                  <a:solidFill>
                    <a:srgbClr val="252D37"/>
                  </a:solidFill>
                  <a:latin typeface="Maven Pro"/>
                  <a:ea typeface="Maven Pro"/>
                  <a:cs typeface="Maven Pro"/>
                  <a:sym typeface="Maven Pro"/>
                </a:rPr>
                <a:t>Experiment with RUL threshold adjustment to improve alignment with real-world engine degradation and accuracy.</a:t>
              </a:r>
            </a:p>
            <a:p>
              <a:pPr marL="547851" lvl="1" indent="-273925" algn="l">
                <a:lnSpc>
                  <a:spcPts val="3552"/>
                </a:lnSpc>
                <a:buFont typeface="Arial"/>
                <a:buChar char="•"/>
              </a:pPr>
              <a:r>
                <a:rPr lang="en-US" sz="2537" dirty="0">
                  <a:solidFill>
                    <a:srgbClr val="252D37"/>
                  </a:solidFill>
                  <a:latin typeface="Maven Pro"/>
                  <a:ea typeface="Maven Pro"/>
                  <a:cs typeface="Maven Pro"/>
                  <a:sym typeface="Maven Pro"/>
                </a:rPr>
                <a:t>Use advanced outlier detection algorithms to remove noisy data and enhance model stability for time-series data.</a:t>
              </a:r>
            </a:p>
            <a:p>
              <a:pPr marL="547851" lvl="1" indent="-273925" algn="l">
                <a:lnSpc>
                  <a:spcPts val="3552"/>
                </a:lnSpc>
                <a:buFont typeface="Arial"/>
                <a:buChar char="•"/>
              </a:pPr>
              <a:r>
                <a:rPr lang="en-US" sz="2537" dirty="0">
                  <a:solidFill>
                    <a:srgbClr val="252D37"/>
                  </a:solidFill>
                  <a:latin typeface="Maven Pro"/>
                  <a:ea typeface="Maven Pro"/>
                  <a:cs typeface="Maven Pro"/>
                  <a:sym typeface="Maven Pro"/>
                </a:rPr>
                <a:t>Combine ML and DL approaches in hybrid models to improve forecast accuracy for real-time applications and larger datasets.</a:t>
              </a:r>
            </a:p>
            <a:p>
              <a:pPr algn="l">
                <a:lnSpc>
                  <a:spcPts val="3552"/>
                </a:lnSpc>
                <a:spcBef>
                  <a:spcPct val="0"/>
                </a:spcBef>
              </a:pPr>
              <a:endParaRPr lang="en-US" sz="2537" dirty="0">
                <a:solidFill>
                  <a:srgbClr val="252D37"/>
                </a:solidFill>
                <a:latin typeface="Maven Pro"/>
                <a:ea typeface="Maven Pro"/>
                <a:cs typeface="Maven Pro"/>
                <a:sym typeface="Maven Pro"/>
              </a:endParaRPr>
            </a:p>
          </p:txBody>
        </p:sp>
        <p:sp>
          <p:nvSpPr>
            <p:cNvPr id="7" name="TextBox 7"/>
            <p:cNvSpPr txBox="1"/>
            <p:nvPr/>
          </p:nvSpPr>
          <p:spPr>
            <a:xfrm>
              <a:off x="0" y="171450"/>
              <a:ext cx="16988563" cy="1750482"/>
            </a:xfrm>
            <a:prstGeom prst="rect">
              <a:avLst/>
            </a:prstGeom>
          </p:spPr>
          <p:txBody>
            <a:bodyPr lIns="0" tIns="0" rIns="0" bIns="0" rtlCol="0" anchor="t">
              <a:spAutoFit/>
            </a:bodyPr>
            <a:lstStyle/>
            <a:p>
              <a:pPr marL="0" lvl="0" indent="0" algn="l">
                <a:lnSpc>
                  <a:spcPts val="9499"/>
                </a:lnSpc>
              </a:pPr>
              <a:r>
                <a:rPr lang="en-US" sz="9499" b="1">
                  <a:solidFill>
                    <a:srgbClr val="252D37"/>
                  </a:solidFill>
                  <a:latin typeface="Maven Pro Bold"/>
                  <a:ea typeface="Maven Pro Bold"/>
                  <a:cs typeface="Maven Pro Bold"/>
                  <a:sym typeface="Maven Pro Bold"/>
                </a:rPr>
                <a:t>FUTURE SCOPE</a:t>
              </a:r>
            </a:p>
          </p:txBody>
        </p:sp>
      </p:grpSp>
      <p:sp>
        <p:nvSpPr>
          <p:cNvPr id="8" name="Slide Number Placeholder 7">
            <a:extLst>
              <a:ext uri="{FF2B5EF4-FFF2-40B4-BE49-F238E27FC236}">
                <a16:creationId xmlns:a16="http://schemas.microsoft.com/office/drawing/2014/main" id="{F1D62EDE-553E-6FDD-58E8-370788E078E4}"/>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grpSp>
        <p:nvGrpSpPr>
          <p:cNvPr id="2" name="Group 2"/>
          <p:cNvGrpSpPr/>
          <p:nvPr/>
        </p:nvGrpSpPr>
        <p:grpSpPr>
          <a:xfrm>
            <a:off x="2160009" y="3429683"/>
            <a:ext cx="13967983" cy="6326705"/>
            <a:chOff x="0" y="0"/>
            <a:chExt cx="3678810" cy="1666293"/>
          </a:xfrm>
        </p:grpSpPr>
        <p:sp>
          <p:nvSpPr>
            <p:cNvPr id="3" name="Freeform 3"/>
            <p:cNvSpPr/>
            <p:nvPr/>
          </p:nvSpPr>
          <p:spPr>
            <a:xfrm>
              <a:off x="0" y="0"/>
              <a:ext cx="3678810" cy="1666293"/>
            </a:xfrm>
            <a:custGeom>
              <a:avLst/>
              <a:gdLst/>
              <a:ahLst/>
              <a:cxnLst/>
              <a:rect l="l" t="t" r="r" b="b"/>
              <a:pathLst>
                <a:path w="3678810" h="1666293">
                  <a:moveTo>
                    <a:pt x="28267" y="0"/>
                  </a:moveTo>
                  <a:lnTo>
                    <a:pt x="3650543" y="0"/>
                  </a:lnTo>
                  <a:cubicBezTo>
                    <a:pt x="3666155" y="0"/>
                    <a:pt x="3678810" y="12656"/>
                    <a:pt x="3678810" y="28267"/>
                  </a:cubicBezTo>
                  <a:lnTo>
                    <a:pt x="3678810" y="1638025"/>
                  </a:lnTo>
                  <a:cubicBezTo>
                    <a:pt x="3678810" y="1645522"/>
                    <a:pt x="3675832" y="1652712"/>
                    <a:pt x="3670531" y="1658013"/>
                  </a:cubicBezTo>
                  <a:cubicBezTo>
                    <a:pt x="3665230" y="1663315"/>
                    <a:pt x="3658040" y="1666293"/>
                    <a:pt x="3650543" y="1666293"/>
                  </a:cubicBezTo>
                  <a:lnTo>
                    <a:pt x="28267" y="1666293"/>
                  </a:lnTo>
                  <a:cubicBezTo>
                    <a:pt x="12656" y="1666293"/>
                    <a:pt x="0" y="1653637"/>
                    <a:pt x="0" y="1638025"/>
                  </a:cubicBezTo>
                  <a:lnTo>
                    <a:pt x="0" y="28267"/>
                  </a:lnTo>
                  <a:cubicBezTo>
                    <a:pt x="0" y="12656"/>
                    <a:pt x="12656" y="0"/>
                    <a:pt x="28267" y="0"/>
                  </a:cubicBezTo>
                  <a:close/>
                </a:path>
              </a:pathLst>
            </a:custGeom>
            <a:solidFill>
              <a:srgbClr val="C0B3A0">
                <a:alpha val="20784"/>
              </a:srgbClr>
            </a:solidFill>
            <a:ln w="47625" cap="rnd">
              <a:solidFill>
                <a:srgbClr val="000000">
                  <a:alpha val="20784"/>
                </a:srgbClr>
              </a:solidFill>
              <a:prstDash val="solid"/>
              <a:round/>
            </a:ln>
          </p:spPr>
          <p:txBody>
            <a:bodyPr/>
            <a:lstStyle/>
            <a:p>
              <a:endParaRPr lang="en-US" dirty="0"/>
            </a:p>
          </p:txBody>
        </p:sp>
        <p:sp>
          <p:nvSpPr>
            <p:cNvPr id="4" name="TextBox 4"/>
            <p:cNvSpPr txBox="1"/>
            <p:nvPr/>
          </p:nvSpPr>
          <p:spPr>
            <a:xfrm>
              <a:off x="0" y="-38100"/>
              <a:ext cx="3678810" cy="1704393"/>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2907323" y="3731571"/>
            <a:ext cx="5438521" cy="7247479"/>
            <a:chOff x="-1" y="-304800"/>
            <a:chExt cx="7251361" cy="9663303"/>
          </a:xfrm>
        </p:grpSpPr>
        <p:sp>
          <p:nvSpPr>
            <p:cNvPr id="6" name="TextBox 6"/>
            <p:cNvSpPr txBox="1"/>
            <p:nvPr/>
          </p:nvSpPr>
          <p:spPr>
            <a:xfrm>
              <a:off x="0" y="-304800"/>
              <a:ext cx="6792024" cy="1186992"/>
            </a:xfrm>
            <a:prstGeom prst="rect">
              <a:avLst/>
            </a:prstGeom>
          </p:spPr>
          <p:txBody>
            <a:bodyPr lIns="0" tIns="0" rIns="0" bIns="0" rtlCol="0" anchor="t">
              <a:spAutoFit/>
            </a:bodyPr>
            <a:lstStyle/>
            <a:p>
              <a:pPr marL="872741" lvl="1" indent="-436370" algn="just">
                <a:lnSpc>
                  <a:spcPts val="8084"/>
                </a:lnSpc>
                <a:buFont typeface="Arial"/>
                <a:buChar char="•"/>
              </a:pPr>
              <a:r>
                <a:rPr lang="en-US" sz="4042" dirty="0">
                  <a:solidFill>
                    <a:srgbClr val="252930"/>
                  </a:solidFill>
                  <a:latin typeface="Maven Pro"/>
                  <a:ea typeface="Maven Pro"/>
                  <a:cs typeface="Maven Pro"/>
                  <a:sym typeface="Maven Pro"/>
                </a:rPr>
                <a:t>Introduction</a:t>
              </a:r>
            </a:p>
          </p:txBody>
        </p:sp>
        <p:sp>
          <p:nvSpPr>
            <p:cNvPr id="7" name="TextBox 7"/>
            <p:cNvSpPr txBox="1"/>
            <p:nvPr/>
          </p:nvSpPr>
          <p:spPr>
            <a:xfrm>
              <a:off x="-1" y="1246541"/>
              <a:ext cx="7251361" cy="8111962"/>
            </a:xfrm>
            <a:prstGeom prst="rect">
              <a:avLst/>
            </a:prstGeom>
          </p:spPr>
          <p:txBody>
            <a:bodyPr wrap="square" lIns="0" tIns="0" rIns="0" bIns="0" rtlCol="0" anchor="t">
              <a:spAutoFit/>
            </a:bodyPr>
            <a:lstStyle/>
            <a:p>
              <a:pPr marL="872741" lvl="1" indent="-436370" algn="just">
                <a:lnSpc>
                  <a:spcPts val="8084"/>
                </a:lnSpc>
                <a:buFont typeface="Arial"/>
                <a:buChar char="•"/>
              </a:pPr>
              <a:r>
                <a:rPr lang="en-US" sz="4042" dirty="0">
                  <a:solidFill>
                    <a:srgbClr val="252930"/>
                  </a:solidFill>
                  <a:latin typeface="Maven Pro"/>
                  <a:ea typeface="Maven Pro"/>
                  <a:cs typeface="Maven Pro"/>
                  <a:sym typeface="Maven Pro"/>
                </a:rPr>
                <a:t>Problem statement</a:t>
              </a:r>
            </a:p>
            <a:p>
              <a:pPr marL="872741" lvl="1" indent="-436370" algn="just">
                <a:lnSpc>
                  <a:spcPts val="8084"/>
                </a:lnSpc>
                <a:buFont typeface="Arial"/>
                <a:buChar char="•"/>
              </a:pPr>
              <a:r>
                <a:rPr lang="en-US" sz="4042" dirty="0">
                  <a:solidFill>
                    <a:srgbClr val="252930"/>
                  </a:solidFill>
                  <a:latin typeface="Maven Pro"/>
                  <a:ea typeface="Maven Pro"/>
                  <a:cs typeface="Maven Pro"/>
                  <a:sym typeface="Maven Pro"/>
                </a:rPr>
                <a:t>Methodology</a:t>
              </a:r>
            </a:p>
            <a:p>
              <a:pPr marL="872741" lvl="1" indent="-436370" algn="just">
                <a:lnSpc>
                  <a:spcPts val="8084"/>
                </a:lnSpc>
                <a:buFont typeface="Arial"/>
                <a:buChar char="•"/>
              </a:pPr>
              <a:r>
                <a:rPr lang="en-US" sz="4042" dirty="0">
                  <a:solidFill>
                    <a:srgbClr val="252930"/>
                  </a:solidFill>
                  <a:latin typeface="Maven Pro"/>
                  <a:ea typeface="Maven Pro"/>
                  <a:cs typeface="Maven Pro"/>
                  <a:sym typeface="Maven Pro"/>
                </a:rPr>
                <a:t>Implementation</a:t>
              </a:r>
            </a:p>
            <a:p>
              <a:pPr marL="872741" lvl="1" indent="-436370" algn="just">
                <a:lnSpc>
                  <a:spcPts val="8084"/>
                </a:lnSpc>
                <a:buFont typeface="Arial"/>
                <a:buChar char="•"/>
              </a:pPr>
              <a:r>
                <a:rPr lang="en-US" sz="4042" dirty="0">
                  <a:solidFill>
                    <a:srgbClr val="252930"/>
                  </a:solidFill>
                  <a:latin typeface="Maven Pro"/>
                  <a:ea typeface="Maven Pro"/>
                  <a:cs typeface="Maven Pro"/>
                  <a:sym typeface="Maven Pro"/>
                </a:rPr>
                <a:t>Preprocessing</a:t>
              </a:r>
            </a:p>
            <a:p>
              <a:pPr marL="872741" lvl="1" indent="-436370" algn="just">
                <a:lnSpc>
                  <a:spcPts val="8084"/>
                </a:lnSpc>
                <a:buFont typeface="Arial"/>
                <a:buChar char="•"/>
              </a:pPr>
              <a:endParaRPr lang="en-US" sz="4042" dirty="0">
                <a:solidFill>
                  <a:srgbClr val="252930"/>
                </a:solidFill>
                <a:latin typeface="Maven Pro"/>
                <a:ea typeface="Maven Pro"/>
                <a:cs typeface="Maven Pro"/>
                <a:sym typeface="Maven Pro"/>
              </a:endParaRPr>
            </a:p>
            <a:p>
              <a:pPr marL="872741" lvl="1" indent="-436370" algn="just">
                <a:lnSpc>
                  <a:spcPts val="8084"/>
                </a:lnSpc>
                <a:buFont typeface="Arial"/>
                <a:buChar char="•"/>
              </a:pPr>
              <a:endParaRPr lang="en-US" sz="4042" dirty="0">
                <a:solidFill>
                  <a:srgbClr val="252930"/>
                </a:solidFill>
                <a:latin typeface="Maven Pro"/>
                <a:ea typeface="Maven Pro"/>
                <a:cs typeface="Maven Pro"/>
                <a:sym typeface="Maven Pro"/>
              </a:endParaRPr>
            </a:p>
          </p:txBody>
        </p:sp>
        <p:sp>
          <p:nvSpPr>
            <p:cNvPr id="8" name="TextBox 8"/>
            <p:cNvSpPr txBox="1"/>
            <p:nvPr/>
          </p:nvSpPr>
          <p:spPr>
            <a:xfrm>
              <a:off x="0" y="2797883"/>
              <a:ext cx="6792024" cy="1186992"/>
            </a:xfrm>
            <a:prstGeom prst="rect">
              <a:avLst/>
            </a:prstGeom>
          </p:spPr>
          <p:txBody>
            <a:bodyPr lIns="0" tIns="0" rIns="0" bIns="0" rtlCol="0" anchor="t">
              <a:spAutoFit/>
            </a:bodyPr>
            <a:lstStyle/>
            <a:p>
              <a:pPr marL="436371" lvl="1" algn="just">
                <a:lnSpc>
                  <a:spcPts val="8084"/>
                </a:lnSpc>
              </a:pPr>
              <a:endParaRPr lang="en-US" sz="4042" dirty="0">
                <a:solidFill>
                  <a:srgbClr val="252930"/>
                </a:solidFill>
                <a:latin typeface="Maven Pro"/>
                <a:ea typeface="Maven Pro"/>
                <a:cs typeface="Maven Pro"/>
                <a:sym typeface="Maven Pro"/>
              </a:endParaRPr>
            </a:p>
          </p:txBody>
        </p:sp>
        <p:sp>
          <p:nvSpPr>
            <p:cNvPr id="9" name="TextBox 9"/>
            <p:cNvSpPr txBox="1"/>
            <p:nvPr/>
          </p:nvSpPr>
          <p:spPr>
            <a:xfrm>
              <a:off x="0" y="4349223"/>
              <a:ext cx="6792024" cy="1186992"/>
            </a:xfrm>
            <a:prstGeom prst="rect">
              <a:avLst/>
            </a:prstGeom>
          </p:spPr>
          <p:txBody>
            <a:bodyPr lIns="0" tIns="0" rIns="0" bIns="0" rtlCol="0" anchor="t">
              <a:spAutoFit/>
            </a:bodyPr>
            <a:lstStyle/>
            <a:p>
              <a:pPr marL="872741" lvl="1" indent="-436370" algn="just">
                <a:lnSpc>
                  <a:spcPts val="8084"/>
                </a:lnSpc>
                <a:buFont typeface="Arial"/>
                <a:buChar char="•"/>
              </a:pPr>
              <a:endParaRPr lang="en-US" sz="4042" dirty="0">
                <a:solidFill>
                  <a:srgbClr val="252930"/>
                </a:solidFill>
                <a:latin typeface="Maven Pro"/>
                <a:ea typeface="Maven Pro"/>
                <a:cs typeface="Maven Pro"/>
                <a:sym typeface="Maven Pro"/>
              </a:endParaRPr>
            </a:p>
          </p:txBody>
        </p:sp>
      </p:grpSp>
      <p:grpSp>
        <p:nvGrpSpPr>
          <p:cNvPr id="10" name="Group 10"/>
          <p:cNvGrpSpPr/>
          <p:nvPr/>
        </p:nvGrpSpPr>
        <p:grpSpPr>
          <a:xfrm>
            <a:off x="9882025" y="3722046"/>
            <a:ext cx="6019117" cy="5419509"/>
            <a:chOff x="0" y="-304800"/>
            <a:chExt cx="8025489" cy="7226011"/>
          </a:xfrm>
        </p:grpSpPr>
        <p:sp>
          <p:nvSpPr>
            <p:cNvPr id="11" name="TextBox 11"/>
            <p:cNvSpPr txBox="1"/>
            <p:nvPr/>
          </p:nvSpPr>
          <p:spPr>
            <a:xfrm>
              <a:off x="218955" y="-304800"/>
              <a:ext cx="7806534" cy="1186992"/>
            </a:xfrm>
            <a:prstGeom prst="rect">
              <a:avLst/>
            </a:prstGeom>
          </p:spPr>
          <p:txBody>
            <a:bodyPr lIns="0" tIns="0" rIns="0" bIns="0" rtlCol="0" anchor="t">
              <a:spAutoFit/>
            </a:bodyPr>
            <a:lstStyle/>
            <a:p>
              <a:pPr marL="872741" lvl="1" indent="-436370" algn="just">
                <a:lnSpc>
                  <a:spcPts val="8084"/>
                </a:lnSpc>
                <a:buFont typeface="Arial"/>
                <a:buChar char="•"/>
              </a:pPr>
              <a:r>
                <a:rPr lang="en-US" sz="4042" dirty="0">
                  <a:solidFill>
                    <a:srgbClr val="252930"/>
                  </a:solidFill>
                  <a:latin typeface="Maven Pro"/>
                  <a:ea typeface="Maven Pro"/>
                  <a:cs typeface="Maven Pro"/>
                  <a:sym typeface="Maven Pro"/>
                </a:rPr>
                <a:t>Model building</a:t>
              </a:r>
            </a:p>
          </p:txBody>
        </p:sp>
        <p:sp>
          <p:nvSpPr>
            <p:cNvPr id="12" name="TextBox 12"/>
            <p:cNvSpPr txBox="1"/>
            <p:nvPr/>
          </p:nvSpPr>
          <p:spPr>
            <a:xfrm>
              <a:off x="145971" y="1246541"/>
              <a:ext cx="7806534" cy="1186992"/>
            </a:xfrm>
            <a:prstGeom prst="rect">
              <a:avLst/>
            </a:prstGeom>
          </p:spPr>
          <p:txBody>
            <a:bodyPr lIns="0" tIns="0" rIns="0" bIns="0" rtlCol="0" anchor="t">
              <a:spAutoFit/>
            </a:bodyPr>
            <a:lstStyle/>
            <a:p>
              <a:pPr marL="872741" lvl="1" indent="-436370" algn="just">
                <a:lnSpc>
                  <a:spcPts val="8084"/>
                </a:lnSpc>
                <a:buFont typeface="Arial"/>
                <a:buChar char="•"/>
              </a:pPr>
              <a:r>
                <a:rPr lang="en-US" sz="4042" dirty="0">
                  <a:solidFill>
                    <a:srgbClr val="252930"/>
                  </a:solidFill>
                  <a:latin typeface="Maven Pro"/>
                  <a:ea typeface="Maven Pro"/>
                  <a:cs typeface="Maven Pro"/>
                  <a:sym typeface="Maven Pro"/>
                </a:rPr>
                <a:t>Results </a:t>
              </a:r>
            </a:p>
          </p:txBody>
        </p:sp>
        <p:sp>
          <p:nvSpPr>
            <p:cNvPr id="13" name="TextBox 13"/>
            <p:cNvSpPr txBox="1"/>
            <p:nvPr/>
          </p:nvSpPr>
          <p:spPr>
            <a:xfrm>
              <a:off x="72985" y="2797883"/>
              <a:ext cx="7806534" cy="1186992"/>
            </a:xfrm>
            <a:prstGeom prst="rect">
              <a:avLst/>
            </a:prstGeom>
          </p:spPr>
          <p:txBody>
            <a:bodyPr lIns="0" tIns="0" rIns="0" bIns="0" rtlCol="0" anchor="t">
              <a:spAutoFit/>
            </a:bodyPr>
            <a:lstStyle/>
            <a:p>
              <a:pPr marL="872741" lvl="1" indent="-436370" algn="just">
                <a:lnSpc>
                  <a:spcPts val="8084"/>
                </a:lnSpc>
                <a:buFont typeface="Arial"/>
                <a:buChar char="•"/>
              </a:pPr>
              <a:r>
                <a:rPr lang="en-US" sz="4042" dirty="0">
                  <a:solidFill>
                    <a:srgbClr val="252930"/>
                  </a:solidFill>
                  <a:latin typeface="Maven Pro"/>
                  <a:ea typeface="Maven Pro"/>
                  <a:cs typeface="Maven Pro"/>
                  <a:sym typeface="Maven Pro"/>
                </a:rPr>
                <a:t>Comparison</a:t>
              </a:r>
            </a:p>
          </p:txBody>
        </p:sp>
        <p:sp>
          <p:nvSpPr>
            <p:cNvPr id="14" name="TextBox 14"/>
            <p:cNvSpPr txBox="1"/>
            <p:nvPr/>
          </p:nvSpPr>
          <p:spPr>
            <a:xfrm>
              <a:off x="0" y="4349224"/>
              <a:ext cx="7806534" cy="2571987"/>
            </a:xfrm>
            <a:prstGeom prst="rect">
              <a:avLst/>
            </a:prstGeom>
          </p:spPr>
          <p:txBody>
            <a:bodyPr lIns="0" tIns="0" rIns="0" bIns="0" rtlCol="0" anchor="t">
              <a:spAutoFit/>
            </a:bodyPr>
            <a:lstStyle/>
            <a:p>
              <a:pPr marL="872741" lvl="1" indent="-436370" algn="just">
                <a:lnSpc>
                  <a:spcPts val="8084"/>
                </a:lnSpc>
                <a:buFont typeface="Arial"/>
                <a:buChar char="•"/>
              </a:pPr>
              <a:r>
                <a:rPr lang="en-US" sz="4042" dirty="0">
                  <a:solidFill>
                    <a:srgbClr val="252930"/>
                  </a:solidFill>
                  <a:latin typeface="Maven Pro"/>
                  <a:ea typeface="Maven Pro"/>
                  <a:cs typeface="Maven Pro"/>
                  <a:sym typeface="Maven Pro"/>
                </a:rPr>
                <a:t>Conclusion</a:t>
              </a:r>
            </a:p>
            <a:p>
              <a:pPr marL="872741" lvl="1" indent="-436370" algn="just">
                <a:lnSpc>
                  <a:spcPts val="8084"/>
                </a:lnSpc>
                <a:buFont typeface="Arial"/>
                <a:buChar char="•"/>
              </a:pPr>
              <a:r>
                <a:rPr lang="en-US" sz="4042" dirty="0">
                  <a:solidFill>
                    <a:srgbClr val="252930"/>
                  </a:solidFill>
                  <a:latin typeface="Maven Pro"/>
                  <a:ea typeface="Maven Pro"/>
                  <a:cs typeface="Maven Pro"/>
                  <a:sym typeface="Maven Pro"/>
                </a:rPr>
                <a:t>Future scope</a:t>
              </a:r>
            </a:p>
          </p:txBody>
        </p:sp>
      </p:grpSp>
      <p:sp>
        <p:nvSpPr>
          <p:cNvPr id="15" name="TextBox 15"/>
          <p:cNvSpPr txBox="1"/>
          <p:nvPr/>
        </p:nvSpPr>
        <p:spPr>
          <a:xfrm>
            <a:off x="4995148" y="1860291"/>
            <a:ext cx="8297704" cy="845492"/>
          </a:xfrm>
          <a:prstGeom prst="rect">
            <a:avLst/>
          </a:prstGeom>
        </p:spPr>
        <p:txBody>
          <a:bodyPr lIns="0" tIns="0" rIns="0" bIns="0" rtlCol="0" anchor="t">
            <a:spAutoFit/>
          </a:bodyPr>
          <a:lstStyle/>
          <a:p>
            <a:pPr algn="ctr">
              <a:lnSpc>
                <a:spcPts val="5841"/>
              </a:lnSpc>
            </a:pPr>
            <a:r>
              <a:rPr lang="en-US" sz="7301" b="1">
                <a:solidFill>
                  <a:srgbClr val="252D37"/>
                </a:solidFill>
                <a:latin typeface="Maven Pro Bold"/>
                <a:ea typeface="Maven Pro Bold"/>
                <a:cs typeface="Maven Pro Bold"/>
                <a:sym typeface="Maven Pro Bold"/>
              </a:rPr>
              <a:t>OVERVIEW</a:t>
            </a:r>
          </a:p>
        </p:txBody>
      </p:sp>
      <p:sp>
        <p:nvSpPr>
          <p:cNvPr id="16" name="Freeform 16"/>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7" name="Freeform 17"/>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18" name="Freeform 18"/>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19" name="Slide Number Placeholder 18">
            <a:extLst>
              <a:ext uri="{FF2B5EF4-FFF2-40B4-BE49-F238E27FC236}">
                <a16:creationId xmlns:a16="http://schemas.microsoft.com/office/drawing/2014/main" id="{2AEAE232-721B-A2A5-0E0F-48E5E5F6050B}"/>
              </a:ext>
            </a:extLst>
          </p:cNvPr>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descr="Green Shape"/>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3" name="Freeform 3" descr="Dot "/>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4" name="Freeform 4" descr="Geometric Half Circle Cut Out Shape"/>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grpSp>
        <p:nvGrpSpPr>
          <p:cNvPr id="5" name="Group 5"/>
          <p:cNvGrpSpPr/>
          <p:nvPr/>
        </p:nvGrpSpPr>
        <p:grpSpPr>
          <a:xfrm>
            <a:off x="3396193" y="2275248"/>
            <a:ext cx="12741423" cy="7284000"/>
            <a:chOff x="0" y="171450"/>
            <a:chExt cx="16988563" cy="9712001"/>
          </a:xfrm>
        </p:grpSpPr>
        <p:sp>
          <p:nvSpPr>
            <p:cNvPr id="6" name="TextBox 6"/>
            <p:cNvSpPr txBox="1"/>
            <p:nvPr/>
          </p:nvSpPr>
          <p:spPr>
            <a:xfrm>
              <a:off x="0" y="2760646"/>
              <a:ext cx="16988563" cy="7122805"/>
            </a:xfrm>
            <a:prstGeom prst="rect">
              <a:avLst/>
            </a:prstGeom>
          </p:spPr>
          <p:txBody>
            <a:bodyPr lIns="0" tIns="0" rIns="0" bIns="0" rtlCol="0" anchor="t">
              <a:spAutoFit/>
            </a:bodyPr>
            <a:lstStyle/>
            <a:p>
              <a:pPr marL="535666" lvl="1" indent="-267833" algn="l">
                <a:lnSpc>
                  <a:spcPts val="3473"/>
                </a:lnSpc>
                <a:buFont typeface="Arial"/>
                <a:buChar char="•"/>
              </a:pPr>
              <a:r>
                <a:rPr lang="en-US" sz="3200" dirty="0">
                  <a:solidFill>
                    <a:srgbClr val="252930"/>
                  </a:solidFill>
                  <a:latin typeface="Maven Pro"/>
                  <a:ea typeface="Maven Pro"/>
                  <a:cs typeface="Maven Pro"/>
                  <a:sym typeface="Maven Pro"/>
                </a:rPr>
                <a:t>Aircraft engines are critical; failure can lead to emergency landings and loss of life due to high temperature, pressure, and stress.</a:t>
              </a:r>
            </a:p>
            <a:p>
              <a:pPr marL="535666" lvl="1" indent="-267833" algn="l">
                <a:lnSpc>
                  <a:spcPts val="3473"/>
                </a:lnSpc>
                <a:buFont typeface="Arial"/>
                <a:buChar char="•"/>
              </a:pPr>
              <a:r>
                <a:rPr lang="en-US" sz="3200" dirty="0">
                  <a:solidFill>
                    <a:srgbClr val="252930"/>
                  </a:solidFill>
                  <a:latin typeface="Maven Pro"/>
                  <a:ea typeface="Maven Pro"/>
                  <a:cs typeface="Maven Pro"/>
                  <a:sym typeface="Maven Pro"/>
                </a:rPr>
                <a:t>Predictive maintenance uses real-time sensor data to forecast failures, shifting from reactive and preventive approaches.</a:t>
              </a:r>
            </a:p>
            <a:p>
              <a:pPr marL="535666" lvl="1" indent="-267833" algn="l">
                <a:lnSpc>
                  <a:spcPts val="3473"/>
                </a:lnSpc>
                <a:buFont typeface="Arial"/>
                <a:buChar char="•"/>
              </a:pPr>
              <a:r>
                <a:rPr lang="en-US" sz="3200" dirty="0">
                  <a:solidFill>
                    <a:srgbClr val="252930"/>
                  </a:solidFill>
                  <a:latin typeface="Maven Pro"/>
                  <a:ea typeface="Maven Pro"/>
                  <a:cs typeface="Maven Pro"/>
                  <a:sym typeface="Maven Pro"/>
                </a:rPr>
                <a:t>Machine learning predicts Remaining Useful Life (RUL) by analyzing sensor data, enabling early anomaly detection and reducing downtime.</a:t>
              </a:r>
            </a:p>
            <a:p>
              <a:pPr marL="535666" lvl="1" indent="-267833" algn="l">
                <a:lnSpc>
                  <a:spcPts val="3473"/>
                </a:lnSpc>
                <a:buFont typeface="Arial"/>
                <a:buChar char="•"/>
              </a:pPr>
              <a:r>
                <a:rPr lang="en-US" sz="3200" dirty="0">
                  <a:solidFill>
                    <a:srgbClr val="252930"/>
                  </a:solidFill>
                  <a:latin typeface="Maven Pro"/>
                  <a:ea typeface="Maven Pro"/>
                  <a:cs typeface="Maven Pro"/>
                  <a:sym typeface="Maven Pro"/>
                </a:rPr>
                <a:t>Predictive maintenance improves efficiency, reduces costs, and enhances safety by preventing critical failures and extending component lifespan.</a:t>
              </a:r>
            </a:p>
            <a:p>
              <a:pPr algn="l">
                <a:lnSpc>
                  <a:spcPts val="3473"/>
                </a:lnSpc>
                <a:spcBef>
                  <a:spcPct val="0"/>
                </a:spcBef>
              </a:pPr>
              <a:endParaRPr lang="en-US" sz="2481" dirty="0">
                <a:solidFill>
                  <a:srgbClr val="252930"/>
                </a:solidFill>
                <a:latin typeface="Maven Pro"/>
                <a:ea typeface="Maven Pro"/>
                <a:cs typeface="Maven Pro"/>
                <a:sym typeface="Maven Pro"/>
              </a:endParaRPr>
            </a:p>
          </p:txBody>
        </p:sp>
        <p:sp>
          <p:nvSpPr>
            <p:cNvPr id="7" name="TextBox 7"/>
            <p:cNvSpPr txBox="1"/>
            <p:nvPr/>
          </p:nvSpPr>
          <p:spPr>
            <a:xfrm>
              <a:off x="0" y="171450"/>
              <a:ext cx="16988563" cy="1750482"/>
            </a:xfrm>
            <a:prstGeom prst="rect">
              <a:avLst/>
            </a:prstGeom>
          </p:spPr>
          <p:txBody>
            <a:bodyPr lIns="0" tIns="0" rIns="0" bIns="0" rtlCol="0" anchor="t">
              <a:spAutoFit/>
            </a:bodyPr>
            <a:lstStyle/>
            <a:p>
              <a:pPr marL="0" lvl="0" indent="0" algn="l">
                <a:lnSpc>
                  <a:spcPts val="9499"/>
                </a:lnSpc>
              </a:pPr>
              <a:r>
                <a:rPr lang="en-US" sz="9499" b="1">
                  <a:solidFill>
                    <a:srgbClr val="252930"/>
                  </a:solidFill>
                  <a:latin typeface="Maven Pro Bold"/>
                  <a:ea typeface="Maven Pro Bold"/>
                  <a:cs typeface="Maven Pro Bold"/>
                  <a:sym typeface="Maven Pro Bold"/>
                </a:rPr>
                <a:t>INTRODUCTION</a:t>
              </a:r>
            </a:p>
          </p:txBody>
        </p:sp>
      </p:grpSp>
      <p:sp>
        <p:nvSpPr>
          <p:cNvPr id="8" name="Slide Number Placeholder 7">
            <a:extLst>
              <a:ext uri="{FF2B5EF4-FFF2-40B4-BE49-F238E27FC236}">
                <a16:creationId xmlns:a16="http://schemas.microsoft.com/office/drawing/2014/main" id="{F9B9B688-34DD-6F8B-A08A-61B8F3CABA72}"/>
              </a:ext>
            </a:extLst>
          </p:cNvPr>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descr="Dot "/>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3" name="Freeform 3" descr="Geometric Half Circle Cut Out Shape"/>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4" name="Freeform 4" descr="Green Shape"/>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5" name="AutoShape 5"/>
          <p:cNvSpPr/>
          <p:nvPr/>
        </p:nvSpPr>
        <p:spPr>
          <a:xfrm>
            <a:off x="0" y="0"/>
            <a:ext cx="7774067" cy="10287000"/>
          </a:xfrm>
          <a:prstGeom prst="rect">
            <a:avLst/>
          </a:prstGeom>
          <a:solidFill>
            <a:srgbClr val="859EAA"/>
          </a:solidFill>
        </p:spPr>
        <p:txBody>
          <a:bodyPr/>
          <a:lstStyle/>
          <a:p>
            <a:endParaRPr lang="en-IN"/>
          </a:p>
        </p:txBody>
      </p:sp>
      <p:grpSp>
        <p:nvGrpSpPr>
          <p:cNvPr id="9" name="Group 9"/>
          <p:cNvGrpSpPr/>
          <p:nvPr/>
        </p:nvGrpSpPr>
        <p:grpSpPr>
          <a:xfrm>
            <a:off x="627628" y="3562812"/>
            <a:ext cx="6741288" cy="5318405"/>
            <a:chOff x="-296637" y="3125485"/>
            <a:chExt cx="8988384" cy="7091207"/>
          </a:xfrm>
        </p:grpSpPr>
        <p:sp>
          <p:nvSpPr>
            <p:cNvPr id="10" name="TextBox 10"/>
            <p:cNvSpPr txBox="1"/>
            <p:nvPr/>
          </p:nvSpPr>
          <p:spPr>
            <a:xfrm>
              <a:off x="0" y="9466334"/>
              <a:ext cx="8691747" cy="750358"/>
            </a:xfrm>
            <a:prstGeom prst="rect">
              <a:avLst/>
            </a:prstGeom>
          </p:spPr>
          <p:txBody>
            <a:bodyPr lIns="0" tIns="0" rIns="0" bIns="0" rtlCol="0" anchor="t">
              <a:spAutoFit/>
            </a:bodyPr>
            <a:lstStyle/>
            <a:p>
              <a:pPr marL="0" lvl="0" indent="0" algn="l">
                <a:lnSpc>
                  <a:spcPts val="4550"/>
                </a:lnSpc>
              </a:pPr>
              <a:endParaRPr/>
            </a:p>
          </p:txBody>
        </p:sp>
        <p:sp>
          <p:nvSpPr>
            <p:cNvPr id="11" name="TextBox 11"/>
            <p:cNvSpPr txBox="1"/>
            <p:nvPr/>
          </p:nvSpPr>
          <p:spPr>
            <a:xfrm>
              <a:off x="-296637" y="3125485"/>
              <a:ext cx="8691747" cy="3076911"/>
            </a:xfrm>
            <a:prstGeom prst="rect">
              <a:avLst/>
            </a:prstGeom>
          </p:spPr>
          <p:txBody>
            <a:bodyPr lIns="0" tIns="0" rIns="0" bIns="0" rtlCol="0" anchor="t">
              <a:spAutoFit/>
            </a:bodyPr>
            <a:lstStyle/>
            <a:p>
              <a:pPr marL="0" lvl="0" indent="0" algn="l">
                <a:lnSpc>
                  <a:spcPts val="9365"/>
                </a:lnSpc>
              </a:pPr>
              <a:r>
                <a:rPr lang="en-US" sz="7204" b="1" dirty="0">
                  <a:solidFill>
                    <a:srgbClr val="252930"/>
                  </a:solidFill>
                  <a:latin typeface="Maven Pro Bold"/>
                  <a:ea typeface="Maven Pro Bold"/>
                  <a:cs typeface="Maven Pro Bold"/>
                  <a:sym typeface="Maven Pro Bold"/>
                </a:rPr>
                <a:t>Existing Methodologies</a:t>
              </a:r>
            </a:p>
          </p:txBody>
        </p:sp>
      </p:grpSp>
      <p:sp>
        <p:nvSpPr>
          <p:cNvPr id="12" name="TextBox 12"/>
          <p:cNvSpPr txBox="1"/>
          <p:nvPr/>
        </p:nvSpPr>
        <p:spPr>
          <a:xfrm>
            <a:off x="9601200" y="2082195"/>
            <a:ext cx="6629400" cy="1169670"/>
          </a:xfrm>
          <a:prstGeom prst="rect">
            <a:avLst/>
          </a:prstGeom>
        </p:spPr>
        <p:txBody>
          <a:bodyPr wrap="square" lIns="0" tIns="0" rIns="0" bIns="0" rtlCol="0" anchor="t">
            <a:spAutoFit/>
          </a:bodyPr>
          <a:lstStyle/>
          <a:p>
            <a:pPr marL="342900" lvl="0" indent="-342900" algn="l">
              <a:lnSpc>
                <a:spcPts val="3120"/>
              </a:lnSpc>
              <a:spcBef>
                <a:spcPct val="0"/>
              </a:spcBef>
              <a:buFont typeface="Courier New" panose="02070309020205020404" pitchFamily="49" charset="0"/>
              <a:buChar char="o"/>
            </a:pPr>
            <a:r>
              <a:rPr lang="en-US" sz="2400" b="1" dirty="0">
                <a:solidFill>
                  <a:srgbClr val="252930"/>
                </a:solidFill>
                <a:latin typeface="Maven Pro"/>
                <a:ea typeface="Maven Pro"/>
                <a:cs typeface="Maven Pro"/>
                <a:sym typeface="Maven Pro"/>
              </a:rPr>
              <a:t>Deep neural networks (DNNs)</a:t>
            </a:r>
            <a:r>
              <a:rPr lang="en-US" sz="2400" dirty="0">
                <a:solidFill>
                  <a:srgbClr val="252930"/>
                </a:solidFill>
                <a:latin typeface="Maven Pro"/>
                <a:ea typeface="Maven Pro"/>
                <a:cs typeface="Maven Pro"/>
                <a:sym typeface="Maven Pro"/>
              </a:rPr>
              <a:t> learn complex patterns in historical sensor data to predict RUL.</a:t>
            </a:r>
          </a:p>
        </p:txBody>
      </p:sp>
      <p:sp>
        <p:nvSpPr>
          <p:cNvPr id="13" name="TextBox 13"/>
          <p:cNvSpPr txBox="1"/>
          <p:nvPr/>
        </p:nvSpPr>
        <p:spPr>
          <a:xfrm>
            <a:off x="9601200" y="3750477"/>
            <a:ext cx="6477000" cy="1159228"/>
          </a:xfrm>
          <a:prstGeom prst="rect">
            <a:avLst/>
          </a:prstGeom>
        </p:spPr>
        <p:txBody>
          <a:bodyPr wrap="square" lIns="0" tIns="0" rIns="0" bIns="0" rtlCol="0" anchor="t">
            <a:spAutoFit/>
          </a:bodyPr>
          <a:lstStyle/>
          <a:p>
            <a:pPr marL="342900" lvl="0" indent="-342900" algn="l">
              <a:lnSpc>
                <a:spcPts val="3120"/>
              </a:lnSpc>
              <a:spcBef>
                <a:spcPct val="0"/>
              </a:spcBef>
              <a:buFont typeface="Courier New" panose="02070309020205020404" pitchFamily="49" charset="0"/>
              <a:buChar char="o"/>
            </a:pPr>
            <a:r>
              <a:rPr lang="en-US" sz="2400" b="1" dirty="0">
                <a:solidFill>
                  <a:srgbClr val="252930"/>
                </a:solidFill>
                <a:latin typeface="Maven Pro"/>
                <a:ea typeface="Maven Pro"/>
                <a:cs typeface="Maven Pro"/>
                <a:sym typeface="Maven Pro"/>
              </a:rPr>
              <a:t>Recurrent neural networks (RNNs)</a:t>
            </a:r>
            <a:r>
              <a:rPr lang="en-US" sz="2400" dirty="0">
                <a:solidFill>
                  <a:srgbClr val="252930"/>
                </a:solidFill>
                <a:latin typeface="Maven Pro"/>
                <a:ea typeface="Maven Pro"/>
                <a:cs typeface="Maven Pro"/>
                <a:sym typeface="Maven Pro"/>
              </a:rPr>
              <a:t>, especially </a:t>
            </a:r>
            <a:r>
              <a:rPr lang="en-US" sz="2400" b="1" dirty="0">
                <a:solidFill>
                  <a:srgbClr val="252930"/>
                </a:solidFill>
                <a:latin typeface="Maven Pro"/>
                <a:ea typeface="Maven Pro"/>
                <a:cs typeface="Maven Pro"/>
                <a:sym typeface="Maven Pro"/>
              </a:rPr>
              <a:t>LSTM</a:t>
            </a:r>
            <a:r>
              <a:rPr lang="en-US" sz="2400" dirty="0">
                <a:solidFill>
                  <a:srgbClr val="252930"/>
                </a:solidFill>
                <a:latin typeface="Maven Pro"/>
                <a:ea typeface="Maven Pro"/>
                <a:cs typeface="Maven Pro"/>
                <a:sym typeface="Maven Pro"/>
              </a:rPr>
              <a:t>, capture temporal dependencies for accurate RUL forecasting.</a:t>
            </a:r>
          </a:p>
        </p:txBody>
      </p:sp>
      <p:sp>
        <p:nvSpPr>
          <p:cNvPr id="14" name="TextBox 14"/>
          <p:cNvSpPr txBox="1"/>
          <p:nvPr/>
        </p:nvSpPr>
        <p:spPr>
          <a:xfrm>
            <a:off x="9601200" y="5312080"/>
            <a:ext cx="6477000" cy="1169670"/>
          </a:xfrm>
          <a:prstGeom prst="rect">
            <a:avLst/>
          </a:prstGeom>
        </p:spPr>
        <p:txBody>
          <a:bodyPr wrap="square" lIns="0" tIns="0" rIns="0" bIns="0" rtlCol="0" anchor="t">
            <a:spAutoFit/>
          </a:bodyPr>
          <a:lstStyle/>
          <a:p>
            <a:pPr marL="342900" lvl="0" indent="-342900" algn="l">
              <a:lnSpc>
                <a:spcPts val="3120"/>
              </a:lnSpc>
              <a:spcBef>
                <a:spcPct val="0"/>
              </a:spcBef>
              <a:buFont typeface="Courier New" panose="02070309020205020404" pitchFamily="49" charset="0"/>
              <a:buChar char="o"/>
            </a:pPr>
            <a:r>
              <a:rPr lang="en-US" sz="2400" dirty="0">
                <a:solidFill>
                  <a:srgbClr val="252930"/>
                </a:solidFill>
                <a:latin typeface="Maven Pro"/>
                <a:ea typeface="Maven Pro"/>
                <a:cs typeface="Maven Pro"/>
                <a:sym typeface="Maven Pro"/>
              </a:rPr>
              <a:t>Time-series sensor data is used to predict engine degradation and estimate future RUL.</a:t>
            </a:r>
          </a:p>
        </p:txBody>
      </p:sp>
      <p:sp>
        <p:nvSpPr>
          <p:cNvPr id="15" name="TextBox 15"/>
          <p:cNvSpPr txBox="1"/>
          <p:nvPr/>
        </p:nvSpPr>
        <p:spPr>
          <a:xfrm>
            <a:off x="9601200" y="6761676"/>
            <a:ext cx="6629400" cy="1159228"/>
          </a:xfrm>
          <a:prstGeom prst="rect">
            <a:avLst/>
          </a:prstGeom>
        </p:spPr>
        <p:txBody>
          <a:bodyPr wrap="square" lIns="0" tIns="0" rIns="0" bIns="0" rtlCol="0" anchor="t">
            <a:spAutoFit/>
          </a:bodyPr>
          <a:lstStyle/>
          <a:p>
            <a:pPr marL="342900" lvl="0" indent="-342900" algn="l">
              <a:lnSpc>
                <a:spcPts val="3120"/>
              </a:lnSpc>
              <a:spcBef>
                <a:spcPct val="0"/>
              </a:spcBef>
              <a:buFont typeface="Courier New" panose="02070309020205020404" pitchFamily="49" charset="0"/>
              <a:buChar char="o"/>
            </a:pPr>
            <a:r>
              <a:rPr lang="en-US" sz="2400" dirty="0">
                <a:solidFill>
                  <a:srgbClr val="252930"/>
                </a:solidFill>
                <a:latin typeface="Maven Pro"/>
                <a:ea typeface="Maven Pro"/>
                <a:cs typeface="Maven Pro"/>
                <a:sym typeface="Maven Pro"/>
              </a:rPr>
              <a:t>Feature extraction from sensor data helps deep learning models accurately estimate RUL over time.</a:t>
            </a:r>
          </a:p>
        </p:txBody>
      </p:sp>
      <p:sp>
        <p:nvSpPr>
          <p:cNvPr id="18" name="Slide Number Placeholder 17">
            <a:extLst>
              <a:ext uri="{FF2B5EF4-FFF2-40B4-BE49-F238E27FC236}">
                <a16:creationId xmlns:a16="http://schemas.microsoft.com/office/drawing/2014/main" id="{A91D7227-08B7-9EF6-813F-FDDCD963DB52}"/>
              </a:ext>
            </a:extLst>
          </p:cNvPr>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descr="Dot "/>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3" name="Freeform 3" descr="Geometric Half Circle Cut Out Shape"/>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4" name="Freeform 4" descr="Green Shape"/>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grpSp>
        <p:nvGrpSpPr>
          <p:cNvPr id="5" name="Group 5"/>
          <p:cNvGrpSpPr/>
          <p:nvPr/>
        </p:nvGrpSpPr>
        <p:grpSpPr>
          <a:xfrm>
            <a:off x="1962087" y="5186350"/>
            <a:ext cx="6178142" cy="3423615"/>
            <a:chOff x="0" y="0"/>
            <a:chExt cx="8237523" cy="4564820"/>
          </a:xfrm>
        </p:grpSpPr>
        <p:sp>
          <p:nvSpPr>
            <p:cNvPr id="6" name="TextBox 6"/>
            <p:cNvSpPr txBox="1"/>
            <p:nvPr/>
          </p:nvSpPr>
          <p:spPr>
            <a:xfrm>
              <a:off x="0" y="987230"/>
              <a:ext cx="8237523" cy="3577590"/>
            </a:xfrm>
            <a:prstGeom prst="rect">
              <a:avLst/>
            </a:prstGeom>
          </p:spPr>
          <p:txBody>
            <a:bodyPr lIns="0" tIns="0" rIns="0" bIns="0" rtlCol="0" anchor="t">
              <a:spAutoFit/>
            </a:bodyPr>
            <a:lstStyle/>
            <a:p>
              <a:pPr marL="518160" lvl="1" indent="-259080" algn="l">
                <a:lnSpc>
                  <a:spcPts val="2640"/>
                </a:lnSpc>
                <a:spcBef>
                  <a:spcPct val="0"/>
                </a:spcBef>
                <a:buFont typeface="Arial"/>
                <a:buChar char="•"/>
              </a:pPr>
              <a:r>
                <a:rPr lang="en-US" sz="2400" u="none" strike="noStrike" dirty="0">
                  <a:solidFill>
                    <a:srgbClr val="252930"/>
                  </a:solidFill>
                  <a:latin typeface="Maven Pro"/>
                  <a:ea typeface="Maven Pro"/>
                  <a:cs typeface="Maven Pro"/>
                  <a:sym typeface="Maven Pro"/>
                </a:rPr>
                <a:t>Requires large datasets for training.</a:t>
              </a:r>
            </a:p>
            <a:p>
              <a:pPr marL="518160" lvl="1" indent="-259080" algn="l">
                <a:lnSpc>
                  <a:spcPts val="2640"/>
                </a:lnSpc>
                <a:spcBef>
                  <a:spcPct val="0"/>
                </a:spcBef>
                <a:buFont typeface="Arial"/>
                <a:buChar char="•"/>
              </a:pPr>
              <a:r>
                <a:rPr lang="en-US" sz="2400" u="none" strike="noStrike" dirty="0">
                  <a:solidFill>
                    <a:srgbClr val="252930"/>
                  </a:solidFill>
                  <a:latin typeface="Maven Pro"/>
                  <a:ea typeface="Maven Pro"/>
                  <a:cs typeface="Maven Pro"/>
                  <a:sym typeface="Maven Pro"/>
                </a:rPr>
                <a:t>High computational resource demands.</a:t>
              </a:r>
            </a:p>
            <a:p>
              <a:pPr marL="518160" lvl="1" indent="-259080" algn="l">
                <a:lnSpc>
                  <a:spcPts val="2640"/>
                </a:lnSpc>
                <a:spcBef>
                  <a:spcPct val="0"/>
                </a:spcBef>
                <a:buFont typeface="Arial"/>
                <a:buChar char="•"/>
              </a:pPr>
              <a:r>
                <a:rPr lang="en-US" sz="2400" u="none" strike="noStrike" dirty="0">
                  <a:solidFill>
                    <a:srgbClr val="252930"/>
                  </a:solidFill>
                  <a:latin typeface="Maven Pro"/>
                  <a:ea typeface="Maven Pro"/>
                  <a:cs typeface="Maven Pro"/>
                  <a:sym typeface="Maven Pro"/>
                </a:rPr>
                <a:t>Often considered a "black box" with limited interpretability.</a:t>
              </a:r>
            </a:p>
            <a:p>
              <a:pPr marL="518160" lvl="1" indent="-259080" algn="l">
                <a:lnSpc>
                  <a:spcPts val="2640"/>
                </a:lnSpc>
                <a:spcBef>
                  <a:spcPct val="0"/>
                </a:spcBef>
                <a:buFont typeface="Arial"/>
                <a:buChar char="•"/>
              </a:pPr>
              <a:r>
                <a:rPr lang="en-US" sz="2400" u="none" strike="noStrike" dirty="0">
                  <a:solidFill>
                    <a:srgbClr val="252930"/>
                  </a:solidFill>
                  <a:latin typeface="Maven Pro"/>
                  <a:ea typeface="Maven Pro"/>
                  <a:cs typeface="Maven Pro"/>
                  <a:sym typeface="Maven Pro"/>
                </a:rPr>
                <a:t>Takes longer to train compared to traditional models.</a:t>
              </a:r>
            </a:p>
            <a:p>
              <a:pPr marL="518160" lvl="1" indent="-259080" algn="l">
                <a:lnSpc>
                  <a:spcPts val="2640"/>
                </a:lnSpc>
                <a:spcBef>
                  <a:spcPct val="0"/>
                </a:spcBef>
                <a:buFont typeface="Arial"/>
                <a:buChar char="•"/>
              </a:pPr>
              <a:r>
                <a:rPr lang="en-US" sz="2400" u="none" strike="noStrike" dirty="0">
                  <a:solidFill>
                    <a:srgbClr val="252930"/>
                  </a:solidFill>
                  <a:latin typeface="Maven Pro"/>
                  <a:ea typeface="Maven Pro"/>
                  <a:cs typeface="Maven Pro"/>
                  <a:sym typeface="Maven Pro"/>
                </a:rPr>
                <a:t>Prone to overfitting without proper tuning.</a:t>
              </a:r>
            </a:p>
          </p:txBody>
        </p:sp>
        <p:sp>
          <p:nvSpPr>
            <p:cNvPr id="7" name="TextBox 7"/>
            <p:cNvSpPr txBox="1"/>
            <p:nvPr/>
          </p:nvSpPr>
          <p:spPr>
            <a:xfrm>
              <a:off x="0" y="66675"/>
              <a:ext cx="8237523" cy="542925"/>
            </a:xfrm>
            <a:prstGeom prst="rect">
              <a:avLst/>
            </a:prstGeom>
          </p:spPr>
          <p:txBody>
            <a:bodyPr lIns="0" tIns="0" rIns="0" bIns="0" rtlCol="0" anchor="t">
              <a:spAutoFit/>
            </a:bodyPr>
            <a:lstStyle/>
            <a:p>
              <a:pPr marL="0" lvl="0" indent="0" algn="l">
                <a:lnSpc>
                  <a:spcPts val="2700"/>
                </a:lnSpc>
                <a:spcBef>
                  <a:spcPct val="0"/>
                </a:spcBef>
              </a:pPr>
              <a:r>
                <a:rPr lang="en-US" sz="3000" b="1" u="none" strike="noStrike">
                  <a:solidFill>
                    <a:srgbClr val="252930"/>
                  </a:solidFill>
                  <a:latin typeface="Maven Pro Bold"/>
                  <a:ea typeface="Maven Pro Bold"/>
                  <a:cs typeface="Maven Pro Bold"/>
                  <a:sym typeface="Maven Pro Bold"/>
                </a:rPr>
                <a:t>Challenges of Deep Learning:</a:t>
              </a:r>
            </a:p>
          </p:txBody>
        </p:sp>
      </p:grpSp>
      <p:grpSp>
        <p:nvGrpSpPr>
          <p:cNvPr id="8" name="Group 8"/>
          <p:cNvGrpSpPr/>
          <p:nvPr/>
        </p:nvGrpSpPr>
        <p:grpSpPr>
          <a:xfrm>
            <a:off x="10604500" y="5186350"/>
            <a:ext cx="5917858" cy="3756990"/>
            <a:chOff x="0" y="0"/>
            <a:chExt cx="7890477" cy="5009320"/>
          </a:xfrm>
        </p:grpSpPr>
        <p:sp>
          <p:nvSpPr>
            <p:cNvPr id="9" name="TextBox 9"/>
            <p:cNvSpPr txBox="1"/>
            <p:nvPr/>
          </p:nvSpPr>
          <p:spPr>
            <a:xfrm>
              <a:off x="0" y="987230"/>
              <a:ext cx="7890477" cy="4022090"/>
            </a:xfrm>
            <a:prstGeom prst="rect">
              <a:avLst/>
            </a:prstGeom>
          </p:spPr>
          <p:txBody>
            <a:bodyPr lIns="0" tIns="0" rIns="0" bIns="0" rtlCol="0" anchor="t">
              <a:spAutoFit/>
            </a:bodyPr>
            <a:lstStyle/>
            <a:p>
              <a:pPr marL="518160" lvl="1" indent="-259080" algn="l">
                <a:lnSpc>
                  <a:spcPts val="2640"/>
                </a:lnSpc>
                <a:spcBef>
                  <a:spcPct val="0"/>
                </a:spcBef>
                <a:buFont typeface="Arial"/>
                <a:buChar char="•"/>
              </a:pPr>
              <a:r>
                <a:rPr lang="en-US" sz="2400" u="none" strike="noStrike" dirty="0">
                  <a:solidFill>
                    <a:srgbClr val="252930"/>
                  </a:solidFill>
                  <a:latin typeface="Maven Pro"/>
                  <a:ea typeface="Maven Pro"/>
                  <a:cs typeface="Maven Pro"/>
                  <a:sym typeface="Maven Pro"/>
                </a:rPr>
                <a:t>Requires fewer computational resources than deep learning.</a:t>
              </a:r>
            </a:p>
            <a:p>
              <a:pPr marL="518160" lvl="1" indent="-259080" algn="l">
                <a:lnSpc>
                  <a:spcPts val="2640"/>
                </a:lnSpc>
                <a:spcBef>
                  <a:spcPct val="0"/>
                </a:spcBef>
                <a:buFont typeface="Arial"/>
                <a:buChar char="•"/>
              </a:pPr>
              <a:r>
                <a:rPr lang="en-US" sz="2400" u="none" strike="noStrike" dirty="0">
                  <a:solidFill>
                    <a:srgbClr val="252930"/>
                  </a:solidFill>
                  <a:latin typeface="Maven Pro"/>
                  <a:ea typeface="Maven Pro"/>
                  <a:cs typeface="Maven Pro"/>
                  <a:sym typeface="Maven Pro"/>
                </a:rPr>
                <a:t>Faster training with smaller datasets.</a:t>
              </a:r>
            </a:p>
            <a:p>
              <a:pPr marL="518160" lvl="1" indent="-259080" algn="l">
                <a:lnSpc>
                  <a:spcPts val="2640"/>
                </a:lnSpc>
                <a:spcBef>
                  <a:spcPct val="0"/>
                </a:spcBef>
                <a:buFont typeface="Arial"/>
                <a:buChar char="•"/>
              </a:pPr>
              <a:r>
                <a:rPr lang="en-US" sz="2400" u="none" strike="noStrike" dirty="0">
                  <a:solidFill>
                    <a:srgbClr val="252930"/>
                  </a:solidFill>
                  <a:latin typeface="Maven Pro"/>
                  <a:ea typeface="Maven Pro"/>
                  <a:cs typeface="Maven Pro"/>
                  <a:sym typeface="Maven Pro"/>
                </a:rPr>
                <a:t>Offers better model interpretability and transparency.</a:t>
              </a:r>
            </a:p>
            <a:p>
              <a:pPr marL="518160" lvl="1" indent="-259080" algn="l">
                <a:lnSpc>
                  <a:spcPts val="2640"/>
                </a:lnSpc>
                <a:spcBef>
                  <a:spcPct val="0"/>
                </a:spcBef>
                <a:buFont typeface="Arial"/>
                <a:buChar char="•"/>
              </a:pPr>
              <a:r>
                <a:rPr lang="en-US" sz="2400" u="none" strike="noStrike" dirty="0">
                  <a:solidFill>
                    <a:srgbClr val="252930"/>
                  </a:solidFill>
                  <a:latin typeface="Maven Pro"/>
                  <a:ea typeface="Maven Pro"/>
                  <a:cs typeface="Maven Pro"/>
                  <a:sym typeface="Maven Pro"/>
                </a:rPr>
                <a:t>Easier to implement and deploy in practical applications.</a:t>
              </a:r>
            </a:p>
            <a:p>
              <a:pPr marL="518160" lvl="1" indent="-259080" algn="l">
                <a:lnSpc>
                  <a:spcPts val="2640"/>
                </a:lnSpc>
                <a:spcBef>
                  <a:spcPct val="0"/>
                </a:spcBef>
                <a:buFont typeface="Arial"/>
                <a:buChar char="•"/>
              </a:pPr>
              <a:r>
                <a:rPr lang="en-US" sz="2400" u="none" strike="noStrike" dirty="0">
                  <a:solidFill>
                    <a:srgbClr val="252930"/>
                  </a:solidFill>
                  <a:latin typeface="Maven Pro"/>
                  <a:ea typeface="Maven Pro"/>
                  <a:cs typeface="Maven Pro"/>
                  <a:sym typeface="Maven Pro"/>
                </a:rPr>
                <a:t>Can achieve competitive accuracy with lower complexity.</a:t>
              </a:r>
            </a:p>
          </p:txBody>
        </p:sp>
        <p:sp>
          <p:nvSpPr>
            <p:cNvPr id="10" name="TextBox 10"/>
            <p:cNvSpPr txBox="1"/>
            <p:nvPr/>
          </p:nvSpPr>
          <p:spPr>
            <a:xfrm>
              <a:off x="0" y="66675"/>
              <a:ext cx="7890477" cy="542925"/>
            </a:xfrm>
            <a:prstGeom prst="rect">
              <a:avLst/>
            </a:prstGeom>
          </p:spPr>
          <p:txBody>
            <a:bodyPr lIns="0" tIns="0" rIns="0" bIns="0" rtlCol="0" anchor="t">
              <a:spAutoFit/>
            </a:bodyPr>
            <a:lstStyle/>
            <a:p>
              <a:pPr marL="0" lvl="0" indent="0" algn="l">
                <a:lnSpc>
                  <a:spcPts val="2700"/>
                </a:lnSpc>
                <a:spcBef>
                  <a:spcPct val="0"/>
                </a:spcBef>
              </a:pPr>
              <a:r>
                <a:rPr lang="en-US" sz="3000" b="1" u="none" strike="noStrike">
                  <a:solidFill>
                    <a:srgbClr val="252930"/>
                  </a:solidFill>
                  <a:latin typeface="Maven Pro Bold"/>
                  <a:ea typeface="Maven Pro Bold"/>
                  <a:cs typeface="Maven Pro Bold"/>
                  <a:sym typeface="Maven Pro Bold"/>
                </a:rPr>
                <a:t>WHY Machine Learning:</a:t>
              </a:r>
            </a:p>
          </p:txBody>
        </p:sp>
      </p:grpSp>
      <p:sp>
        <p:nvSpPr>
          <p:cNvPr id="11" name="TextBox 11"/>
          <p:cNvSpPr txBox="1"/>
          <p:nvPr/>
        </p:nvSpPr>
        <p:spPr>
          <a:xfrm>
            <a:off x="1384300" y="1978207"/>
            <a:ext cx="13830300" cy="1735279"/>
          </a:xfrm>
          <a:prstGeom prst="rect">
            <a:avLst/>
          </a:prstGeom>
        </p:spPr>
        <p:txBody>
          <a:bodyPr lIns="0" tIns="0" rIns="0" bIns="0" rtlCol="0" anchor="t">
            <a:spAutoFit/>
          </a:bodyPr>
          <a:lstStyle/>
          <a:p>
            <a:pPr marL="0" lvl="0" indent="0" algn="l">
              <a:lnSpc>
                <a:spcPts val="6565"/>
              </a:lnSpc>
              <a:spcBef>
                <a:spcPct val="0"/>
              </a:spcBef>
            </a:pPr>
            <a:r>
              <a:rPr lang="en-US" sz="7295" b="1" u="none" strike="noStrike" dirty="0">
                <a:solidFill>
                  <a:srgbClr val="252930"/>
                </a:solidFill>
                <a:latin typeface="Maven Pro Bold"/>
                <a:ea typeface="Maven Pro Bold"/>
                <a:cs typeface="Maven Pro Bold"/>
                <a:sym typeface="Maven Pro Bold"/>
              </a:rPr>
              <a:t>WHY NOT DEEP LEARNING AND WHY MACHINE LEARNING</a:t>
            </a:r>
          </a:p>
        </p:txBody>
      </p:sp>
      <p:sp>
        <p:nvSpPr>
          <p:cNvPr id="13" name="AutoShape 13"/>
          <p:cNvSpPr/>
          <p:nvPr/>
        </p:nvSpPr>
        <p:spPr>
          <a:xfrm flipV="1">
            <a:off x="9372600" y="5236356"/>
            <a:ext cx="0" cy="3436485"/>
          </a:xfrm>
          <a:prstGeom prst="line">
            <a:avLst/>
          </a:prstGeom>
          <a:ln w="19050" cap="flat">
            <a:solidFill>
              <a:srgbClr val="6B8490"/>
            </a:solidFill>
            <a:prstDash val="solid"/>
            <a:headEnd type="none" w="sm" len="sm"/>
            <a:tailEnd type="none" w="sm" len="sm"/>
          </a:ln>
        </p:spPr>
        <p:txBody>
          <a:bodyPr/>
          <a:lstStyle/>
          <a:p>
            <a:endParaRPr lang="en-IN"/>
          </a:p>
        </p:txBody>
      </p:sp>
      <p:sp>
        <p:nvSpPr>
          <p:cNvPr id="14" name="Slide Number Placeholder 13">
            <a:extLst>
              <a:ext uri="{FF2B5EF4-FFF2-40B4-BE49-F238E27FC236}">
                <a16:creationId xmlns:a16="http://schemas.microsoft.com/office/drawing/2014/main" id="{A9633C61-2EA2-CC74-EC90-A7710349D815}"/>
              </a:ext>
            </a:extLst>
          </p:cNvPr>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578763"/>
            <a:ext cx="7832452" cy="1440796"/>
            <a:chOff x="0" y="0"/>
            <a:chExt cx="2062868" cy="379469"/>
          </a:xfrm>
        </p:grpSpPr>
        <p:sp>
          <p:nvSpPr>
            <p:cNvPr id="3" name="Freeform 3"/>
            <p:cNvSpPr/>
            <p:nvPr/>
          </p:nvSpPr>
          <p:spPr>
            <a:xfrm>
              <a:off x="0" y="0"/>
              <a:ext cx="2062868" cy="379469"/>
            </a:xfrm>
            <a:custGeom>
              <a:avLst/>
              <a:gdLst/>
              <a:ahLst/>
              <a:cxnLst/>
              <a:rect l="l" t="t" r="r" b="b"/>
              <a:pathLst>
                <a:path w="2062868" h="379469">
                  <a:moveTo>
                    <a:pt x="50411" y="0"/>
                  </a:moveTo>
                  <a:lnTo>
                    <a:pt x="2012458" y="0"/>
                  </a:lnTo>
                  <a:cubicBezTo>
                    <a:pt x="2040299" y="0"/>
                    <a:pt x="2062868" y="22570"/>
                    <a:pt x="2062868" y="50411"/>
                  </a:cubicBezTo>
                  <a:lnTo>
                    <a:pt x="2062868" y="329058"/>
                  </a:lnTo>
                  <a:cubicBezTo>
                    <a:pt x="2062868" y="356899"/>
                    <a:pt x="2040299" y="379469"/>
                    <a:pt x="2012458" y="379469"/>
                  </a:cubicBezTo>
                  <a:lnTo>
                    <a:pt x="50411" y="379469"/>
                  </a:lnTo>
                  <a:cubicBezTo>
                    <a:pt x="22570" y="379469"/>
                    <a:pt x="0" y="356899"/>
                    <a:pt x="0" y="329058"/>
                  </a:cubicBezTo>
                  <a:lnTo>
                    <a:pt x="0" y="50411"/>
                  </a:lnTo>
                  <a:cubicBezTo>
                    <a:pt x="0" y="22570"/>
                    <a:pt x="22570" y="0"/>
                    <a:pt x="50411" y="0"/>
                  </a:cubicBezTo>
                  <a:close/>
                </a:path>
              </a:pathLst>
            </a:custGeom>
            <a:solidFill>
              <a:srgbClr val="C0B3A0">
                <a:alpha val="53725"/>
              </a:srgbClr>
            </a:solidFill>
          </p:spPr>
          <p:txBody>
            <a:bodyPr/>
            <a:lstStyle/>
            <a:p>
              <a:endParaRPr lang="en-IN"/>
            </a:p>
          </p:txBody>
        </p:sp>
        <p:sp>
          <p:nvSpPr>
            <p:cNvPr id="4" name="TextBox 4"/>
            <p:cNvSpPr txBox="1"/>
            <p:nvPr/>
          </p:nvSpPr>
          <p:spPr>
            <a:xfrm>
              <a:off x="0" y="-38100"/>
              <a:ext cx="2062868" cy="417569"/>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776503" y="3506118"/>
            <a:ext cx="7683150" cy="2133600"/>
          </a:xfrm>
          <a:prstGeom prst="rect">
            <a:avLst/>
          </a:prstGeom>
        </p:spPr>
        <p:txBody>
          <a:bodyPr lIns="0" tIns="0" rIns="0" bIns="0" rtlCol="0" anchor="t">
            <a:spAutoFit/>
          </a:bodyPr>
          <a:lstStyle/>
          <a:p>
            <a:pPr marL="647700" lvl="1" indent="-323850" algn="just">
              <a:lnSpc>
                <a:spcPts val="4200"/>
              </a:lnSpc>
              <a:buFont typeface="Arial"/>
              <a:buChar char="•"/>
            </a:pPr>
            <a:r>
              <a:rPr lang="en-US" sz="3000" b="1" dirty="0">
                <a:solidFill>
                  <a:srgbClr val="252930"/>
                </a:solidFill>
                <a:latin typeface="Maven Pro Bold"/>
                <a:ea typeface="Maven Pro Bold"/>
                <a:cs typeface="Maven Pro Bold"/>
                <a:sym typeface="Maven Pro Bold"/>
              </a:rPr>
              <a:t>Frontend</a:t>
            </a:r>
            <a:r>
              <a:rPr lang="en-US" sz="3000" dirty="0">
                <a:solidFill>
                  <a:srgbClr val="252930"/>
                </a:solidFill>
                <a:latin typeface="Maven Pro"/>
                <a:ea typeface="Maven Pro"/>
                <a:cs typeface="Maven Pro"/>
                <a:sym typeface="Maven Pro"/>
              </a:rPr>
              <a:t>: Flask-based interface for interactive RUL predictions.</a:t>
            </a:r>
          </a:p>
          <a:p>
            <a:pPr algn="just">
              <a:lnSpc>
                <a:spcPts val="4200"/>
              </a:lnSpc>
            </a:pPr>
            <a:endParaRPr lang="en-US" sz="3000" dirty="0">
              <a:solidFill>
                <a:srgbClr val="252930"/>
              </a:solidFill>
              <a:latin typeface="Maven Pro"/>
              <a:ea typeface="Maven Pro"/>
              <a:cs typeface="Maven Pro"/>
              <a:sym typeface="Maven Pro"/>
            </a:endParaRPr>
          </a:p>
          <a:p>
            <a:pPr algn="just">
              <a:lnSpc>
                <a:spcPts val="4200"/>
              </a:lnSpc>
            </a:pPr>
            <a:endParaRPr lang="en-US" sz="3000" dirty="0">
              <a:solidFill>
                <a:srgbClr val="252930"/>
              </a:solidFill>
              <a:latin typeface="Maven Pro"/>
              <a:ea typeface="Maven Pro"/>
              <a:cs typeface="Maven Pro"/>
              <a:sym typeface="Maven Pro"/>
            </a:endParaRPr>
          </a:p>
        </p:txBody>
      </p:sp>
      <p:grpSp>
        <p:nvGrpSpPr>
          <p:cNvPr id="6" name="Group 6"/>
          <p:cNvGrpSpPr/>
          <p:nvPr/>
        </p:nvGrpSpPr>
        <p:grpSpPr>
          <a:xfrm>
            <a:off x="1028700" y="5390348"/>
            <a:ext cx="7832452" cy="1440796"/>
            <a:chOff x="0" y="0"/>
            <a:chExt cx="2062868" cy="379469"/>
          </a:xfrm>
        </p:grpSpPr>
        <p:sp>
          <p:nvSpPr>
            <p:cNvPr id="7" name="Freeform 7"/>
            <p:cNvSpPr/>
            <p:nvPr/>
          </p:nvSpPr>
          <p:spPr>
            <a:xfrm>
              <a:off x="0" y="0"/>
              <a:ext cx="2062868" cy="379469"/>
            </a:xfrm>
            <a:custGeom>
              <a:avLst/>
              <a:gdLst/>
              <a:ahLst/>
              <a:cxnLst/>
              <a:rect l="l" t="t" r="r" b="b"/>
              <a:pathLst>
                <a:path w="2062868" h="379469">
                  <a:moveTo>
                    <a:pt x="50411" y="0"/>
                  </a:moveTo>
                  <a:lnTo>
                    <a:pt x="2012458" y="0"/>
                  </a:lnTo>
                  <a:cubicBezTo>
                    <a:pt x="2040299" y="0"/>
                    <a:pt x="2062868" y="22570"/>
                    <a:pt x="2062868" y="50411"/>
                  </a:cubicBezTo>
                  <a:lnTo>
                    <a:pt x="2062868" y="329058"/>
                  </a:lnTo>
                  <a:cubicBezTo>
                    <a:pt x="2062868" y="356899"/>
                    <a:pt x="2040299" y="379469"/>
                    <a:pt x="2012458" y="379469"/>
                  </a:cubicBezTo>
                  <a:lnTo>
                    <a:pt x="50411" y="379469"/>
                  </a:lnTo>
                  <a:cubicBezTo>
                    <a:pt x="22570" y="379469"/>
                    <a:pt x="0" y="356899"/>
                    <a:pt x="0" y="329058"/>
                  </a:cubicBezTo>
                  <a:lnTo>
                    <a:pt x="0" y="50411"/>
                  </a:lnTo>
                  <a:cubicBezTo>
                    <a:pt x="0" y="22570"/>
                    <a:pt x="22570" y="0"/>
                    <a:pt x="50411" y="0"/>
                  </a:cubicBezTo>
                  <a:close/>
                </a:path>
              </a:pathLst>
            </a:custGeom>
            <a:solidFill>
              <a:srgbClr val="C0B3A0">
                <a:alpha val="53725"/>
              </a:srgbClr>
            </a:solidFill>
          </p:spPr>
          <p:txBody>
            <a:bodyPr/>
            <a:lstStyle/>
            <a:p>
              <a:endParaRPr lang="en-IN"/>
            </a:p>
          </p:txBody>
        </p:sp>
        <p:sp>
          <p:nvSpPr>
            <p:cNvPr id="8" name="TextBox 8"/>
            <p:cNvSpPr txBox="1"/>
            <p:nvPr/>
          </p:nvSpPr>
          <p:spPr>
            <a:xfrm>
              <a:off x="0" y="-38100"/>
              <a:ext cx="2062868" cy="417569"/>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028700" y="7077993"/>
            <a:ext cx="7832452" cy="1440796"/>
            <a:chOff x="0" y="0"/>
            <a:chExt cx="2062868" cy="379469"/>
          </a:xfrm>
        </p:grpSpPr>
        <p:sp>
          <p:nvSpPr>
            <p:cNvPr id="10" name="Freeform 10"/>
            <p:cNvSpPr/>
            <p:nvPr/>
          </p:nvSpPr>
          <p:spPr>
            <a:xfrm>
              <a:off x="0" y="0"/>
              <a:ext cx="2062868" cy="379469"/>
            </a:xfrm>
            <a:custGeom>
              <a:avLst/>
              <a:gdLst/>
              <a:ahLst/>
              <a:cxnLst/>
              <a:rect l="l" t="t" r="r" b="b"/>
              <a:pathLst>
                <a:path w="2062868" h="379469">
                  <a:moveTo>
                    <a:pt x="50411" y="0"/>
                  </a:moveTo>
                  <a:lnTo>
                    <a:pt x="2012458" y="0"/>
                  </a:lnTo>
                  <a:cubicBezTo>
                    <a:pt x="2040299" y="0"/>
                    <a:pt x="2062868" y="22570"/>
                    <a:pt x="2062868" y="50411"/>
                  </a:cubicBezTo>
                  <a:lnTo>
                    <a:pt x="2062868" y="329058"/>
                  </a:lnTo>
                  <a:cubicBezTo>
                    <a:pt x="2062868" y="356899"/>
                    <a:pt x="2040299" y="379469"/>
                    <a:pt x="2012458" y="379469"/>
                  </a:cubicBezTo>
                  <a:lnTo>
                    <a:pt x="50411" y="379469"/>
                  </a:lnTo>
                  <a:cubicBezTo>
                    <a:pt x="22570" y="379469"/>
                    <a:pt x="0" y="356899"/>
                    <a:pt x="0" y="329058"/>
                  </a:cubicBezTo>
                  <a:lnTo>
                    <a:pt x="0" y="50411"/>
                  </a:lnTo>
                  <a:cubicBezTo>
                    <a:pt x="0" y="22570"/>
                    <a:pt x="22570" y="0"/>
                    <a:pt x="50411" y="0"/>
                  </a:cubicBezTo>
                  <a:close/>
                </a:path>
              </a:pathLst>
            </a:custGeom>
            <a:solidFill>
              <a:srgbClr val="C0B3A0">
                <a:alpha val="53725"/>
              </a:srgbClr>
            </a:solidFill>
          </p:spPr>
          <p:txBody>
            <a:bodyPr/>
            <a:lstStyle/>
            <a:p>
              <a:endParaRPr lang="en-IN"/>
            </a:p>
          </p:txBody>
        </p:sp>
        <p:sp>
          <p:nvSpPr>
            <p:cNvPr id="11" name="TextBox 11"/>
            <p:cNvSpPr txBox="1"/>
            <p:nvPr/>
          </p:nvSpPr>
          <p:spPr>
            <a:xfrm>
              <a:off x="0" y="-38100"/>
              <a:ext cx="2062868" cy="417569"/>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3" name="Freeform 13"/>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16" name="TextBox 16"/>
          <p:cNvSpPr txBox="1"/>
          <p:nvPr/>
        </p:nvSpPr>
        <p:spPr>
          <a:xfrm>
            <a:off x="116960" y="2007998"/>
            <a:ext cx="9705277" cy="823095"/>
          </a:xfrm>
          <a:prstGeom prst="rect">
            <a:avLst/>
          </a:prstGeom>
        </p:spPr>
        <p:txBody>
          <a:bodyPr lIns="0" tIns="0" rIns="0" bIns="0" rtlCol="0" anchor="t">
            <a:spAutoFit/>
          </a:bodyPr>
          <a:lstStyle/>
          <a:p>
            <a:pPr algn="ctr">
              <a:lnSpc>
                <a:spcPts val="5762"/>
              </a:lnSpc>
            </a:pPr>
            <a:r>
              <a:rPr lang="en-US" sz="7202" b="1" dirty="0">
                <a:solidFill>
                  <a:srgbClr val="252930"/>
                </a:solidFill>
                <a:latin typeface="Maven Pro Bold"/>
                <a:ea typeface="Maven Pro Bold"/>
                <a:cs typeface="Maven Pro Bold"/>
                <a:sym typeface="Maven Pro Bold"/>
              </a:rPr>
              <a:t>METHODOLOGY</a:t>
            </a:r>
          </a:p>
        </p:txBody>
      </p:sp>
      <p:sp>
        <p:nvSpPr>
          <p:cNvPr id="17" name="TextBox 17"/>
          <p:cNvSpPr txBox="1"/>
          <p:nvPr/>
        </p:nvSpPr>
        <p:spPr>
          <a:xfrm>
            <a:off x="776503" y="5477793"/>
            <a:ext cx="7683150" cy="1600200"/>
          </a:xfrm>
          <a:prstGeom prst="rect">
            <a:avLst/>
          </a:prstGeom>
        </p:spPr>
        <p:txBody>
          <a:bodyPr lIns="0" tIns="0" rIns="0" bIns="0" rtlCol="0" anchor="t">
            <a:spAutoFit/>
          </a:bodyPr>
          <a:lstStyle/>
          <a:p>
            <a:pPr marL="647700" lvl="1" indent="-323850" algn="just">
              <a:lnSpc>
                <a:spcPts val="4200"/>
              </a:lnSpc>
              <a:buFont typeface="Arial"/>
              <a:buChar char="•"/>
            </a:pPr>
            <a:r>
              <a:rPr lang="en-US" sz="3000" b="1" dirty="0">
                <a:solidFill>
                  <a:srgbClr val="252930"/>
                </a:solidFill>
                <a:latin typeface="Maven Pro Bold"/>
                <a:ea typeface="Maven Pro Bold"/>
                <a:cs typeface="Maven Pro Bold"/>
                <a:sym typeface="Maven Pro Bold"/>
              </a:rPr>
              <a:t>Backend</a:t>
            </a:r>
            <a:r>
              <a:rPr lang="en-US" sz="3000" dirty="0">
                <a:solidFill>
                  <a:srgbClr val="252930"/>
                </a:solidFill>
                <a:latin typeface="Maven Pro"/>
                <a:ea typeface="Maven Pro"/>
                <a:cs typeface="Maven Pro"/>
                <a:sym typeface="Maven Pro"/>
              </a:rPr>
              <a:t>: PostgreSQL for managing sensor data and results.</a:t>
            </a:r>
          </a:p>
          <a:p>
            <a:pPr algn="just">
              <a:lnSpc>
                <a:spcPts val="4200"/>
              </a:lnSpc>
            </a:pPr>
            <a:endParaRPr lang="en-US" sz="3000" dirty="0">
              <a:solidFill>
                <a:srgbClr val="252930"/>
              </a:solidFill>
              <a:latin typeface="Maven Pro"/>
              <a:ea typeface="Maven Pro"/>
              <a:cs typeface="Maven Pro"/>
              <a:sym typeface="Maven Pro"/>
            </a:endParaRPr>
          </a:p>
        </p:txBody>
      </p:sp>
      <p:sp>
        <p:nvSpPr>
          <p:cNvPr id="18" name="TextBox 18"/>
          <p:cNvSpPr txBox="1"/>
          <p:nvPr/>
        </p:nvSpPr>
        <p:spPr>
          <a:xfrm>
            <a:off x="901593" y="7020843"/>
            <a:ext cx="7558060" cy="1541718"/>
          </a:xfrm>
          <a:prstGeom prst="rect">
            <a:avLst/>
          </a:prstGeom>
        </p:spPr>
        <p:txBody>
          <a:bodyPr lIns="0" tIns="0" rIns="0" bIns="0" rtlCol="0" anchor="t">
            <a:spAutoFit/>
          </a:bodyPr>
          <a:lstStyle/>
          <a:p>
            <a:pPr marL="630942" lvl="1" indent="-315471" algn="just">
              <a:lnSpc>
                <a:spcPts val="4091"/>
              </a:lnSpc>
              <a:buFont typeface="Arial"/>
              <a:buChar char="•"/>
            </a:pPr>
            <a:r>
              <a:rPr lang="en-US" sz="2922" b="1" dirty="0">
                <a:solidFill>
                  <a:srgbClr val="252930"/>
                </a:solidFill>
                <a:latin typeface="Maven Pro Bold"/>
                <a:ea typeface="Maven Pro Bold"/>
                <a:cs typeface="Maven Pro Bold"/>
                <a:sym typeface="Maven Pro Bold"/>
              </a:rPr>
              <a:t>ML Pipeline</a:t>
            </a:r>
            <a:r>
              <a:rPr lang="en-US" sz="2922" dirty="0">
                <a:solidFill>
                  <a:srgbClr val="252930"/>
                </a:solidFill>
                <a:latin typeface="Maven Pro"/>
                <a:ea typeface="Maven Pro"/>
                <a:cs typeface="Maven Pro"/>
                <a:sym typeface="Maven Pro"/>
              </a:rPr>
              <a:t>: Data preprocessing, feature selection, model training, and evaluation​</a:t>
            </a:r>
          </a:p>
        </p:txBody>
      </p:sp>
      <p:pic>
        <p:nvPicPr>
          <p:cNvPr id="19" name="Picture 18">
            <a:extLst>
              <a:ext uri="{FF2B5EF4-FFF2-40B4-BE49-F238E27FC236}">
                <a16:creationId xmlns:a16="http://schemas.microsoft.com/office/drawing/2014/main" id="{FE9E6A27-58AE-04B8-FB86-45CF10372E56}"/>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822237" y="732706"/>
            <a:ext cx="6929131" cy="9025961"/>
          </a:xfrm>
          <a:prstGeom prst="rect">
            <a:avLst/>
          </a:prstGeom>
          <a:noFill/>
          <a:ln>
            <a:noFill/>
          </a:ln>
        </p:spPr>
      </p:pic>
      <p:sp>
        <p:nvSpPr>
          <p:cNvPr id="15" name="Slide Number Placeholder 14">
            <a:extLst>
              <a:ext uri="{FF2B5EF4-FFF2-40B4-BE49-F238E27FC236}">
                <a16:creationId xmlns:a16="http://schemas.microsoft.com/office/drawing/2014/main" id="{B978C7C8-608A-DD08-06F6-751E27095B22}"/>
              </a:ext>
            </a:extLst>
          </p:cNvPr>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grpSp>
        <p:nvGrpSpPr>
          <p:cNvPr id="2" name="Group 2"/>
          <p:cNvGrpSpPr/>
          <p:nvPr/>
        </p:nvGrpSpPr>
        <p:grpSpPr>
          <a:xfrm>
            <a:off x="1288443" y="3178228"/>
            <a:ext cx="15970857" cy="6723209"/>
            <a:chOff x="0" y="0"/>
            <a:chExt cx="4206316" cy="1770722"/>
          </a:xfrm>
        </p:grpSpPr>
        <p:sp>
          <p:nvSpPr>
            <p:cNvPr id="3" name="Freeform 3"/>
            <p:cNvSpPr/>
            <p:nvPr/>
          </p:nvSpPr>
          <p:spPr>
            <a:xfrm>
              <a:off x="0" y="0"/>
              <a:ext cx="4206316" cy="1770722"/>
            </a:xfrm>
            <a:custGeom>
              <a:avLst/>
              <a:gdLst/>
              <a:ahLst/>
              <a:cxnLst/>
              <a:rect l="l" t="t" r="r" b="b"/>
              <a:pathLst>
                <a:path w="4206316" h="1770722">
                  <a:moveTo>
                    <a:pt x="24722" y="0"/>
                  </a:moveTo>
                  <a:lnTo>
                    <a:pt x="4181594" y="0"/>
                  </a:lnTo>
                  <a:cubicBezTo>
                    <a:pt x="4188151" y="0"/>
                    <a:pt x="4194439" y="2605"/>
                    <a:pt x="4199075" y="7241"/>
                  </a:cubicBezTo>
                  <a:cubicBezTo>
                    <a:pt x="4203712" y="11877"/>
                    <a:pt x="4206316" y="18166"/>
                    <a:pt x="4206316" y="24722"/>
                  </a:cubicBezTo>
                  <a:lnTo>
                    <a:pt x="4206316" y="1745999"/>
                  </a:lnTo>
                  <a:cubicBezTo>
                    <a:pt x="4206316" y="1752556"/>
                    <a:pt x="4203712" y="1758844"/>
                    <a:pt x="4199075" y="1763481"/>
                  </a:cubicBezTo>
                  <a:cubicBezTo>
                    <a:pt x="4194439" y="1768117"/>
                    <a:pt x="4188151" y="1770722"/>
                    <a:pt x="4181594" y="1770722"/>
                  </a:cubicBezTo>
                  <a:lnTo>
                    <a:pt x="24722" y="1770722"/>
                  </a:lnTo>
                  <a:cubicBezTo>
                    <a:pt x="18166" y="1770722"/>
                    <a:pt x="11877" y="1768117"/>
                    <a:pt x="7241" y="1763481"/>
                  </a:cubicBezTo>
                  <a:cubicBezTo>
                    <a:pt x="2605" y="1758844"/>
                    <a:pt x="0" y="1752556"/>
                    <a:pt x="0" y="1745999"/>
                  </a:cubicBezTo>
                  <a:lnTo>
                    <a:pt x="0" y="24722"/>
                  </a:lnTo>
                  <a:cubicBezTo>
                    <a:pt x="0" y="18166"/>
                    <a:pt x="2605" y="11877"/>
                    <a:pt x="7241" y="7241"/>
                  </a:cubicBezTo>
                  <a:cubicBezTo>
                    <a:pt x="11877" y="2605"/>
                    <a:pt x="18166" y="0"/>
                    <a:pt x="24722" y="0"/>
                  </a:cubicBezTo>
                  <a:close/>
                </a:path>
              </a:pathLst>
            </a:custGeom>
            <a:solidFill>
              <a:srgbClr val="C0B3A0">
                <a:alpha val="53725"/>
              </a:srgbClr>
            </a:solidFill>
          </p:spPr>
          <p:txBody>
            <a:bodyPr/>
            <a:lstStyle/>
            <a:p>
              <a:endParaRPr lang="en-IN"/>
            </a:p>
          </p:txBody>
        </p:sp>
        <p:sp>
          <p:nvSpPr>
            <p:cNvPr id="4" name="TextBox 4"/>
            <p:cNvSpPr txBox="1"/>
            <p:nvPr/>
          </p:nvSpPr>
          <p:spPr>
            <a:xfrm>
              <a:off x="0" y="-38100"/>
              <a:ext cx="4206316" cy="1808822"/>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8" name="Freeform 8"/>
          <p:cNvSpPr/>
          <p:nvPr/>
        </p:nvSpPr>
        <p:spPr>
          <a:xfrm>
            <a:off x="3742156" y="3401345"/>
            <a:ext cx="11063431" cy="6276975"/>
          </a:xfrm>
          <a:custGeom>
            <a:avLst/>
            <a:gdLst/>
            <a:ahLst/>
            <a:cxnLst/>
            <a:rect l="l" t="t" r="r" b="b"/>
            <a:pathLst>
              <a:path w="11063431" h="6276975">
                <a:moveTo>
                  <a:pt x="0" y="0"/>
                </a:moveTo>
                <a:lnTo>
                  <a:pt x="11063431" y="0"/>
                </a:lnTo>
                <a:lnTo>
                  <a:pt x="11063431" y="6276975"/>
                </a:lnTo>
                <a:lnTo>
                  <a:pt x="0" y="6276975"/>
                </a:lnTo>
                <a:lnTo>
                  <a:pt x="0" y="0"/>
                </a:lnTo>
                <a:close/>
              </a:path>
            </a:pathLst>
          </a:custGeom>
          <a:blipFill>
            <a:blip r:embed="rId7"/>
            <a:stretch>
              <a:fillRect/>
            </a:stretch>
          </a:blipFill>
        </p:spPr>
        <p:txBody>
          <a:bodyPr/>
          <a:lstStyle/>
          <a:p>
            <a:endParaRPr lang="en-IN"/>
          </a:p>
        </p:txBody>
      </p:sp>
      <p:sp>
        <p:nvSpPr>
          <p:cNvPr id="9" name="TextBox 9"/>
          <p:cNvSpPr txBox="1"/>
          <p:nvPr/>
        </p:nvSpPr>
        <p:spPr>
          <a:xfrm>
            <a:off x="5145692" y="1870546"/>
            <a:ext cx="8865010" cy="872962"/>
          </a:xfrm>
          <a:prstGeom prst="rect">
            <a:avLst/>
          </a:prstGeom>
        </p:spPr>
        <p:txBody>
          <a:bodyPr lIns="0" tIns="0" rIns="0" bIns="0" rtlCol="0" anchor="t">
            <a:spAutoFit/>
          </a:bodyPr>
          <a:lstStyle/>
          <a:p>
            <a:pPr algn="ctr">
              <a:lnSpc>
                <a:spcPts val="6097"/>
              </a:lnSpc>
            </a:pPr>
            <a:r>
              <a:rPr lang="en-US" sz="7621" b="1">
                <a:solidFill>
                  <a:srgbClr val="252D37"/>
                </a:solidFill>
                <a:latin typeface="Maven Pro Bold"/>
                <a:ea typeface="Maven Pro Bold"/>
                <a:cs typeface="Maven Pro Bold"/>
                <a:sym typeface="Maven Pro Bold"/>
              </a:rPr>
              <a:t>IMPLEMENTATION</a:t>
            </a:r>
          </a:p>
        </p:txBody>
      </p:sp>
      <p:pic>
        <p:nvPicPr>
          <p:cNvPr id="10" name="Picture 9">
            <a:extLst>
              <a:ext uri="{FF2B5EF4-FFF2-40B4-BE49-F238E27FC236}">
                <a16:creationId xmlns:a16="http://schemas.microsoft.com/office/drawing/2014/main" id="{7B7632EA-8D2D-4F6A-37BC-14C981AAE384}"/>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42156" y="3387271"/>
            <a:ext cx="11076978" cy="6298717"/>
          </a:xfrm>
          <a:prstGeom prst="rect">
            <a:avLst/>
          </a:prstGeom>
          <a:noFill/>
          <a:ln>
            <a:noFill/>
          </a:ln>
        </p:spPr>
      </p:pic>
      <p:sp>
        <p:nvSpPr>
          <p:cNvPr id="11" name="Slide Number Placeholder 10">
            <a:extLst>
              <a:ext uri="{FF2B5EF4-FFF2-40B4-BE49-F238E27FC236}">
                <a16:creationId xmlns:a16="http://schemas.microsoft.com/office/drawing/2014/main" id="{CE02ABE2-642D-2473-2550-62FEEB2A08D1}"/>
              </a:ext>
            </a:extLst>
          </p:cNvPr>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descr="Green Shape"/>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3" name="Freeform 3" descr="Dot "/>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5" name="Freeform 5"/>
          <p:cNvSpPr/>
          <p:nvPr/>
        </p:nvSpPr>
        <p:spPr>
          <a:xfrm>
            <a:off x="1417869" y="1499020"/>
            <a:ext cx="6480171" cy="3590013"/>
          </a:xfrm>
          <a:custGeom>
            <a:avLst/>
            <a:gdLst/>
            <a:ahLst/>
            <a:cxnLst/>
            <a:rect l="l" t="t" r="r" b="b"/>
            <a:pathLst>
              <a:path w="4762500" h="3112030">
                <a:moveTo>
                  <a:pt x="0" y="0"/>
                </a:moveTo>
                <a:lnTo>
                  <a:pt x="4762500" y="0"/>
                </a:lnTo>
                <a:lnTo>
                  <a:pt x="4762500" y="3112030"/>
                </a:lnTo>
                <a:lnTo>
                  <a:pt x="0" y="3112030"/>
                </a:lnTo>
                <a:lnTo>
                  <a:pt x="0" y="0"/>
                </a:lnTo>
                <a:close/>
              </a:path>
            </a:pathLst>
          </a:custGeom>
          <a:blipFill>
            <a:blip r:embed="rId7"/>
            <a:stretch>
              <a:fillRect/>
            </a:stretch>
          </a:blipFill>
        </p:spPr>
        <p:txBody>
          <a:bodyPr/>
          <a:lstStyle/>
          <a:p>
            <a:endParaRPr lang="en-IN"/>
          </a:p>
        </p:txBody>
      </p:sp>
      <p:grpSp>
        <p:nvGrpSpPr>
          <p:cNvPr id="6" name="Group 6"/>
          <p:cNvGrpSpPr/>
          <p:nvPr/>
        </p:nvGrpSpPr>
        <p:grpSpPr>
          <a:xfrm>
            <a:off x="9620933" y="1499019"/>
            <a:ext cx="6480170" cy="3590014"/>
            <a:chOff x="0" y="0"/>
            <a:chExt cx="1078258" cy="812800"/>
          </a:xfrm>
        </p:grpSpPr>
        <p:sp>
          <p:nvSpPr>
            <p:cNvPr id="7" name="Freeform 7"/>
            <p:cNvSpPr/>
            <p:nvPr/>
          </p:nvSpPr>
          <p:spPr>
            <a:xfrm>
              <a:off x="0" y="0"/>
              <a:ext cx="1078258" cy="812800"/>
            </a:xfrm>
            <a:custGeom>
              <a:avLst/>
              <a:gdLst/>
              <a:ahLst/>
              <a:cxnLst/>
              <a:rect l="l" t="t" r="r" b="b"/>
              <a:pathLst>
                <a:path w="1078258" h="812800">
                  <a:moveTo>
                    <a:pt x="0" y="0"/>
                  </a:moveTo>
                  <a:lnTo>
                    <a:pt x="1078258" y="0"/>
                  </a:lnTo>
                  <a:lnTo>
                    <a:pt x="1078258" y="812800"/>
                  </a:lnTo>
                  <a:lnTo>
                    <a:pt x="0" y="812800"/>
                  </a:lnTo>
                  <a:close/>
                </a:path>
              </a:pathLst>
            </a:custGeom>
            <a:blipFill>
              <a:blip r:embed="rId8"/>
              <a:stretch>
                <a:fillRect t="-4003" b="-4003"/>
              </a:stretch>
            </a:blipFill>
          </p:spPr>
          <p:txBody>
            <a:bodyPr/>
            <a:lstStyle/>
            <a:p>
              <a:endParaRPr lang="en-IN"/>
            </a:p>
          </p:txBody>
        </p:sp>
      </p:grpSp>
      <p:grpSp>
        <p:nvGrpSpPr>
          <p:cNvPr id="8" name="Group 8"/>
          <p:cNvGrpSpPr/>
          <p:nvPr/>
        </p:nvGrpSpPr>
        <p:grpSpPr>
          <a:xfrm>
            <a:off x="9620933" y="5912899"/>
            <a:ext cx="6480173" cy="3590014"/>
            <a:chOff x="0" y="-35030"/>
            <a:chExt cx="1078258" cy="812800"/>
          </a:xfrm>
        </p:grpSpPr>
        <p:sp>
          <p:nvSpPr>
            <p:cNvPr id="9" name="Freeform 9"/>
            <p:cNvSpPr/>
            <p:nvPr/>
          </p:nvSpPr>
          <p:spPr>
            <a:xfrm>
              <a:off x="0" y="-35030"/>
              <a:ext cx="1078258" cy="812800"/>
            </a:xfrm>
            <a:custGeom>
              <a:avLst/>
              <a:gdLst/>
              <a:ahLst/>
              <a:cxnLst/>
              <a:rect l="l" t="t" r="r" b="b"/>
              <a:pathLst>
                <a:path w="1078258" h="812800">
                  <a:moveTo>
                    <a:pt x="0" y="0"/>
                  </a:moveTo>
                  <a:lnTo>
                    <a:pt x="1078258" y="0"/>
                  </a:lnTo>
                  <a:lnTo>
                    <a:pt x="1078258" y="812800"/>
                  </a:lnTo>
                  <a:lnTo>
                    <a:pt x="0" y="812800"/>
                  </a:lnTo>
                  <a:close/>
                </a:path>
              </a:pathLst>
            </a:custGeom>
            <a:blipFill>
              <a:blip r:embed="rId9"/>
              <a:stretch>
                <a:fillRect l="-35987" r="-35987"/>
              </a:stretch>
            </a:blipFill>
          </p:spPr>
          <p:txBody>
            <a:bodyPr/>
            <a:lstStyle/>
            <a:p>
              <a:endParaRPr lang="en-IN" dirty="0"/>
            </a:p>
          </p:txBody>
        </p:sp>
      </p:grpSp>
      <p:sp>
        <p:nvSpPr>
          <p:cNvPr id="11" name="TextBox 11"/>
          <p:cNvSpPr txBox="1"/>
          <p:nvPr/>
        </p:nvSpPr>
        <p:spPr>
          <a:xfrm>
            <a:off x="3758293" y="236246"/>
            <a:ext cx="10996207" cy="1872307"/>
          </a:xfrm>
          <a:prstGeom prst="rect">
            <a:avLst/>
          </a:prstGeom>
        </p:spPr>
        <p:txBody>
          <a:bodyPr lIns="0" tIns="0" rIns="0" bIns="0" rtlCol="0" anchor="t">
            <a:spAutoFit/>
          </a:bodyPr>
          <a:lstStyle/>
          <a:p>
            <a:pPr marL="0" lvl="0" indent="0" algn="ctr">
              <a:lnSpc>
                <a:spcPts val="7275"/>
              </a:lnSpc>
              <a:spcBef>
                <a:spcPct val="0"/>
              </a:spcBef>
            </a:pPr>
            <a:r>
              <a:rPr lang="en-US" sz="7500" b="1" u="none" dirty="0">
                <a:solidFill>
                  <a:srgbClr val="252930"/>
                </a:solidFill>
                <a:latin typeface="Maven Pro Bold"/>
                <a:ea typeface="Maven Pro Bold"/>
                <a:cs typeface="Maven Pro Bold"/>
                <a:sym typeface="Maven Pro Bold"/>
              </a:rPr>
              <a:t>PRE-PROCESSING</a:t>
            </a:r>
          </a:p>
          <a:p>
            <a:pPr marL="0" lvl="0" indent="0" algn="ctr">
              <a:lnSpc>
                <a:spcPts val="7275"/>
              </a:lnSpc>
              <a:spcBef>
                <a:spcPct val="0"/>
              </a:spcBef>
            </a:pPr>
            <a:r>
              <a:rPr lang="en-US" sz="7500" b="1" u="none" dirty="0">
                <a:solidFill>
                  <a:srgbClr val="252930"/>
                </a:solidFill>
                <a:latin typeface="Maven Pro Bold"/>
                <a:ea typeface="Maven Pro Bold"/>
                <a:cs typeface="Maven Pro Bold"/>
                <a:sym typeface="Maven Pro Bold"/>
              </a:rPr>
              <a:t> </a:t>
            </a:r>
          </a:p>
        </p:txBody>
      </p:sp>
      <p:sp>
        <p:nvSpPr>
          <p:cNvPr id="12" name="TextBox 12"/>
          <p:cNvSpPr txBox="1"/>
          <p:nvPr/>
        </p:nvSpPr>
        <p:spPr>
          <a:xfrm>
            <a:off x="2270114" y="5268587"/>
            <a:ext cx="4834338" cy="371475"/>
          </a:xfrm>
          <a:prstGeom prst="rect">
            <a:avLst/>
          </a:prstGeom>
        </p:spPr>
        <p:txBody>
          <a:bodyPr lIns="0" tIns="0" rIns="0" bIns="0" rtlCol="0" anchor="t">
            <a:spAutoFit/>
          </a:bodyPr>
          <a:lstStyle/>
          <a:p>
            <a:pPr marL="0" lvl="0" indent="0" algn="l">
              <a:lnSpc>
                <a:spcPts val="2999"/>
              </a:lnSpc>
              <a:spcBef>
                <a:spcPct val="0"/>
              </a:spcBef>
            </a:pPr>
            <a:r>
              <a:rPr lang="en-US" sz="2400" u="none" dirty="0">
                <a:solidFill>
                  <a:srgbClr val="252930"/>
                </a:solidFill>
                <a:latin typeface="Open Sans"/>
                <a:ea typeface="Open Sans"/>
                <a:cs typeface="Open Sans"/>
                <a:sym typeface="Open Sans"/>
              </a:rPr>
              <a:t>Boxplots for outlier detection</a:t>
            </a:r>
          </a:p>
        </p:txBody>
      </p:sp>
      <p:sp>
        <p:nvSpPr>
          <p:cNvPr id="13" name="TextBox 13"/>
          <p:cNvSpPr txBox="1"/>
          <p:nvPr/>
        </p:nvSpPr>
        <p:spPr>
          <a:xfrm>
            <a:off x="10114581" y="5273780"/>
            <a:ext cx="6646572" cy="371255"/>
          </a:xfrm>
          <a:prstGeom prst="rect">
            <a:avLst/>
          </a:prstGeom>
        </p:spPr>
        <p:txBody>
          <a:bodyPr wrap="square" lIns="0" tIns="0" rIns="0" bIns="0" rtlCol="0" anchor="t">
            <a:spAutoFit/>
          </a:bodyPr>
          <a:lstStyle/>
          <a:p>
            <a:pPr marL="0" lvl="0" indent="0" algn="l">
              <a:lnSpc>
                <a:spcPts val="2999"/>
              </a:lnSpc>
              <a:spcBef>
                <a:spcPct val="0"/>
              </a:spcBef>
            </a:pPr>
            <a:r>
              <a:rPr lang="en-US" sz="2499" u="none" dirty="0">
                <a:solidFill>
                  <a:srgbClr val="252930"/>
                </a:solidFill>
                <a:latin typeface="Open Sans"/>
                <a:ea typeface="Open Sans"/>
                <a:cs typeface="Open Sans"/>
                <a:sym typeface="Open Sans"/>
              </a:rPr>
              <a:t>Histograms to examine data distribution </a:t>
            </a:r>
          </a:p>
        </p:txBody>
      </p:sp>
      <p:sp>
        <p:nvSpPr>
          <p:cNvPr id="14" name="TextBox 14"/>
          <p:cNvSpPr txBox="1"/>
          <p:nvPr/>
        </p:nvSpPr>
        <p:spPr>
          <a:xfrm>
            <a:off x="11531477" y="9660665"/>
            <a:ext cx="3812781" cy="371255"/>
          </a:xfrm>
          <a:prstGeom prst="rect">
            <a:avLst/>
          </a:prstGeom>
        </p:spPr>
        <p:txBody>
          <a:bodyPr wrap="square" lIns="0" tIns="0" rIns="0" bIns="0" rtlCol="0" anchor="t">
            <a:spAutoFit/>
          </a:bodyPr>
          <a:lstStyle/>
          <a:p>
            <a:pPr marL="0" lvl="0" indent="0" algn="l">
              <a:lnSpc>
                <a:spcPts val="2999"/>
              </a:lnSpc>
              <a:spcBef>
                <a:spcPct val="0"/>
              </a:spcBef>
            </a:pPr>
            <a:r>
              <a:rPr lang="en-US" sz="2499" u="none" dirty="0">
                <a:solidFill>
                  <a:srgbClr val="252930"/>
                </a:solidFill>
                <a:latin typeface="Open Sans"/>
                <a:ea typeface="Open Sans"/>
                <a:cs typeface="Open Sans"/>
                <a:sym typeface="Open Sans"/>
              </a:rPr>
              <a:t>Correlation matrices</a:t>
            </a:r>
          </a:p>
        </p:txBody>
      </p:sp>
      <p:sp>
        <p:nvSpPr>
          <p:cNvPr id="15" name="Slide Number Placeholder 14">
            <a:extLst>
              <a:ext uri="{FF2B5EF4-FFF2-40B4-BE49-F238E27FC236}">
                <a16:creationId xmlns:a16="http://schemas.microsoft.com/office/drawing/2014/main" id="{C231F787-74CC-67AF-DC45-5D8881C38C8D}"/>
              </a:ext>
            </a:extLst>
          </p:cNvPr>
          <p:cNvSpPr>
            <a:spLocks noGrp="1"/>
          </p:cNvSpPr>
          <p:nvPr>
            <p:ph type="sldNum" sz="quarter" idx="12"/>
          </p:nvPr>
        </p:nvSpPr>
        <p:spPr/>
        <p:txBody>
          <a:bodyPr/>
          <a:lstStyle/>
          <a:p>
            <a:fld id="{B6F15528-21DE-4FAA-801E-634DDDAF4B2B}" type="slidenum">
              <a:rPr lang="en-US" smtClean="0"/>
              <a:pPr/>
              <a:t>8</a:t>
            </a:fld>
            <a:endParaRPr lang="en-US"/>
          </a:p>
        </p:txBody>
      </p:sp>
      <p:pic>
        <p:nvPicPr>
          <p:cNvPr id="17" name="Picture 16">
            <a:extLst>
              <a:ext uri="{FF2B5EF4-FFF2-40B4-BE49-F238E27FC236}">
                <a16:creationId xmlns:a16="http://schemas.microsoft.com/office/drawing/2014/main" id="{9CF72646-F459-378A-4B5C-7062BBC2402E}"/>
              </a:ext>
            </a:extLst>
          </p:cNvPr>
          <p:cNvPicPr>
            <a:picLocks noChangeAspect="1"/>
          </p:cNvPicPr>
          <p:nvPr/>
        </p:nvPicPr>
        <p:blipFill rotWithShape="1">
          <a:blip r:embed="rId10"/>
          <a:srcRect l="2530" r="1673"/>
          <a:stretch/>
        </p:blipFill>
        <p:spPr bwMode="auto">
          <a:xfrm>
            <a:off x="1417869" y="5912900"/>
            <a:ext cx="6480172" cy="3590014"/>
          </a:xfrm>
          <a:prstGeom prst="rect">
            <a:avLst/>
          </a:prstGeom>
          <a:ln>
            <a:noFill/>
          </a:ln>
          <a:extLst>
            <a:ext uri="{53640926-AAD7-44D8-BBD7-CCE9431645EC}">
              <a14:shadowObscured xmlns:a14="http://schemas.microsoft.com/office/drawing/2010/main"/>
            </a:ext>
          </a:extLst>
        </p:spPr>
      </p:pic>
      <p:sp>
        <p:nvSpPr>
          <p:cNvPr id="19" name="TextBox 14">
            <a:extLst>
              <a:ext uri="{FF2B5EF4-FFF2-40B4-BE49-F238E27FC236}">
                <a16:creationId xmlns:a16="http://schemas.microsoft.com/office/drawing/2014/main" id="{938E11B9-7DAF-6E61-78BD-BF860D383983}"/>
              </a:ext>
            </a:extLst>
          </p:cNvPr>
          <p:cNvSpPr txBox="1"/>
          <p:nvPr/>
        </p:nvSpPr>
        <p:spPr>
          <a:xfrm>
            <a:off x="2780893" y="9770780"/>
            <a:ext cx="3812780" cy="371255"/>
          </a:xfrm>
          <a:prstGeom prst="rect">
            <a:avLst/>
          </a:prstGeom>
        </p:spPr>
        <p:txBody>
          <a:bodyPr wrap="square" lIns="0" tIns="0" rIns="0" bIns="0" rtlCol="0" anchor="t">
            <a:spAutoFit/>
          </a:bodyPr>
          <a:lstStyle/>
          <a:p>
            <a:pPr marL="0" lvl="0" indent="0" algn="l">
              <a:lnSpc>
                <a:spcPts val="2999"/>
              </a:lnSpc>
              <a:spcBef>
                <a:spcPct val="0"/>
              </a:spcBef>
            </a:pPr>
            <a:r>
              <a:rPr lang="en-US" sz="2499" dirty="0">
                <a:solidFill>
                  <a:srgbClr val="252930"/>
                </a:solidFill>
                <a:latin typeface="Open Sans"/>
                <a:ea typeface="Open Sans"/>
                <a:cs typeface="Open Sans"/>
                <a:sym typeface="Open Sans"/>
              </a:rPr>
              <a:t>Feature Trend Analysis</a:t>
            </a:r>
            <a:endParaRPr lang="en-US" sz="2499" u="none" dirty="0">
              <a:solidFill>
                <a:srgbClr val="252930"/>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a:extLst>
            <a:ext uri="{FF2B5EF4-FFF2-40B4-BE49-F238E27FC236}">
              <a16:creationId xmlns:a16="http://schemas.microsoft.com/office/drawing/2014/main" id="{3499D689-418D-2018-F7BA-DA84F6008F7B}"/>
            </a:ext>
          </a:extLst>
        </p:cNvPr>
        <p:cNvGrpSpPr/>
        <p:nvPr/>
      </p:nvGrpSpPr>
      <p:grpSpPr>
        <a:xfrm>
          <a:off x="0" y="0"/>
          <a:ext cx="0" cy="0"/>
          <a:chOff x="0" y="0"/>
          <a:chExt cx="0" cy="0"/>
        </a:xfrm>
      </p:grpSpPr>
      <p:sp>
        <p:nvSpPr>
          <p:cNvPr id="2" name="Freeform 2" descr="Green Shape">
            <a:extLst>
              <a:ext uri="{FF2B5EF4-FFF2-40B4-BE49-F238E27FC236}">
                <a16:creationId xmlns:a16="http://schemas.microsoft.com/office/drawing/2014/main" id="{2DD3F5D7-46D4-8BB8-9C84-121E450C1337}"/>
              </a:ext>
            </a:extLst>
          </p:cNvPr>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3" name="Freeform 3" descr="Dot ">
            <a:extLst>
              <a:ext uri="{FF2B5EF4-FFF2-40B4-BE49-F238E27FC236}">
                <a16:creationId xmlns:a16="http://schemas.microsoft.com/office/drawing/2014/main" id="{ACB35B25-1EBB-A2DE-845E-13B36E73D773}"/>
              </a:ext>
            </a:extLst>
          </p:cNvPr>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11" name="TextBox 11">
            <a:extLst>
              <a:ext uri="{FF2B5EF4-FFF2-40B4-BE49-F238E27FC236}">
                <a16:creationId xmlns:a16="http://schemas.microsoft.com/office/drawing/2014/main" id="{1A50E912-E2A5-AD75-7DC7-ACA73C9888A8}"/>
              </a:ext>
            </a:extLst>
          </p:cNvPr>
          <p:cNvSpPr txBox="1"/>
          <p:nvPr/>
        </p:nvSpPr>
        <p:spPr>
          <a:xfrm>
            <a:off x="3733800" y="985193"/>
            <a:ext cx="10996207" cy="1872307"/>
          </a:xfrm>
          <a:prstGeom prst="rect">
            <a:avLst/>
          </a:prstGeom>
        </p:spPr>
        <p:txBody>
          <a:bodyPr lIns="0" tIns="0" rIns="0" bIns="0" rtlCol="0" anchor="t">
            <a:spAutoFit/>
          </a:bodyPr>
          <a:lstStyle/>
          <a:p>
            <a:pPr marL="0" lvl="0" indent="0" algn="ctr">
              <a:lnSpc>
                <a:spcPts val="7275"/>
              </a:lnSpc>
              <a:spcBef>
                <a:spcPct val="0"/>
              </a:spcBef>
            </a:pPr>
            <a:r>
              <a:rPr lang="en-US" sz="7500" b="1" u="none" dirty="0">
                <a:solidFill>
                  <a:srgbClr val="252930"/>
                </a:solidFill>
                <a:latin typeface="Maven Pro Bold"/>
                <a:ea typeface="Maven Pro Bold"/>
                <a:cs typeface="Maven Pro Bold"/>
                <a:sym typeface="Maven Pro Bold"/>
              </a:rPr>
              <a:t>PRE-PROCESSING</a:t>
            </a:r>
          </a:p>
          <a:p>
            <a:pPr marL="0" lvl="0" indent="0" algn="ctr">
              <a:lnSpc>
                <a:spcPts val="7275"/>
              </a:lnSpc>
              <a:spcBef>
                <a:spcPct val="0"/>
              </a:spcBef>
            </a:pPr>
            <a:r>
              <a:rPr lang="en-US" sz="7500" b="1" u="none" dirty="0">
                <a:solidFill>
                  <a:srgbClr val="252930"/>
                </a:solidFill>
                <a:latin typeface="Maven Pro Bold"/>
                <a:ea typeface="Maven Pro Bold"/>
                <a:cs typeface="Maven Pro Bold"/>
                <a:sym typeface="Maven Pro Bold"/>
              </a:rPr>
              <a:t> </a:t>
            </a:r>
          </a:p>
        </p:txBody>
      </p:sp>
      <p:sp>
        <p:nvSpPr>
          <p:cNvPr id="15" name="Slide Number Placeholder 14">
            <a:extLst>
              <a:ext uri="{FF2B5EF4-FFF2-40B4-BE49-F238E27FC236}">
                <a16:creationId xmlns:a16="http://schemas.microsoft.com/office/drawing/2014/main" id="{D3D0DE9B-D00D-C30A-97DA-7962F7C80B39}"/>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10" name="TextBox 9">
            <a:extLst>
              <a:ext uri="{FF2B5EF4-FFF2-40B4-BE49-F238E27FC236}">
                <a16:creationId xmlns:a16="http://schemas.microsoft.com/office/drawing/2014/main" id="{0C654776-0164-D4B7-4976-3406010CB0CB}"/>
              </a:ext>
            </a:extLst>
          </p:cNvPr>
          <p:cNvSpPr txBox="1"/>
          <p:nvPr/>
        </p:nvSpPr>
        <p:spPr>
          <a:xfrm>
            <a:off x="1981200" y="2857500"/>
            <a:ext cx="13680398" cy="5632311"/>
          </a:xfrm>
          <a:prstGeom prst="rect">
            <a:avLst/>
          </a:prstGeom>
          <a:noFill/>
        </p:spPr>
        <p:txBody>
          <a:bodyPr wrap="square">
            <a:spAutoFit/>
          </a:bodyPr>
          <a:lstStyle/>
          <a:p>
            <a:pPr marL="571500" indent="-571500">
              <a:buFont typeface="Wingdings" panose="05000000000000000000" pitchFamily="2" charset="2"/>
              <a:buChar char="Ø"/>
            </a:pPr>
            <a:r>
              <a:rPr lang="en-US" sz="3600" b="1" dirty="0"/>
              <a:t>Data Normalization and Scaling:</a:t>
            </a:r>
            <a:endParaRPr lang="en-US" sz="3600" dirty="0"/>
          </a:p>
          <a:p>
            <a:pPr lvl="1"/>
            <a:r>
              <a:rPr lang="en-US" sz="3600" dirty="0"/>
              <a:t>Min-Max Scaling was applied initially, but the </a:t>
            </a:r>
            <a:r>
              <a:rPr lang="en-US" sz="3600" dirty="0" err="1"/>
              <a:t>StandardScaler</a:t>
            </a:r>
            <a:r>
              <a:rPr lang="en-US" sz="3600" dirty="0"/>
              <a:t> yielded better results, ensuring consistency across datasets.</a:t>
            </a:r>
          </a:p>
          <a:p>
            <a:pPr lvl="1"/>
            <a:endParaRPr lang="en-US" sz="3600" dirty="0"/>
          </a:p>
          <a:p>
            <a:pPr marL="571500" indent="-571500">
              <a:buFont typeface="Wingdings" panose="05000000000000000000" pitchFamily="2" charset="2"/>
              <a:buChar char="Ø"/>
            </a:pPr>
            <a:r>
              <a:rPr lang="en-US" sz="3600" b="1" dirty="0"/>
              <a:t>Target Column Construction:</a:t>
            </a:r>
            <a:endParaRPr lang="en-US" sz="3600" dirty="0"/>
          </a:p>
          <a:p>
            <a:pPr lvl="1"/>
            <a:r>
              <a:rPr lang="en-US" sz="3600" dirty="0"/>
              <a:t>The Remaining Useful Life (RUL) was calculated based on operational cycles and capped at 130, improving model performance.</a:t>
            </a:r>
          </a:p>
          <a:p>
            <a:pPr lvl="1"/>
            <a:endParaRPr lang="en-US" sz="3600" dirty="0"/>
          </a:p>
          <a:p>
            <a:pPr marL="571500" indent="-571500">
              <a:buFont typeface="Wingdings" panose="05000000000000000000" pitchFamily="2" charset="2"/>
              <a:buChar char="Ø"/>
            </a:pPr>
            <a:r>
              <a:rPr lang="en-US" sz="3600" b="1" dirty="0"/>
              <a:t>Data Splitting:</a:t>
            </a:r>
            <a:endParaRPr lang="en-US" sz="3600" dirty="0"/>
          </a:p>
          <a:p>
            <a:pPr lvl="1"/>
            <a:r>
              <a:rPr lang="en-US" sz="3600" dirty="0"/>
              <a:t>The data was split into a 70:30 ratio for training and testing purposes.</a:t>
            </a:r>
          </a:p>
        </p:txBody>
      </p:sp>
    </p:spTree>
    <p:extLst>
      <p:ext uri="{BB962C8B-B14F-4D97-AF65-F5344CB8AC3E}">
        <p14:creationId xmlns:p14="http://schemas.microsoft.com/office/powerpoint/2010/main" val="374848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2013 - 2022 Theme">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3002</Words>
  <Application>Microsoft Office PowerPoint</Application>
  <PresentationFormat>Custom</PresentationFormat>
  <Paragraphs>285</Paragraphs>
  <Slides>17</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DG Jory</vt:lpstr>
      <vt:lpstr>Calibri</vt:lpstr>
      <vt:lpstr>Arial</vt:lpstr>
      <vt:lpstr>Maven Pro</vt:lpstr>
      <vt:lpstr>Wingdings</vt:lpstr>
      <vt:lpstr>Open Sans</vt:lpstr>
      <vt:lpstr>Times New Roman</vt:lpstr>
      <vt:lpstr>Open Sans Bold</vt:lpstr>
      <vt:lpstr>Courier New</vt:lpstr>
      <vt:lpstr>Maven Pro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Maintenance of Aircraft Engines</dc:title>
  <dc:creator>rahul sagar</dc:creator>
  <cp:lastModifiedBy>Manikanta Reddy Pappuru</cp:lastModifiedBy>
  <cp:revision>19</cp:revision>
  <dcterms:created xsi:type="dcterms:W3CDTF">2006-08-16T00:00:00Z</dcterms:created>
  <dcterms:modified xsi:type="dcterms:W3CDTF">2025-01-08T11:49:43Z</dcterms:modified>
  <dc:identifier>DAGbIlfOZCA</dc:identifier>
</cp:coreProperties>
</file>