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92" r:id="rId6"/>
    <p:sldId id="293" r:id="rId7"/>
    <p:sldId id="272" r:id="rId8"/>
    <p:sldId id="276" r:id="rId9"/>
    <p:sldId id="281" r:id="rId10"/>
    <p:sldId id="277" r:id="rId11"/>
    <p:sldId id="280" r:id="rId12"/>
    <p:sldId id="287" r:id="rId13"/>
    <p:sldId id="282" r:id="rId14"/>
    <p:sldId id="290" r:id="rId15"/>
    <p:sldId id="289" r:id="rId16"/>
    <p:sldId id="283" r:id="rId17"/>
    <p:sldId id="28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606"/>
    <a:srgbClr val="9C90E4"/>
    <a:srgbClr val="7E6EDC"/>
    <a:srgbClr val="B53D07"/>
    <a:srgbClr val="AF3E11"/>
    <a:srgbClr val="7894E0"/>
    <a:srgbClr val="BB71AB"/>
    <a:srgbClr val="AD7FA3"/>
    <a:srgbClr val="BB95B3"/>
    <a:srgbClr val="A56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47C01-58F9-4738-BEAE-9806829DA93A}" v="25" dt="2024-05-29T10:45:0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2" autoAdjust="0"/>
    <p:restoredTop sz="87262" autoAdjust="0"/>
  </p:normalViewPr>
  <p:slideViewPr>
    <p:cSldViewPr snapToGrid="0">
      <p:cViewPr varScale="1">
        <p:scale>
          <a:sx n="106" d="100"/>
          <a:sy n="106" d="100"/>
        </p:scale>
        <p:origin x="2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B405C-470D-4BFF-BBD7-A465E1AC6AE7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05BF-D942-4D17-BF43-67E72E416F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16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67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1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66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4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69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78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41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9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0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8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9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0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1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D05BF-D942-4D17-BF43-67E72E416F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78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4533-1FB5-E4C9-2D9A-665D684E9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1E460-08B6-F4A8-E602-273902DF5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9739-CC6E-06CA-4132-9E1C69A8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33588-95FD-38D8-8695-3398FFA9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A8A0-D01F-081C-8319-CF8F4769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9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C83-9C01-4BE2-0A70-F247A7AC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17E74-C3FB-13B8-E8AA-B085B691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CB8F-5933-2C01-3143-F6F77BF5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C562-7365-C3DB-BA7D-3481C4BE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2BB12-71CA-3A1A-B050-3426C3BC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97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08647-81C4-253E-DFE8-4F48E149D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470A8-1BF9-FF81-9ABA-AEF23F030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8CF0-7BEC-C4EB-D7A6-3D679440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E3A3-5C57-81DE-1F12-FC753DF7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C45A-F7A9-939A-86B8-BFAB3E43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56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4D1-34F1-C050-653F-E936779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BE04-1D47-87BD-21CC-8C08F0A4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9245-64E1-1EBA-B129-D9056172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5BA0-AD1C-26BA-B3F7-62797268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C394-10F1-BE2E-42C3-C385CBDF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1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460A-1CFC-467D-8414-5B51E620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7FF6-4B01-AE3D-5DE4-A711B0B2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F973C-C21F-443D-34F6-9CEBFBC2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F997-4BC9-1253-DC50-6EB8768F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334C-A927-C486-F960-3937B9B1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0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9290-3D79-4289-2901-4DA3E1C8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30D9-8367-9C89-0640-D2CA48F47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1F8DB-40D3-6811-316D-0B6517D7F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6088-FA9C-6463-56CA-F5E1EF57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EE522-E700-FC5D-E4A9-E96F37CA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4736-0885-754D-C382-11C3FC22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0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94D7-9B11-6FCD-CC8F-F1338758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6F65-B476-5496-026A-9C1912C05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28887-BB6B-4AB8-9FED-2BC61987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93D5-386F-D513-11CE-3E817025F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1DC0A-0FAA-72A9-7E51-65672829E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3FC55-7B5F-5464-74FA-E3727E59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2462F-953B-A1C0-EE67-B88E40C0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9B68B-286D-A235-E6E8-CDA6A406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4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DC5-5E26-1F5E-D51E-90B7B7FC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6505D-AE43-179B-7F64-5236E4AA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4CFE7-0B85-1F36-8C12-658FACAA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0136-8786-8FDA-FD38-81F4114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2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985B5-E920-148E-99A8-DC0E43EC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0B2D-0088-4A36-B45B-92E18024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7794B-07C6-B806-F7CF-B41007E4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22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A464-3CF3-FDBB-0393-87C106BB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72F6-AB77-B36A-FE4E-CEF4BB6F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81B5-B939-B075-CBF3-E448808F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6FC10-3D8B-A645-1634-DF5F4ED0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0A362-2196-C36A-63D2-C45D9EEE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7E8F-8E24-FF80-CFBB-0E438DE0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0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D9A0-42B9-B58A-0FF2-D9906F08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FC4C9-2308-F069-453C-18D94FFBF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5EDA8-6E53-3EF1-53E5-ECF94E59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A2022-F164-96A9-9ED8-3049FFF1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7349F-50E8-9E10-E452-1EDECCFC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301A-EC6D-944F-F26D-9DE5BEEB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11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DBF51-1D25-7364-F1AC-54421FA9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3F5F-F52C-23EF-90E8-D5CC4897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C648-8BB4-65AF-2E25-6FC83E178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0BA88-BC25-4813-BC3E-446FFEE3FBF1}" type="datetimeFigureOut">
              <a:rPr lang="en-GB" smtClean="0"/>
              <a:t>29/05/2024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CDDE-ABD5-EE1B-A649-60A8DECF4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3F04-BB9B-C01F-26B0-40E615F48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4405-9B56-49CA-8AE0-9942C6C46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B8B6-87E2-BF16-6560-1E3483234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855"/>
            <a:ext cx="9144000" cy="786703"/>
          </a:xfrm>
        </p:spPr>
        <p:txBody>
          <a:bodyPr>
            <a:normAutofit/>
          </a:bodyPr>
          <a:lstStyle/>
          <a:p>
            <a:r>
              <a:rPr lang="en-GB" sz="3600" dirty="0"/>
              <a:t>Graph Attention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2F0B9-5E5D-A4E7-1711-D78E7B9C9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60282"/>
            <a:ext cx="9144000" cy="571363"/>
          </a:xfrm>
        </p:spPr>
        <p:txBody>
          <a:bodyPr>
            <a:normAutofit/>
          </a:bodyPr>
          <a:lstStyle/>
          <a:p>
            <a:r>
              <a:rPr lang="en-GB" sz="1800">
                <a:latin typeface="Avenir Next LT Pro Light" panose="020B0304020202020204" pitchFamily="34" charset="0"/>
                <a:cs typeface="Segoe UI Light" panose="020B0502040204020203" pitchFamily="34" charset="0"/>
              </a:rPr>
              <a:t>Presented by Marius-Andrei Murariu</a:t>
            </a:r>
          </a:p>
        </p:txBody>
      </p:sp>
      <p:pic>
        <p:nvPicPr>
          <p:cNvPr id="7" name="Picture 6" descr="A close-up of a network&#10;&#10;Description automatically generated">
            <a:extLst>
              <a:ext uri="{FF2B5EF4-FFF2-40B4-BE49-F238E27FC236}">
                <a16:creationId xmlns:a16="http://schemas.microsoft.com/office/drawing/2014/main" id="{85FA31C8-A4E4-686B-B6CF-8F3D1051A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53" b="8527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448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1E4A3C-EFF7-4512-2CC3-BB61A74E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33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Model Architecture – Transductive learning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AAA93C-FD11-DF32-4090-E076FF1E4AB7}"/>
              </a:ext>
            </a:extLst>
          </p:cNvPr>
          <p:cNvGrpSpPr/>
          <p:nvPr/>
        </p:nvGrpSpPr>
        <p:grpSpPr>
          <a:xfrm>
            <a:off x="7610050" y="1657849"/>
            <a:ext cx="2734113" cy="5049293"/>
            <a:chOff x="1224323" y="1356977"/>
            <a:chExt cx="2734113" cy="504929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15C2EA-3B23-A785-996C-F0C529ED3499}"/>
                </a:ext>
              </a:extLst>
            </p:cNvPr>
            <p:cNvSpPr/>
            <p:nvPr/>
          </p:nvSpPr>
          <p:spPr>
            <a:xfrm>
              <a:off x="1960244" y="5742241"/>
              <a:ext cx="1262268" cy="664029"/>
            </a:xfrm>
            <a:prstGeom prst="ellipse">
              <a:avLst/>
            </a:prstGeom>
            <a:solidFill>
              <a:srgbClr val="90DDEC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</a:t>
              </a:r>
              <a:endParaRPr lang="en-GB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EB8123-6D0B-233B-3343-462EB2C05502}"/>
                </a:ext>
              </a:extLst>
            </p:cNvPr>
            <p:cNvSpPr/>
            <p:nvPr/>
          </p:nvSpPr>
          <p:spPr>
            <a:xfrm>
              <a:off x="1224325" y="4674172"/>
              <a:ext cx="2734111" cy="838200"/>
            </a:xfrm>
            <a:prstGeom prst="roundRect">
              <a:avLst/>
            </a:prstGeom>
            <a:solidFill>
              <a:srgbClr val="7894E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GAT Layer</a:t>
              </a:r>
            </a:p>
            <a:p>
              <a:pPr algn="ctr"/>
              <a:r>
                <a:rPr lang="en-GB" dirty="0"/>
                <a:t>8 attention heads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DD6F91-1936-A561-EA6D-6B543E7C0D95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591378" y="5512372"/>
              <a:ext cx="3" cy="2298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F6B5146-5AA9-852E-73F1-60D8306DC931}"/>
                </a:ext>
              </a:extLst>
            </p:cNvPr>
            <p:cNvSpPr/>
            <p:nvPr/>
          </p:nvSpPr>
          <p:spPr>
            <a:xfrm>
              <a:off x="1224324" y="4010143"/>
              <a:ext cx="2734111" cy="419100"/>
            </a:xfrm>
            <a:prstGeom prst="roundRect">
              <a:avLst/>
            </a:prstGeom>
            <a:solidFill>
              <a:srgbClr val="DE7C74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ELU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649753C-6820-F93E-EB5E-0AD2EC49BA2C}"/>
                </a:ext>
              </a:extLst>
            </p:cNvPr>
            <p:cNvSpPr/>
            <p:nvPr/>
          </p:nvSpPr>
          <p:spPr>
            <a:xfrm>
              <a:off x="1224323" y="2910396"/>
              <a:ext cx="2734111" cy="838200"/>
            </a:xfrm>
            <a:prstGeom prst="roundRect">
              <a:avLst/>
            </a:prstGeom>
            <a:solidFill>
              <a:srgbClr val="78AAE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GAT Layer</a:t>
              </a:r>
            </a:p>
            <a:p>
              <a:pPr algn="ctr"/>
              <a:r>
                <a:rPr lang="en-GB" dirty="0"/>
                <a:t>1 attention heads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44D6EA0-D948-5F99-FDAE-DD30C751DFEF}"/>
                </a:ext>
              </a:extLst>
            </p:cNvPr>
            <p:cNvCxnSpPr>
              <a:stCxn id="10" idx="0"/>
              <a:endCxn id="29" idx="2"/>
            </p:cNvCxnSpPr>
            <p:nvPr/>
          </p:nvCxnSpPr>
          <p:spPr>
            <a:xfrm flipH="1" flipV="1">
              <a:off x="2591380" y="4429243"/>
              <a:ext cx="1" cy="2449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D89A190-0D9E-C396-FBF3-DA511ADCBD7D}"/>
                </a:ext>
              </a:extLst>
            </p:cNvPr>
            <p:cNvCxnSpPr>
              <a:stCxn id="29" idx="0"/>
              <a:endCxn id="30" idx="2"/>
            </p:cNvCxnSpPr>
            <p:nvPr/>
          </p:nvCxnSpPr>
          <p:spPr>
            <a:xfrm flipH="1" flipV="1">
              <a:off x="2591379" y="3748596"/>
              <a:ext cx="1" cy="261547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19FCCC-6765-31A9-A07E-284732DDB3F3}"/>
                </a:ext>
              </a:extLst>
            </p:cNvPr>
            <p:cNvSpPr/>
            <p:nvPr/>
          </p:nvSpPr>
          <p:spPr>
            <a:xfrm>
              <a:off x="1224324" y="2261427"/>
              <a:ext cx="2734111" cy="419100"/>
            </a:xfrm>
            <a:prstGeom prst="roundRect">
              <a:avLst/>
            </a:prstGeom>
            <a:solidFill>
              <a:srgbClr val="DE8B74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Softmax</a:t>
              </a:r>
              <a:endParaRPr lang="en-GB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EF2774-7FF9-CD99-F81E-985227C83046}"/>
                </a:ext>
              </a:extLst>
            </p:cNvPr>
            <p:cNvCxnSpPr>
              <a:stCxn id="30" idx="0"/>
              <a:endCxn id="38" idx="2"/>
            </p:cNvCxnSpPr>
            <p:nvPr/>
          </p:nvCxnSpPr>
          <p:spPr>
            <a:xfrm flipV="1">
              <a:off x="2591379" y="2680527"/>
              <a:ext cx="1" cy="2298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FD4D232-04FA-B1AE-DBE4-C58EEB1D1250}"/>
                </a:ext>
              </a:extLst>
            </p:cNvPr>
            <p:cNvSpPr/>
            <p:nvPr/>
          </p:nvSpPr>
          <p:spPr>
            <a:xfrm>
              <a:off x="1960244" y="1356977"/>
              <a:ext cx="1262268" cy="664029"/>
            </a:xfrm>
            <a:prstGeom prst="ellipse">
              <a:avLst/>
            </a:prstGeom>
            <a:solidFill>
              <a:srgbClr val="81CAF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</a:t>
              </a:r>
              <a:endParaRPr lang="en-GB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0DA6D05-242E-4EB4-16DE-21D36B38D837}"/>
                </a:ext>
              </a:extLst>
            </p:cNvPr>
            <p:cNvCxnSpPr>
              <a:stCxn id="38" idx="0"/>
              <a:endCxn id="41" idx="4"/>
            </p:cNvCxnSpPr>
            <p:nvPr/>
          </p:nvCxnSpPr>
          <p:spPr>
            <a:xfrm flipH="1" flipV="1">
              <a:off x="2591378" y="2021006"/>
              <a:ext cx="2" cy="2404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518DB82-8EAD-EE03-0074-EEBAA4D3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029"/>
            <a:ext cx="5758522" cy="39889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+mj-lt"/>
              </a:rPr>
              <a:t>GAT Layer</a:t>
            </a:r>
          </a:p>
          <a:p>
            <a:pPr lvl="1"/>
            <a:r>
              <a:rPr lang="en-GB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 8 </a:t>
            </a:r>
            <a:r>
              <a:rPr lang="en-GB" sz="2600" dirty="0"/>
              <a:t>attention heads</a:t>
            </a:r>
          </a:p>
          <a:p>
            <a:pPr lvl="1"/>
            <a:r>
              <a:rPr lang="en-GB" sz="2600" dirty="0"/>
              <a:t>output dimension </a:t>
            </a:r>
            <a:r>
              <a:rPr lang="en-GB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F’ </a:t>
            </a:r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= 8</a:t>
            </a:r>
          </a:p>
          <a:p>
            <a:pPr lvl="1">
              <a:spcAft>
                <a:spcPts val="2400"/>
              </a:spcAft>
            </a:pPr>
            <a:r>
              <a:rPr lang="en-GB" sz="2600" dirty="0">
                <a:ea typeface="Cambria Math" panose="02040503050406030204" pitchFamily="18" charset="0"/>
              </a:rPr>
              <a:t>ELU nonlinearity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+mj-lt"/>
              </a:rPr>
              <a:t>GAT Layer</a:t>
            </a:r>
          </a:p>
          <a:p>
            <a:pPr lvl="1"/>
            <a:r>
              <a:rPr lang="en-GB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GB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= 1 </a:t>
            </a:r>
            <a:r>
              <a:rPr lang="en-GB" sz="2600" dirty="0"/>
              <a:t>attention heads</a:t>
            </a:r>
          </a:p>
          <a:p>
            <a:pPr lvl="1"/>
            <a:r>
              <a:rPr lang="en-GB" sz="2600" dirty="0"/>
              <a:t>computes </a:t>
            </a:r>
            <a:r>
              <a:rPr lang="en-GB" sz="26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600" dirty="0"/>
              <a:t>  features</a:t>
            </a:r>
          </a:p>
          <a:p>
            <a:pPr lvl="1"/>
            <a:r>
              <a:rPr lang="en-GB" sz="2600" dirty="0" err="1"/>
              <a:t>softmax</a:t>
            </a:r>
            <a:r>
              <a:rPr lang="en-GB" sz="2600" dirty="0"/>
              <a:t> activation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00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1E4A3C-EFF7-4512-2CC3-BB61A74E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33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Model Architecture – Inductive learning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518DB82-8EAD-EE03-0074-EEBAA4D3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19" y="2056205"/>
            <a:ext cx="4770610" cy="39889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GB" sz="2400" dirty="0">
                <a:latin typeface="+mj-lt"/>
              </a:rPr>
              <a:t>GAT Layers 1 + 2</a:t>
            </a:r>
          </a:p>
          <a:p>
            <a:pPr lvl="1"/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= 4 </a:t>
            </a:r>
            <a:r>
              <a:rPr lang="en-GB" dirty="0"/>
              <a:t>attention heads</a:t>
            </a:r>
          </a:p>
          <a:p>
            <a:pPr lvl="1"/>
            <a:r>
              <a:rPr lang="en-GB" dirty="0"/>
              <a:t>output dimension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F’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= 256</a:t>
            </a:r>
          </a:p>
          <a:p>
            <a:pPr lvl="1"/>
            <a:r>
              <a:rPr lang="en-GB" dirty="0">
                <a:ea typeface="Cambria Math" panose="02040503050406030204" pitchFamily="18" charset="0"/>
              </a:rPr>
              <a:t>ELU nonlinearity</a:t>
            </a:r>
          </a:p>
          <a:p>
            <a:pPr lvl="1"/>
            <a:r>
              <a:rPr lang="en-GB" dirty="0">
                <a:ea typeface="Cambria Math" panose="02040503050406030204" pitchFamily="18" charset="0"/>
              </a:rPr>
              <a:t>skip connection over layer 2</a:t>
            </a:r>
          </a:p>
          <a:p>
            <a:pPr marL="514350" indent="-514350">
              <a:buFont typeface="+mj-lt"/>
              <a:buAutoNum type="alphaUcPeriod"/>
            </a:pPr>
            <a:r>
              <a:rPr lang="en-GB" sz="2400" dirty="0">
                <a:latin typeface="+mj-lt"/>
              </a:rPr>
              <a:t>GAT Layer 3</a:t>
            </a:r>
          </a:p>
          <a:p>
            <a:pPr lvl="1"/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= 6 </a:t>
            </a:r>
            <a:r>
              <a:rPr lang="en-GB" dirty="0"/>
              <a:t>attention heads</a:t>
            </a:r>
          </a:p>
          <a:p>
            <a:pPr lvl="1"/>
            <a:r>
              <a:rPr lang="en-GB" dirty="0"/>
              <a:t>feature averaging</a:t>
            </a:r>
          </a:p>
          <a:p>
            <a:pPr lvl="1"/>
            <a:r>
              <a:rPr lang="en-GB" dirty="0"/>
              <a:t>logistic sigmoid activation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8A1B8F2-545C-5DAD-AF09-B48BA5E8BDE7}"/>
              </a:ext>
            </a:extLst>
          </p:cNvPr>
          <p:cNvGrpSpPr/>
          <p:nvPr/>
        </p:nvGrpSpPr>
        <p:grpSpPr>
          <a:xfrm>
            <a:off x="5733255" y="1655180"/>
            <a:ext cx="5977964" cy="4876088"/>
            <a:chOff x="5906070" y="1358628"/>
            <a:chExt cx="5977964" cy="487608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15C2EA-3B23-A785-996C-F0C529ED3499}"/>
                </a:ext>
              </a:extLst>
            </p:cNvPr>
            <p:cNvSpPr/>
            <p:nvPr/>
          </p:nvSpPr>
          <p:spPr>
            <a:xfrm>
              <a:off x="6754593" y="5570687"/>
              <a:ext cx="1262268" cy="664029"/>
            </a:xfrm>
            <a:prstGeom prst="ellipse">
              <a:avLst/>
            </a:prstGeom>
            <a:solidFill>
              <a:srgbClr val="90DDEC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</a:t>
              </a:r>
              <a:endParaRPr lang="en-GB" sz="14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EB8123-6D0B-233B-3343-462EB2C05502}"/>
                </a:ext>
              </a:extLst>
            </p:cNvPr>
            <p:cNvSpPr/>
            <p:nvPr/>
          </p:nvSpPr>
          <p:spPr>
            <a:xfrm>
              <a:off x="6018674" y="4502618"/>
              <a:ext cx="2734111" cy="838200"/>
            </a:xfrm>
            <a:prstGeom prst="roundRect">
              <a:avLst/>
            </a:prstGeom>
            <a:solidFill>
              <a:srgbClr val="7894E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GAT Layer</a:t>
              </a:r>
            </a:p>
            <a:p>
              <a:pPr algn="ctr"/>
              <a:r>
                <a:rPr lang="en-GB" dirty="0"/>
                <a:t>4 attention heads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DD6F91-1936-A561-EA6D-6B543E7C0D95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7385727" y="5340818"/>
              <a:ext cx="3" cy="22986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F6B5146-5AA9-852E-73F1-60D8306DC931}"/>
                </a:ext>
              </a:extLst>
            </p:cNvPr>
            <p:cNvSpPr/>
            <p:nvPr/>
          </p:nvSpPr>
          <p:spPr>
            <a:xfrm>
              <a:off x="6018673" y="3838589"/>
              <a:ext cx="2734111" cy="419100"/>
            </a:xfrm>
            <a:prstGeom prst="roundRect">
              <a:avLst/>
            </a:prstGeom>
            <a:solidFill>
              <a:srgbClr val="DE7C74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ELU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649753C-6820-F93E-EB5E-0AD2EC49BA2C}"/>
                </a:ext>
              </a:extLst>
            </p:cNvPr>
            <p:cNvSpPr/>
            <p:nvPr/>
          </p:nvSpPr>
          <p:spPr>
            <a:xfrm>
              <a:off x="9149923" y="4502618"/>
              <a:ext cx="2734111" cy="838200"/>
            </a:xfrm>
            <a:prstGeom prst="roundRect">
              <a:avLst/>
            </a:prstGeom>
            <a:solidFill>
              <a:srgbClr val="78AAE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GAT Layer</a:t>
              </a:r>
            </a:p>
            <a:p>
              <a:pPr algn="ctr"/>
              <a:r>
                <a:rPr lang="en-GB" dirty="0"/>
                <a:t>6 attention heads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44D6EA0-D948-5F99-FDAE-DD30C751DFEF}"/>
                </a:ext>
              </a:extLst>
            </p:cNvPr>
            <p:cNvCxnSpPr>
              <a:stCxn id="10" idx="0"/>
              <a:endCxn id="29" idx="2"/>
            </p:cNvCxnSpPr>
            <p:nvPr/>
          </p:nvCxnSpPr>
          <p:spPr>
            <a:xfrm flipH="1" flipV="1">
              <a:off x="7385729" y="4257689"/>
              <a:ext cx="1" cy="24492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19FCCC-6765-31A9-A07E-284732DDB3F3}"/>
                </a:ext>
              </a:extLst>
            </p:cNvPr>
            <p:cNvSpPr/>
            <p:nvPr/>
          </p:nvSpPr>
          <p:spPr>
            <a:xfrm>
              <a:off x="9149923" y="3174245"/>
              <a:ext cx="2734111" cy="419100"/>
            </a:xfrm>
            <a:prstGeom prst="roundRect">
              <a:avLst/>
            </a:prstGeom>
            <a:solidFill>
              <a:srgbClr val="DE8B74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Logistic sigmoid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6EF2774-7FF9-CD99-F81E-985227C83046}"/>
                </a:ext>
              </a:extLst>
            </p:cNvPr>
            <p:cNvCxnSpPr>
              <a:cxnSpLocks/>
              <a:stCxn id="99" idx="0"/>
              <a:endCxn id="38" idx="2"/>
            </p:cNvCxnSpPr>
            <p:nvPr/>
          </p:nvCxnSpPr>
          <p:spPr>
            <a:xfrm flipV="1">
              <a:off x="10516979" y="3593345"/>
              <a:ext cx="0" cy="24524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FD4D232-04FA-B1AE-DBE4-C58EEB1D1250}"/>
                </a:ext>
              </a:extLst>
            </p:cNvPr>
            <p:cNvSpPr/>
            <p:nvPr/>
          </p:nvSpPr>
          <p:spPr>
            <a:xfrm>
              <a:off x="9885844" y="2264972"/>
              <a:ext cx="1262268" cy="664029"/>
            </a:xfrm>
            <a:prstGeom prst="ellipse">
              <a:avLst/>
            </a:prstGeom>
            <a:solidFill>
              <a:srgbClr val="81CAFB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</a:t>
              </a:r>
              <a:endParaRPr lang="en-GB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0DA6D05-242E-4EB4-16DE-21D36B38D837}"/>
                </a:ext>
              </a:extLst>
            </p:cNvPr>
            <p:cNvCxnSpPr>
              <a:stCxn id="38" idx="0"/>
              <a:endCxn id="41" idx="4"/>
            </p:cNvCxnSpPr>
            <p:nvPr/>
          </p:nvCxnSpPr>
          <p:spPr>
            <a:xfrm flipH="1" flipV="1">
              <a:off x="10516978" y="2929001"/>
              <a:ext cx="1" cy="24524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8E19EAC-30DE-F6A0-B714-6E42145546E2}"/>
                </a:ext>
              </a:extLst>
            </p:cNvPr>
            <p:cNvSpPr/>
            <p:nvPr/>
          </p:nvSpPr>
          <p:spPr>
            <a:xfrm>
              <a:off x="6018673" y="2755145"/>
              <a:ext cx="2734111" cy="838200"/>
            </a:xfrm>
            <a:prstGeom prst="roundRect">
              <a:avLst/>
            </a:prstGeom>
            <a:solidFill>
              <a:srgbClr val="7894E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GAT Layer</a:t>
              </a:r>
            </a:p>
            <a:p>
              <a:pPr algn="ctr"/>
              <a:r>
                <a:rPr lang="en-GB" dirty="0"/>
                <a:t>4 attention heads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A0C005-22C4-61D3-44CB-4AA9AC62FFB6}"/>
                </a:ext>
              </a:extLst>
            </p:cNvPr>
            <p:cNvCxnSpPr>
              <a:cxnSpLocks/>
              <a:stCxn id="2" idx="0"/>
              <a:endCxn id="49" idx="4"/>
            </p:cNvCxnSpPr>
            <p:nvPr/>
          </p:nvCxnSpPr>
          <p:spPr>
            <a:xfrm flipH="1" flipV="1">
              <a:off x="7385726" y="2507911"/>
              <a:ext cx="3" cy="24723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ABBD158-AED3-02EB-CD31-92BDCD37D0B3}"/>
                </a:ext>
              </a:extLst>
            </p:cNvPr>
            <p:cNvSpPr/>
            <p:nvPr/>
          </p:nvSpPr>
          <p:spPr>
            <a:xfrm>
              <a:off x="6018671" y="1536788"/>
              <a:ext cx="2734111" cy="419100"/>
            </a:xfrm>
            <a:prstGeom prst="roundRect">
              <a:avLst/>
            </a:prstGeom>
            <a:solidFill>
              <a:srgbClr val="DE7C74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ELU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07F55BE-1BE2-2756-ECA3-D68992A68EE2}"/>
                </a:ext>
              </a:extLst>
            </p:cNvPr>
            <p:cNvCxnSpPr>
              <a:cxnSpLocks/>
              <a:stCxn id="29" idx="0"/>
              <a:endCxn id="2" idx="2"/>
            </p:cNvCxnSpPr>
            <p:nvPr/>
          </p:nvCxnSpPr>
          <p:spPr>
            <a:xfrm flipV="1">
              <a:off x="7385729" y="3593345"/>
              <a:ext cx="0" cy="245244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863F780-D930-B190-8062-D4BEAFCC87EA}"/>
                </a:ext>
              </a:extLst>
            </p:cNvPr>
            <p:cNvSpPr/>
            <p:nvPr/>
          </p:nvSpPr>
          <p:spPr>
            <a:xfrm>
              <a:off x="7209508" y="2138420"/>
              <a:ext cx="352436" cy="369491"/>
            </a:xfrm>
            <a:prstGeom prst="ellipse">
              <a:avLst/>
            </a:prstGeom>
            <a:solidFill>
              <a:srgbClr val="7E6E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061F558-F2CB-74CC-B88C-40041536A095}"/>
                </a:ext>
              </a:extLst>
            </p:cNvPr>
            <p:cNvCxnSpPr>
              <a:cxnSpLocks/>
              <a:stCxn id="49" idx="0"/>
              <a:endCxn id="5" idx="2"/>
            </p:cNvCxnSpPr>
            <p:nvPr/>
          </p:nvCxnSpPr>
          <p:spPr>
            <a:xfrm flipV="1">
              <a:off x="7385726" y="1955888"/>
              <a:ext cx="1" cy="18253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8BAC44-E11C-C510-B67B-D848FCFB18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6070" y="3754120"/>
              <a:ext cx="147965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B8254B2-3AA4-C0B6-4386-447B2A669808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5908623" y="2323166"/>
              <a:ext cx="1300885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BC957FD-BF80-ACB7-C2F3-4846C0A2EBA0}"/>
                </a:ext>
              </a:extLst>
            </p:cNvPr>
            <p:cNvCxnSpPr>
              <a:cxnSpLocks/>
            </p:cNvCxnSpPr>
            <p:nvPr/>
          </p:nvCxnSpPr>
          <p:spPr>
            <a:xfrm>
              <a:off x="5908623" y="2323166"/>
              <a:ext cx="0" cy="14309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01F9EE7-3F46-A6ED-E741-12C9BC746E02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88" y="1358628"/>
              <a:ext cx="0" cy="42120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3D3193-3C86-3E98-8463-5CF4EA74D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5726" y="1358628"/>
              <a:ext cx="155166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00F1A34-0F21-DF08-AE21-25C757366DB5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7385727" y="1358628"/>
              <a:ext cx="0" cy="1781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D4E5AAD-5E54-8553-2BFE-7330D7DC17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7388" y="5570687"/>
              <a:ext cx="157959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6A05C9-C2EA-3CAF-43DB-39F2B03D3B88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10516979" y="5340818"/>
              <a:ext cx="0" cy="229869"/>
            </a:xfrm>
            <a:prstGeom prst="line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BF501100-F6D8-3699-0A28-FDEDF944A7DF}"/>
                </a:ext>
              </a:extLst>
            </p:cNvPr>
            <p:cNvSpPr/>
            <p:nvPr/>
          </p:nvSpPr>
          <p:spPr>
            <a:xfrm>
              <a:off x="9149923" y="3838589"/>
              <a:ext cx="2734111" cy="419100"/>
            </a:xfrm>
            <a:prstGeom prst="roundRect">
              <a:avLst/>
            </a:prstGeom>
            <a:solidFill>
              <a:srgbClr val="9C90E4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Average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CBF1D7D-182A-8FD3-C928-74CD2FD4E7BB}"/>
                </a:ext>
              </a:extLst>
            </p:cNvPr>
            <p:cNvCxnSpPr>
              <a:stCxn id="30" idx="0"/>
              <a:endCxn id="99" idx="2"/>
            </p:cNvCxnSpPr>
            <p:nvPr/>
          </p:nvCxnSpPr>
          <p:spPr>
            <a:xfrm flipV="1">
              <a:off x="10516979" y="4257689"/>
              <a:ext cx="0" cy="24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9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1F3231-BFB2-FA2B-255C-D0DA8892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55" y="2795126"/>
            <a:ext cx="6096000" cy="2920546"/>
          </a:xfrm>
        </p:spPr>
        <p:txBody>
          <a:bodyPr>
            <a:norm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L</a:t>
            </a:r>
            <a:r>
              <a:rPr lang="en-GB" sz="2400" baseline="-25000" dirty="0">
                <a:ea typeface="Cambria Math" panose="02040503050406030204" pitchFamily="18" charset="0"/>
              </a:rPr>
              <a:t>2</a:t>
            </a:r>
            <a:r>
              <a:rPr lang="en-GB" sz="2400" dirty="0"/>
              <a:t> regularization with 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λ = 0.0005</a:t>
            </a:r>
          </a:p>
          <a:p>
            <a:r>
              <a:rPr lang="en-GB" sz="2400" dirty="0"/>
              <a:t>Dropout with </a:t>
            </a:r>
            <a:r>
              <a:rPr lang="en-GB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0.6</a:t>
            </a:r>
          </a:p>
          <a:p>
            <a:r>
              <a:rPr lang="en-GB" sz="2400" dirty="0">
                <a:ea typeface="Cambria Math" panose="02040503050406030204" pitchFamily="18" charset="0"/>
              </a:rPr>
              <a:t>initial learning rate </a:t>
            </a:r>
            <a:r>
              <a:rPr lang="en-GB" sz="2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lr</a:t>
            </a:r>
            <a:r>
              <a:rPr lang="en-GB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= 0.005</a:t>
            </a:r>
          </a:p>
          <a:p>
            <a:r>
              <a:rPr lang="en-GB" sz="2400" dirty="0">
                <a:ea typeface="Cambria Math" panose="02040503050406030204" pitchFamily="18" charset="0"/>
              </a:rPr>
              <a:t>1200 training epochs</a:t>
            </a:r>
          </a:p>
          <a:p>
            <a:r>
              <a:rPr lang="en-GB" sz="2400" dirty="0" err="1">
                <a:ea typeface="Cambria Math" panose="02040503050406030204" pitchFamily="18" charset="0"/>
              </a:rPr>
              <a:t>Glorot</a:t>
            </a:r>
            <a:r>
              <a:rPr lang="en-GB" sz="2400" dirty="0">
                <a:ea typeface="Cambria Math" panose="02040503050406030204" pitchFamily="18" charset="0"/>
              </a:rPr>
              <a:t> weight initialization</a:t>
            </a:r>
          </a:p>
          <a:p>
            <a:r>
              <a:rPr lang="en-GB" sz="2400" dirty="0">
                <a:ea typeface="Cambria Math" panose="02040503050406030204" pitchFamily="18" charset="0"/>
              </a:rPr>
              <a:t>Adam SGD optimizer</a:t>
            </a:r>
          </a:p>
          <a:p>
            <a:pPr marL="0" indent="0">
              <a:buNone/>
            </a:pP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382574-BF33-4B74-82AB-C9505293BFFA}"/>
              </a:ext>
            </a:extLst>
          </p:cNvPr>
          <p:cNvCxnSpPr>
            <a:cxnSpLocks/>
          </p:cNvCxnSpPr>
          <p:nvPr/>
        </p:nvCxnSpPr>
        <p:spPr>
          <a:xfrm flipV="1">
            <a:off x="7953837" y="3185574"/>
            <a:ext cx="2670083" cy="2274749"/>
          </a:xfrm>
          <a:prstGeom prst="straightConnector1">
            <a:avLst/>
          </a:prstGeom>
          <a:ln w="57150">
            <a:solidFill>
              <a:srgbClr val="BB71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54E7B5-6560-48C9-7D2E-396E3705440B}"/>
              </a:ext>
            </a:extLst>
          </p:cNvPr>
          <p:cNvGrpSpPr/>
          <p:nvPr/>
        </p:nvGrpSpPr>
        <p:grpSpPr>
          <a:xfrm>
            <a:off x="7086599" y="2166256"/>
            <a:ext cx="3745165" cy="3831771"/>
            <a:chOff x="7344926" y="2294137"/>
            <a:chExt cx="3182039" cy="3322891"/>
          </a:xfrm>
        </p:grpSpPr>
        <p:pic>
          <p:nvPicPr>
            <p:cNvPr id="7" name="Graphic 6" descr="Scatterplot outline">
              <a:extLst>
                <a:ext uri="{FF2B5EF4-FFF2-40B4-BE49-F238E27FC236}">
                  <a16:creationId xmlns:a16="http://schemas.microsoft.com/office/drawing/2014/main" id="{6F5C31CF-A8BF-A622-B5A4-7F3AD15E4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7606419" y="2696482"/>
              <a:ext cx="2920546" cy="2920546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C67CD6-1A4D-303B-6393-7B2F54682839}"/>
                </a:ext>
              </a:extLst>
            </p:cNvPr>
            <p:cNvGrpSpPr/>
            <p:nvPr/>
          </p:nvGrpSpPr>
          <p:grpSpPr>
            <a:xfrm>
              <a:off x="8044405" y="3178084"/>
              <a:ext cx="2044475" cy="2003262"/>
              <a:chOff x="8044405" y="3178084"/>
              <a:chExt cx="2044475" cy="200326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CA01E7F-8AE7-7FF0-9092-3003F8E951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44405" y="5150734"/>
                <a:ext cx="2044475" cy="0"/>
              </a:xfrm>
              <a:prstGeom prst="line">
                <a:avLst/>
              </a:prstGeom>
              <a:ln w="57150">
                <a:solidFill>
                  <a:srgbClr val="7E6E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8471FC9-048F-25A7-AD8A-6D20E6325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69805" y="3178084"/>
                <a:ext cx="0" cy="2003262"/>
              </a:xfrm>
              <a:prstGeom prst="line">
                <a:avLst/>
              </a:prstGeom>
              <a:ln w="57150">
                <a:solidFill>
                  <a:srgbClr val="7E6E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5917BE-ADD2-3870-EBFC-B09C29EC569E}"/>
                </a:ext>
              </a:extLst>
            </p:cNvPr>
            <p:cNvGrpSpPr/>
            <p:nvPr/>
          </p:nvGrpSpPr>
          <p:grpSpPr>
            <a:xfrm>
              <a:off x="7344926" y="2294137"/>
              <a:ext cx="1589315" cy="1621065"/>
              <a:chOff x="8414656" y="2578326"/>
              <a:chExt cx="1589315" cy="1621065"/>
            </a:xfrm>
          </p:grpSpPr>
          <p:pic>
            <p:nvPicPr>
              <p:cNvPr id="17" name="Graphic 16" descr="Gears with solid fill">
                <a:extLst>
                  <a:ext uri="{FF2B5EF4-FFF2-40B4-BE49-F238E27FC236}">
                    <a16:creationId xmlns:a16="http://schemas.microsoft.com/office/drawing/2014/main" id="{7E87C964-6A6F-F400-E6F0-335AC58FC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9327762">
                <a:off x="8860971" y="3056391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16" name="Graphic 15" descr="Gears with solid fill">
                <a:extLst>
                  <a:ext uri="{FF2B5EF4-FFF2-40B4-BE49-F238E27FC236}">
                    <a16:creationId xmlns:a16="http://schemas.microsoft.com/office/drawing/2014/main" id="{F6A55FEF-B8B2-38B8-086D-E320C2796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414656" y="2578326"/>
                <a:ext cx="1567543" cy="1567543"/>
              </a:xfrm>
              <a:prstGeom prst="rect">
                <a:avLst/>
              </a:prstGeom>
            </p:spPr>
          </p:pic>
        </p:grpSp>
      </p:grpSp>
      <p:sp>
        <p:nvSpPr>
          <p:cNvPr id="52" name="Title 2">
            <a:extLst>
              <a:ext uri="{FF2B5EF4-FFF2-40B4-BE49-F238E27FC236}">
                <a16:creationId xmlns:a16="http://schemas.microsoft.com/office/drawing/2014/main" id="{3CBD0ECA-9FEB-EC2F-C73D-DC8FA7F48B2F}"/>
              </a:ext>
            </a:extLst>
          </p:cNvPr>
          <p:cNvSpPr txBox="1">
            <a:spLocks/>
          </p:cNvSpPr>
          <p:nvPr/>
        </p:nvSpPr>
        <p:spPr>
          <a:xfrm>
            <a:off x="838200" y="370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71527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7ED9EE-380C-224B-8619-61C6C01B1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EA0657-2676-EBD0-330D-2DE1D716D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BD4BE5-70D5-796C-F818-10F0570E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B55829-4682-D187-24B1-9670577CEE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587422"/>
              </p:ext>
            </p:extLst>
          </p:nvPr>
        </p:nvGraphicFramePr>
        <p:xfrm>
          <a:off x="886029" y="2613727"/>
          <a:ext cx="10381845" cy="3563241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542005">
                  <a:extLst>
                    <a:ext uri="{9D8B030D-6E8A-4147-A177-3AD203B41FA5}">
                      <a16:colId xmlns:a16="http://schemas.microsoft.com/office/drawing/2014/main" val="2618029655"/>
                    </a:ext>
                  </a:extLst>
                </a:gridCol>
                <a:gridCol w="1941120">
                  <a:extLst>
                    <a:ext uri="{9D8B030D-6E8A-4147-A177-3AD203B41FA5}">
                      <a16:colId xmlns:a16="http://schemas.microsoft.com/office/drawing/2014/main" val="764620640"/>
                    </a:ext>
                  </a:extLst>
                </a:gridCol>
                <a:gridCol w="2449360">
                  <a:extLst>
                    <a:ext uri="{9D8B030D-6E8A-4147-A177-3AD203B41FA5}">
                      <a16:colId xmlns:a16="http://schemas.microsoft.com/office/drawing/2014/main" val="4217308677"/>
                    </a:ext>
                  </a:extLst>
                </a:gridCol>
                <a:gridCol w="2449360">
                  <a:extLst>
                    <a:ext uri="{9D8B030D-6E8A-4147-A177-3AD203B41FA5}">
                      <a16:colId xmlns:a16="http://schemas.microsoft.com/office/drawing/2014/main" val="3558667319"/>
                    </a:ext>
                  </a:extLst>
                </a:gridCol>
              </a:tblGrid>
              <a:tr h="514937">
                <a:tc>
                  <a:txBody>
                    <a:bodyPr/>
                    <a:lstStyle/>
                    <a:p>
                      <a:pPr algn="ctr"/>
                      <a:r>
                        <a:rPr lang="en-GB" sz="1300" b="1" cap="all" spc="6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marL="143038" marR="143038" marT="143038" marB="14303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cap="all" spc="60" dirty="0">
                          <a:solidFill>
                            <a:schemeClr val="tx1"/>
                          </a:solidFill>
                        </a:rPr>
                        <a:t>Cora</a:t>
                      </a:r>
                    </a:p>
                  </a:txBody>
                  <a:tcPr marL="143038" marR="143038" marT="143038" marB="14303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cap="all" spc="60" dirty="0" err="1">
                          <a:solidFill>
                            <a:schemeClr val="tx1"/>
                          </a:solidFill>
                        </a:rPr>
                        <a:t>Citeseer</a:t>
                      </a:r>
                      <a:endParaRPr lang="en-GB" sz="13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43038" marR="143038" marT="143038" marB="14303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cap="all" spc="60" dirty="0" err="1">
                          <a:solidFill>
                            <a:schemeClr val="tx1"/>
                          </a:solidFill>
                        </a:rPr>
                        <a:t>Pubmed</a:t>
                      </a:r>
                      <a:endParaRPr lang="en-GB" sz="13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143038" marR="143038" marT="143038" marB="14303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69601"/>
                  </a:ext>
                </a:extLst>
              </a:tr>
              <a:tr h="435472"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MLP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55.1%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46.5%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46.5%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70068"/>
                  </a:ext>
                </a:extLst>
              </a:tr>
              <a:tr h="435472"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 err="1">
                          <a:solidFill>
                            <a:schemeClr val="tx1"/>
                          </a:solidFill>
                        </a:rPr>
                        <a:t>DeepWalk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GB" sz="1700" cap="none" spc="0" dirty="0" err="1">
                          <a:solidFill>
                            <a:schemeClr val="tx1"/>
                          </a:solidFill>
                        </a:rPr>
                        <a:t>Perozzietal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., 2014)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67.2%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43.2%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65.3%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17294"/>
                  </a:ext>
                </a:extLst>
              </a:tr>
              <a:tr h="435472"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Planetoid (</a:t>
                      </a:r>
                      <a:r>
                        <a:rPr lang="en-GB" sz="1700" cap="none" spc="0" dirty="0" err="1">
                          <a:solidFill>
                            <a:schemeClr val="tx1"/>
                          </a:solidFill>
                        </a:rPr>
                        <a:t>Yangetal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., 2016)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75.7%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64.7%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77.2%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548346"/>
                  </a:ext>
                </a:extLst>
              </a:tr>
              <a:tr h="435472"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Chebyshev (</a:t>
                      </a:r>
                      <a:r>
                        <a:rPr lang="en-GB" sz="1700" cap="none" spc="0" dirty="0" err="1">
                          <a:solidFill>
                            <a:schemeClr val="tx1"/>
                          </a:solidFill>
                        </a:rPr>
                        <a:t>Defferrardetal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., 2016)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81.2%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69.8%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74.4%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97702"/>
                  </a:ext>
                </a:extLst>
              </a:tr>
              <a:tr h="435472"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GCN (</a:t>
                      </a:r>
                      <a:r>
                        <a:rPr lang="en-GB" sz="1700" cap="none" spc="0" dirty="0" err="1">
                          <a:solidFill>
                            <a:schemeClr val="tx1"/>
                          </a:solidFill>
                        </a:rPr>
                        <a:t>Kipf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 &amp; Welling, 2017)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81.4 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±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 0.5%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70.9 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±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 0.5%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cap="none" spc="0">
                          <a:solidFill>
                            <a:schemeClr val="tx1"/>
                          </a:solidFill>
                        </a:rPr>
                        <a:t>79.0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±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 0.3%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380838"/>
                  </a:ext>
                </a:extLst>
              </a:tr>
              <a:tr h="435472"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 err="1">
                          <a:solidFill>
                            <a:schemeClr val="tx1"/>
                          </a:solidFill>
                        </a:rPr>
                        <a:t>MoNet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 (Monti et al., 2016)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81.7 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± </a:t>
                      </a:r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0.5%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>
                          <a:solidFill>
                            <a:schemeClr val="tx1"/>
                          </a:solidFill>
                        </a:rPr>
                        <a:t>– 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78.8 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± 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0.3%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08433"/>
                  </a:ext>
                </a:extLst>
              </a:tr>
              <a:tr h="435472">
                <a:tc>
                  <a:txBody>
                    <a:bodyPr/>
                    <a:lstStyle/>
                    <a:p>
                      <a:pPr algn="ctr"/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GAT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CAC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cap="none" spc="0" dirty="0">
                          <a:solidFill>
                            <a:schemeClr val="tx1"/>
                          </a:solidFill>
                        </a:rPr>
                        <a:t>83.0 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±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 0.7%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CAC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cap="none" spc="0" dirty="0">
                          <a:solidFill>
                            <a:schemeClr val="tx1"/>
                          </a:solidFill>
                        </a:rPr>
                        <a:t>72.5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±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 0.7%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CAC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cap="none" spc="0" dirty="0">
                          <a:solidFill>
                            <a:schemeClr val="tx1"/>
                          </a:solidFill>
                        </a:rPr>
                        <a:t>79.0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±</a:t>
                      </a:r>
                      <a:r>
                        <a:rPr lang="en-GB" sz="1700" cap="none" spc="0" dirty="0">
                          <a:solidFill>
                            <a:schemeClr val="tx1"/>
                          </a:solidFill>
                        </a:rPr>
                        <a:t> 0.3%</a:t>
                      </a:r>
                    </a:p>
                  </a:txBody>
                  <a:tcPr marL="95359" marR="95359" marT="47679" marB="9535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CAC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48231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D2B0D01B-EE8F-7F15-969C-AAD04BA2AA0B}"/>
              </a:ext>
            </a:extLst>
          </p:cNvPr>
          <p:cNvSpPr txBox="1">
            <a:spLocks/>
          </p:cNvSpPr>
          <p:nvPr/>
        </p:nvSpPr>
        <p:spPr>
          <a:xfrm>
            <a:off x="838200" y="6810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Stated classification accuracies for transductive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71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olorful dots&#10;&#10;Description automatically generated">
            <a:extLst>
              <a:ext uri="{FF2B5EF4-FFF2-40B4-BE49-F238E27FC236}">
                <a16:creationId xmlns:a16="http://schemas.microsoft.com/office/drawing/2014/main" id="{F6956554-97DD-7AF2-94C6-0FBD54F5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45" y="1842431"/>
            <a:ext cx="5993340" cy="3985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894B-455C-71D3-ADBA-2CE46476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893"/>
            <a:ext cx="4658360" cy="2608648"/>
          </a:xfrm>
        </p:spPr>
        <p:txBody>
          <a:bodyPr anchor="t">
            <a:normAutofit/>
          </a:bodyPr>
          <a:lstStyle/>
          <a:p>
            <a:r>
              <a:rPr lang="en-GB" sz="2200" dirty="0"/>
              <a:t>Modelled the GAT architecture using PyTorch</a:t>
            </a:r>
          </a:p>
          <a:p>
            <a:r>
              <a:rPr lang="en-GB" sz="2200" dirty="0"/>
              <a:t>Trained the model on the Cora dataset (2708 scientific publications, 7 classes)</a:t>
            </a:r>
          </a:p>
          <a:p>
            <a:r>
              <a:rPr lang="en-GB" sz="2200" dirty="0"/>
              <a:t>Achieved </a:t>
            </a:r>
            <a:r>
              <a:rPr lang="en-GB" sz="2200" b="1" dirty="0"/>
              <a:t>82.1</a:t>
            </a:r>
            <a:r>
              <a:rPr lang="en-GB" sz="2200" dirty="0"/>
              <a:t> </a:t>
            </a:r>
            <a:r>
              <a:rPr lang="en-GB" sz="2200" dirty="0">
                <a:latin typeface="Avenir Next LT Pro" panose="020B0504020202020204" pitchFamily="34" charset="0"/>
              </a:rPr>
              <a:t>±</a:t>
            </a:r>
            <a:r>
              <a:rPr lang="en-GB" sz="2200" dirty="0"/>
              <a:t> 0.6% test accuracy for node classification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46AB45EC-7592-09D8-33E4-3A5C05C3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332"/>
            <a:ext cx="10515600" cy="1325563"/>
          </a:xfrm>
        </p:spPr>
        <p:txBody>
          <a:bodyPr/>
          <a:lstStyle/>
          <a:p>
            <a:r>
              <a:rPr lang="en-GB" dirty="0"/>
              <a:t>Training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2D1FC-986A-0EFC-5360-1F7A28BA0D01}"/>
              </a:ext>
            </a:extLst>
          </p:cNvPr>
          <p:cNvSpPr txBox="1"/>
          <p:nvPr/>
        </p:nvSpPr>
        <p:spPr>
          <a:xfrm>
            <a:off x="6154047" y="5913528"/>
            <a:ext cx="513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 embeddings</a:t>
            </a:r>
          </a:p>
        </p:txBody>
      </p:sp>
    </p:spTree>
    <p:extLst>
      <p:ext uri="{BB962C8B-B14F-4D97-AF65-F5344CB8AC3E}">
        <p14:creationId xmlns:p14="http://schemas.microsoft.com/office/powerpoint/2010/main" val="427451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5DF62-EBE7-E7D3-276C-7F49E70E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66" y="2336729"/>
            <a:ext cx="7160357" cy="1544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14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2A8F7-EEDB-BBB2-A0CB-DD8C243EB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E634F1-0045-4994-AE88-F0980D6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A8173F-4716-E3EE-E94E-3C34309D8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85AF5C2-F895-3C0E-F39D-2782274F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3059"/>
            <a:ext cx="10515600" cy="1325563"/>
          </a:xfrm>
        </p:spPr>
        <p:txBody>
          <a:bodyPr/>
          <a:lstStyle/>
          <a:p>
            <a:r>
              <a:rPr lang="en-GB" dirty="0"/>
              <a:t>Graph Attention Networks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472A5C-DE2F-3052-94F8-0578AAC0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513133"/>
            <a:ext cx="5339080" cy="2668467"/>
          </a:xfrm>
        </p:spPr>
        <p:txBody>
          <a:bodyPr/>
          <a:lstStyle/>
          <a:p>
            <a:r>
              <a:rPr lang="en-GB" dirty="0"/>
              <a:t>Petar </a:t>
            </a:r>
            <a:r>
              <a:rPr lang="en-GB" dirty="0" err="1"/>
              <a:t>Veli</a:t>
            </a:r>
            <a:r>
              <a:rPr lang="en-GB" dirty="0" err="1">
                <a:latin typeface="Avenir Next LT Pro" panose="020B0504020202020204" pitchFamily="34" charset="0"/>
              </a:rPr>
              <a:t>č</a:t>
            </a:r>
            <a:r>
              <a:rPr lang="en-GB" dirty="0" err="1"/>
              <a:t>kovi</a:t>
            </a:r>
            <a:r>
              <a:rPr lang="en-GB" dirty="0" err="1">
                <a:latin typeface="Avenir Next LT Pro" panose="020B0504020202020204" pitchFamily="34" charset="0"/>
              </a:rPr>
              <a:t>ć</a:t>
            </a:r>
            <a:r>
              <a:rPr lang="en-GB" dirty="0">
                <a:latin typeface="Avenir Next LT Pro" panose="020B0504020202020204" pitchFamily="34" charset="0"/>
              </a:rPr>
              <a:t> et al., 2017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able to process both directed and undirected graphs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can be used on arbitrarily structured graphs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521EA8-3E63-D88C-FE8B-5420E2504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6" t="33019" r="33041" b="9923"/>
          <a:stretch/>
        </p:blipFill>
        <p:spPr bwMode="auto">
          <a:xfrm>
            <a:off x="7995903" y="0"/>
            <a:ext cx="4196097" cy="673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2A8F7-EEDB-BBB2-A0CB-DD8C243EB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E634F1-0045-4994-AE88-F0980D6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A8173F-4716-E3EE-E94E-3C34309D8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472A5C-DE2F-3052-94F8-0578AAC0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513133"/>
            <a:ext cx="5339080" cy="2668467"/>
          </a:xfrm>
        </p:spPr>
        <p:txBody>
          <a:bodyPr>
            <a:normAutofit fontScale="92500"/>
          </a:bodyPr>
          <a:lstStyle/>
          <a:p>
            <a:r>
              <a:rPr lang="en-GB"/>
              <a:t>parallelizable across neighbours</a:t>
            </a:r>
          </a:p>
          <a:p>
            <a:r>
              <a:rPr lang="en-GB"/>
              <a:t>can be applied to graph nodes with different degrees</a:t>
            </a:r>
          </a:p>
          <a:p>
            <a:r>
              <a:rPr lang="en-GB"/>
              <a:t>can be used in both transductive and inductive learning problems</a:t>
            </a:r>
            <a:endParaRPr lang="en-GB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C5830ED-9E83-70FA-86F5-68D5B2D834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Advantages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1331E-0854-1BAC-896D-1FF096D34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6" t="33019" r="33041" b="9923"/>
          <a:stretch/>
        </p:blipFill>
        <p:spPr bwMode="auto">
          <a:xfrm>
            <a:off x="7995903" y="0"/>
            <a:ext cx="4196097" cy="673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5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E9F1141-C83B-35BF-F97E-51B37EFE55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651" t="1165" r="49429" b="71521"/>
          <a:stretch/>
        </p:blipFill>
        <p:spPr>
          <a:xfrm>
            <a:off x="1028824" y="3143706"/>
            <a:ext cx="4215849" cy="250350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1E4A3C-EFF7-4512-2CC3-BB61A74E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Embeddings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F3F2EA-90D0-1F55-E617-B962A60DB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87492"/>
              </p:ext>
            </p:extLst>
          </p:nvPr>
        </p:nvGraphicFramePr>
        <p:xfrm>
          <a:off x="1286942" y="2728234"/>
          <a:ext cx="2278552" cy="415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38">
                  <a:extLst>
                    <a:ext uri="{9D8B030D-6E8A-4147-A177-3AD203B41FA5}">
                      <a16:colId xmlns:a16="http://schemas.microsoft.com/office/drawing/2014/main" val="2394164671"/>
                    </a:ext>
                  </a:extLst>
                </a:gridCol>
                <a:gridCol w="569638">
                  <a:extLst>
                    <a:ext uri="{9D8B030D-6E8A-4147-A177-3AD203B41FA5}">
                      <a16:colId xmlns:a16="http://schemas.microsoft.com/office/drawing/2014/main" val="1361212048"/>
                    </a:ext>
                  </a:extLst>
                </a:gridCol>
                <a:gridCol w="569638">
                  <a:extLst>
                    <a:ext uri="{9D8B030D-6E8A-4147-A177-3AD203B41FA5}">
                      <a16:colId xmlns:a16="http://schemas.microsoft.com/office/drawing/2014/main" val="2836373742"/>
                    </a:ext>
                  </a:extLst>
                </a:gridCol>
                <a:gridCol w="569638">
                  <a:extLst>
                    <a:ext uri="{9D8B030D-6E8A-4147-A177-3AD203B41FA5}">
                      <a16:colId xmlns:a16="http://schemas.microsoft.com/office/drawing/2014/main" val="531942935"/>
                    </a:ext>
                  </a:extLst>
                </a:gridCol>
              </a:tblGrid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0.7</a:t>
                      </a: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0.5</a:t>
                      </a: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1.4</a:t>
                      </a: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016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8105BD-DF25-C806-846B-2652AFECD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42632"/>
              </p:ext>
            </p:extLst>
          </p:nvPr>
        </p:nvGraphicFramePr>
        <p:xfrm>
          <a:off x="6856655" y="1984351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148154054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91232009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269615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23584111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86533902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3259680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22657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85655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65145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8610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9955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3545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8AB09E-46EE-B157-199F-E656EF67AE31}"/>
              </a:ext>
            </a:extLst>
          </p:cNvPr>
          <p:cNvSpPr txBox="1"/>
          <p:nvPr/>
        </p:nvSpPr>
        <p:spPr>
          <a:xfrm>
            <a:off x="1393129" y="5878015"/>
            <a:ext cx="348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graph with 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= 5 </a:t>
            </a:r>
            <a:r>
              <a:rPr lang="en-GB" dirty="0">
                <a:ea typeface="Cambria Math" panose="02040503050406030204" pitchFamily="18" charset="0"/>
              </a:rPr>
              <a:t>nodes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94AAD-C020-B9ED-67D1-A0A4D07B15B3}"/>
              </a:ext>
            </a:extLst>
          </p:cNvPr>
          <p:cNvSpPr txBox="1"/>
          <p:nvPr/>
        </p:nvSpPr>
        <p:spPr>
          <a:xfrm>
            <a:off x="7872665" y="5878015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04095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1E4A3C-EFF7-4512-2CC3-BB61A74E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Neural Networks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297DB6-F41D-8E74-8457-EA5702E90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254044"/>
              </p:ext>
            </p:extLst>
          </p:nvPr>
        </p:nvGraphicFramePr>
        <p:xfrm>
          <a:off x="2429250" y="3264552"/>
          <a:ext cx="2876365" cy="2027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273">
                  <a:extLst>
                    <a:ext uri="{9D8B030D-6E8A-4147-A177-3AD203B41FA5}">
                      <a16:colId xmlns:a16="http://schemas.microsoft.com/office/drawing/2014/main" val="345542096"/>
                    </a:ext>
                  </a:extLst>
                </a:gridCol>
                <a:gridCol w="575273">
                  <a:extLst>
                    <a:ext uri="{9D8B030D-6E8A-4147-A177-3AD203B41FA5}">
                      <a16:colId xmlns:a16="http://schemas.microsoft.com/office/drawing/2014/main" val="3374497579"/>
                    </a:ext>
                  </a:extLst>
                </a:gridCol>
                <a:gridCol w="575273">
                  <a:extLst>
                    <a:ext uri="{9D8B030D-6E8A-4147-A177-3AD203B41FA5}">
                      <a16:colId xmlns:a16="http://schemas.microsoft.com/office/drawing/2014/main" val="1966097282"/>
                    </a:ext>
                  </a:extLst>
                </a:gridCol>
                <a:gridCol w="575273">
                  <a:extLst>
                    <a:ext uri="{9D8B030D-6E8A-4147-A177-3AD203B41FA5}">
                      <a16:colId xmlns:a16="http://schemas.microsoft.com/office/drawing/2014/main" val="1724502529"/>
                    </a:ext>
                  </a:extLst>
                </a:gridCol>
                <a:gridCol w="575273">
                  <a:extLst>
                    <a:ext uri="{9D8B030D-6E8A-4147-A177-3AD203B41FA5}">
                      <a16:colId xmlns:a16="http://schemas.microsoft.com/office/drawing/2014/main" val="235192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75499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12866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87640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08558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855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99241C-FC9A-84A8-1B7B-F1D03F4D6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731"/>
              </p:ext>
            </p:extLst>
          </p:nvPr>
        </p:nvGraphicFramePr>
        <p:xfrm>
          <a:off x="305589" y="3363976"/>
          <a:ext cx="196925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850">
                  <a:extLst>
                    <a:ext uri="{9D8B030D-6E8A-4147-A177-3AD203B41FA5}">
                      <a16:colId xmlns:a16="http://schemas.microsoft.com/office/drawing/2014/main" val="391232009"/>
                    </a:ext>
                  </a:extLst>
                </a:gridCol>
                <a:gridCol w="393850">
                  <a:extLst>
                    <a:ext uri="{9D8B030D-6E8A-4147-A177-3AD203B41FA5}">
                      <a16:colId xmlns:a16="http://schemas.microsoft.com/office/drawing/2014/main" val="2812696158"/>
                    </a:ext>
                  </a:extLst>
                </a:gridCol>
                <a:gridCol w="393850">
                  <a:extLst>
                    <a:ext uri="{9D8B030D-6E8A-4147-A177-3AD203B41FA5}">
                      <a16:colId xmlns:a16="http://schemas.microsoft.com/office/drawing/2014/main" val="1323584111"/>
                    </a:ext>
                  </a:extLst>
                </a:gridCol>
                <a:gridCol w="393850">
                  <a:extLst>
                    <a:ext uri="{9D8B030D-6E8A-4147-A177-3AD203B41FA5}">
                      <a16:colId xmlns:a16="http://schemas.microsoft.com/office/drawing/2014/main" val="3865339025"/>
                    </a:ext>
                  </a:extLst>
                </a:gridCol>
                <a:gridCol w="393850">
                  <a:extLst>
                    <a:ext uri="{9D8B030D-6E8A-4147-A177-3AD203B41FA5}">
                      <a16:colId xmlns:a16="http://schemas.microsoft.com/office/drawing/2014/main" val="3259680582"/>
                    </a:ext>
                  </a:extLst>
                </a:gridCol>
              </a:tblGrid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85655"/>
                  </a:ext>
                </a:extLst>
              </a:tr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65145"/>
                  </a:ext>
                </a:extLst>
              </a:tr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86106"/>
                  </a:ext>
                </a:extLst>
              </a:tr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99553"/>
                  </a:ext>
                </a:extLst>
              </a:tr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3545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598D7E-F03F-0643-D22E-50723E692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19174"/>
              </p:ext>
            </p:extLst>
          </p:nvPr>
        </p:nvGraphicFramePr>
        <p:xfrm>
          <a:off x="5664213" y="3874009"/>
          <a:ext cx="275101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02">
                  <a:extLst>
                    <a:ext uri="{9D8B030D-6E8A-4147-A177-3AD203B41FA5}">
                      <a16:colId xmlns:a16="http://schemas.microsoft.com/office/drawing/2014/main" val="1815673820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3714844259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3883610939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1143696760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1579953836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2387548720"/>
                    </a:ext>
                  </a:extLst>
                </a:gridCol>
              </a:tblGrid>
              <a:tr h="231152"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81541"/>
                  </a:ext>
                </a:extLst>
              </a:tr>
              <a:tr h="231152"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022256"/>
                  </a:ext>
                </a:extLst>
              </a:tr>
              <a:tr h="231152"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53619"/>
                  </a:ext>
                </a:extLst>
              </a:tr>
              <a:tr h="231152"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0562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F201F87-8AD5-B067-4DDD-5ADB9471A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413380"/>
              </p:ext>
            </p:extLst>
          </p:nvPr>
        </p:nvGraphicFramePr>
        <p:xfrm>
          <a:off x="8651486" y="3264697"/>
          <a:ext cx="3180891" cy="2027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435">
                  <a:extLst>
                    <a:ext uri="{9D8B030D-6E8A-4147-A177-3AD203B41FA5}">
                      <a16:colId xmlns:a16="http://schemas.microsoft.com/office/drawing/2014/main" val="345542096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3374497579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1966097282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1724502529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235192933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798050800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3963014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75499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12866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87640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08558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855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EFC597-376B-5371-B4DD-CDF891C14608}"/>
              </a:ext>
            </a:extLst>
          </p:cNvPr>
          <p:cNvSpPr txBox="1"/>
          <p:nvPr/>
        </p:nvSpPr>
        <p:spPr>
          <a:xfrm>
            <a:off x="293305" y="5574784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Adjacency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41883-FCA3-5076-B52E-627A43E1BCAA}"/>
              </a:ext>
            </a:extLst>
          </p:cNvPr>
          <p:cNvSpPr txBox="1"/>
          <p:nvPr/>
        </p:nvSpPr>
        <p:spPr>
          <a:xfrm>
            <a:off x="3259157" y="5574784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 vectors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D4107-94FB-924A-78AA-AA73AC8B9882}"/>
              </a:ext>
            </a:extLst>
          </p:cNvPr>
          <p:cNvSpPr txBox="1"/>
          <p:nvPr/>
        </p:nvSpPr>
        <p:spPr>
          <a:xfrm>
            <a:off x="5545175" y="5563354"/>
            <a:ext cx="297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Learnable weight matrix </a:t>
            </a:r>
            <a:r>
              <a:rPr lang="en-GB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8B1C3-7D98-E3FE-8425-0AC2A0F2DDD4}"/>
              </a:ext>
            </a:extLst>
          </p:cNvPr>
          <p:cNvSpPr txBox="1"/>
          <p:nvPr/>
        </p:nvSpPr>
        <p:spPr>
          <a:xfrm>
            <a:off x="9202663" y="5562084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node embeddings</a:t>
            </a:r>
            <a:endParaRPr lang="en-GB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586A0-36B0-F371-3A04-9D50B5ECE4DB}"/>
              </a:ext>
            </a:extLst>
          </p:cNvPr>
          <p:cNvSpPr txBox="1"/>
          <p:nvPr/>
        </p:nvSpPr>
        <p:spPr>
          <a:xfrm>
            <a:off x="794725" y="596017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2B82F-728D-C8BB-22C5-C306F0B8F4F9}"/>
              </a:ext>
            </a:extLst>
          </p:cNvPr>
          <p:cNvSpPr txBox="1"/>
          <p:nvPr/>
        </p:nvSpPr>
        <p:spPr>
          <a:xfrm>
            <a:off x="3677765" y="596017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8771D-DB2D-507A-4802-6A6FD2654DCA}"/>
              </a:ext>
            </a:extLst>
          </p:cNvPr>
          <p:cNvSpPr txBox="1"/>
          <p:nvPr/>
        </p:nvSpPr>
        <p:spPr>
          <a:xfrm>
            <a:off x="10039430" y="5931416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F’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28487-B0A9-2956-2C5C-4578B3C1BBBE}"/>
              </a:ext>
            </a:extLst>
          </p:cNvPr>
          <p:cNvSpPr txBox="1"/>
          <p:nvPr/>
        </p:nvSpPr>
        <p:spPr>
          <a:xfrm>
            <a:off x="6534612" y="5931416"/>
            <a:ext cx="947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F,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F’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502A2-1D32-1221-365C-03231E962BD5}"/>
                  </a:ext>
                </a:extLst>
              </p:cNvPr>
              <p:cNvSpPr txBox="1"/>
              <p:nvPr/>
            </p:nvSpPr>
            <p:spPr>
              <a:xfrm>
                <a:off x="4560609" y="1706748"/>
                <a:ext cx="2751012" cy="954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nary>
                          <m:acc>
                            <m:accPr>
                              <m:chr m:val="⃗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D502A2-1D32-1221-365C-03231E96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09" y="1706748"/>
                <a:ext cx="2751012" cy="954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38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BDCC6F-CC66-35BD-4EA5-C2C591A7E866}"/>
                  </a:ext>
                </a:extLst>
              </p:cNvPr>
              <p:cNvSpPr txBox="1"/>
              <p:nvPr/>
            </p:nvSpPr>
            <p:spPr>
              <a:xfrm>
                <a:off x="4422125" y="1712248"/>
                <a:ext cx="3196901" cy="1323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GB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GB" sz="24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acc>
                            <m:accPr>
                              <m:chr m:val="⃗"/>
                              <m:ctrlPr>
                                <a:rPr lang="en-GB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BDCC6F-CC66-35BD-4EA5-C2C591A7E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25" y="1712248"/>
                <a:ext cx="3196901" cy="1323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1E4A3C-EFF7-4512-2CC3-BB61A74E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Neural Networks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297DB6-F41D-8E74-8457-EA5702E90E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29250" y="3264552"/>
          <a:ext cx="2876365" cy="2027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273">
                  <a:extLst>
                    <a:ext uri="{9D8B030D-6E8A-4147-A177-3AD203B41FA5}">
                      <a16:colId xmlns:a16="http://schemas.microsoft.com/office/drawing/2014/main" val="345542096"/>
                    </a:ext>
                  </a:extLst>
                </a:gridCol>
                <a:gridCol w="575273">
                  <a:extLst>
                    <a:ext uri="{9D8B030D-6E8A-4147-A177-3AD203B41FA5}">
                      <a16:colId xmlns:a16="http://schemas.microsoft.com/office/drawing/2014/main" val="3374497579"/>
                    </a:ext>
                  </a:extLst>
                </a:gridCol>
                <a:gridCol w="575273">
                  <a:extLst>
                    <a:ext uri="{9D8B030D-6E8A-4147-A177-3AD203B41FA5}">
                      <a16:colId xmlns:a16="http://schemas.microsoft.com/office/drawing/2014/main" val="1966097282"/>
                    </a:ext>
                  </a:extLst>
                </a:gridCol>
                <a:gridCol w="575273">
                  <a:extLst>
                    <a:ext uri="{9D8B030D-6E8A-4147-A177-3AD203B41FA5}">
                      <a16:colId xmlns:a16="http://schemas.microsoft.com/office/drawing/2014/main" val="1724502529"/>
                    </a:ext>
                  </a:extLst>
                </a:gridCol>
                <a:gridCol w="575273">
                  <a:extLst>
                    <a:ext uri="{9D8B030D-6E8A-4147-A177-3AD203B41FA5}">
                      <a16:colId xmlns:a16="http://schemas.microsoft.com/office/drawing/2014/main" val="2351929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75499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12866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87640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08558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0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7BE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855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99241C-FC9A-84A8-1B7B-F1D03F4D6242}"/>
              </a:ext>
            </a:extLst>
          </p:cNvPr>
          <p:cNvGraphicFramePr>
            <a:graphicFrameLocks noGrp="1"/>
          </p:cNvGraphicFramePr>
          <p:nvPr/>
        </p:nvGraphicFramePr>
        <p:xfrm>
          <a:off x="305589" y="3363976"/>
          <a:ext cx="196925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850">
                  <a:extLst>
                    <a:ext uri="{9D8B030D-6E8A-4147-A177-3AD203B41FA5}">
                      <a16:colId xmlns:a16="http://schemas.microsoft.com/office/drawing/2014/main" val="391232009"/>
                    </a:ext>
                  </a:extLst>
                </a:gridCol>
                <a:gridCol w="393850">
                  <a:extLst>
                    <a:ext uri="{9D8B030D-6E8A-4147-A177-3AD203B41FA5}">
                      <a16:colId xmlns:a16="http://schemas.microsoft.com/office/drawing/2014/main" val="2812696158"/>
                    </a:ext>
                  </a:extLst>
                </a:gridCol>
                <a:gridCol w="393850">
                  <a:extLst>
                    <a:ext uri="{9D8B030D-6E8A-4147-A177-3AD203B41FA5}">
                      <a16:colId xmlns:a16="http://schemas.microsoft.com/office/drawing/2014/main" val="1323584111"/>
                    </a:ext>
                  </a:extLst>
                </a:gridCol>
                <a:gridCol w="393850">
                  <a:extLst>
                    <a:ext uri="{9D8B030D-6E8A-4147-A177-3AD203B41FA5}">
                      <a16:colId xmlns:a16="http://schemas.microsoft.com/office/drawing/2014/main" val="3865339025"/>
                    </a:ext>
                  </a:extLst>
                </a:gridCol>
                <a:gridCol w="393850">
                  <a:extLst>
                    <a:ext uri="{9D8B030D-6E8A-4147-A177-3AD203B41FA5}">
                      <a16:colId xmlns:a16="http://schemas.microsoft.com/office/drawing/2014/main" val="3259680582"/>
                    </a:ext>
                  </a:extLst>
                </a:gridCol>
              </a:tblGrid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985655"/>
                  </a:ext>
                </a:extLst>
              </a:tr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65145"/>
                  </a:ext>
                </a:extLst>
              </a:tr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86106"/>
                  </a:ext>
                </a:extLst>
              </a:tr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499553"/>
                  </a:ext>
                </a:extLst>
              </a:tr>
              <a:tr h="35592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B3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3545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598D7E-F03F-0643-D22E-50723E6924AD}"/>
              </a:ext>
            </a:extLst>
          </p:cNvPr>
          <p:cNvGraphicFramePr>
            <a:graphicFrameLocks noGrp="1"/>
          </p:cNvGraphicFramePr>
          <p:nvPr/>
        </p:nvGraphicFramePr>
        <p:xfrm>
          <a:off x="5664213" y="3874009"/>
          <a:ext cx="275101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502">
                  <a:extLst>
                    <a:ext uri="{9D8B030D-6E8A-4147-A177-3AD203B41FA5}">
                      <a16:colId xmlns:a16="http://schemas.microsoft.com/office/drawing/2014/main" val="1815673820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3714844259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3883610939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1143696760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1579953836"/>
                    </a:ext>
                  </a:extLst>
                </a:gridCol>
                <a:gridCol w="458502">
                  <a:extLst>
                    <a:ext uri="{9D8B030D-6E8A-4147-A177-3AD203B41FA5}">
                      <a16:colId xmlns:a16="http://schemas.microsoft.com/office/drawing/2014/main" val="2387548720"/>
                    </a:ext>
                  </a:extLst>
                </a:gridCol>
              </a:tblGrid>
              <a:tr h="231152"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81541"/>
                  </a:ext>
                </a:extLst>
              </a:tr>
              <a:tr h="231152"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022256"/>
                  </a:ext>
                </a:extLst>
              </a:tr>
              <a:tr h="231152"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53619"/>
                  </a:ext>
                </a:extLst>
              </a:tr>
              <a:tr h="231152"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>
                    <a:solidFill>
                      <a:srgbClr val="D89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10562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F201F87-8AD5-B067-4DDD-5ADB9471AD23}"/>
              </a:ext>
            </a:extLst>
          </p:cNvPr>
          <p:cNvGraphicFramePr>
            <a:graphicFrameLocks/>
          </p:cNvGraphicFramePr>
          <p:nvPr/>
        </p:nvGraphicFramePr>
        <p:xfrm>
          <a:off x="8651486" y="3264697"/>
          <a:ext cx="3180891" cy="2027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435">
                  <a:extLst>
                    <a:ext uri="{9D8B030D-6E8A-4147-A177-3AD203B41FA5}">
                      <a16:colId xmlns:a16="http://schemas.microsoft.com/office/drawing/2014/main" val="345542096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3374497579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1966097282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1724502529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235192933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798050800"/>
                    </a:ext>
                  </a:extLst>
                </a:gridCol>
                <a:gridCol w="447576">
                  <a:extLst>
                    <a:ext uri="{9D8B030D-6E8A-4147-A177-3AD203B41FA5}">
                      <a16:colId xmlns:a16="http://schemas.microsoft.com/office/drawing/2014/main" val="3963014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775499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12866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87640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08558"/>
                  </a:ext>
                </a:extLst>
              </a:tr>
              <a:tr h="415472">
                <a:tc>
                  <a:txBody>
                    <a:bodyPr/>
                    <a:lstStyle/>
                    <a:p>
                      <a:pPr algn="ctr"/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h</a:t>
                      </a:r>
                      <a:r>
                        <a:rPr lang="en-GB" b="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GB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’</a:t>
                      </a:r>
                      <a:endParaRPr lang="en-GB" b="0" i="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E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1855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EFC597-376B-5371-B4DD-CDF891C14608}"/>
              </a:ext>
            </a:extLst>
          </p:cNvPr>
          <p:cNvSpPr txBox="1"/>
          <p:nvPr/>
        </p:nvSpPr>
        <p:spPr>
          <a:xfrm>
            <a:off x="293305" y="5574784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Adjacency 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41883-FCA3-5076-B52E-627A43E1BCAA}"/>
              </a:ext>
            </a:extLst>
          </p:cNvPr>
          <p:cNvSpPr txBox="1"/>
          <p:nvPr/>
        </p:nvSpPr>
        <p:spPr>
          <a:xfrm>
            <a:off x="3259157" y="5574784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Feature vectors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D4107-94FB-924A-78AA-AA73AC8B9882}"/>
              </a:ext>
            </a:extLst>
          </p:cNvPr>
          <p:cNvSpPr txBox="1"/>
          <p:nvPr/>
        </p:nvSpPr>
        <p:spPr>
          <a:xfrm>
            <a:off x="5545175" y="5563354"/>
            <a:ext cx="297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Learnable weight matrix </a:t>
            </a:r>
            <a:r>
              <a:rPr lang="en-GB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8B1C3-7D98-E3FE-8425-0AC2A0F2DDD4}"/>
              </a:ext>
            </a:extLst>
          </p:cNvPr>
          <p:cNvSpPr txBox="1"/>
          <p:nvPr/>
        </p:nvSpPr>
        <p:spPr>
          <a:xfrm>
            <a:off x="9202663" y="5562084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node embeddings</a:t>
            </a:r>
            <a:endParaRPr lang="en-GB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586A0-36B0-F371-3A04-9D50B5ECE4DB}"/>
              </a:ext>
            </a:extLst>
          </p:cNvPr>
          <p:cNvSpPr txBox="1"/>
          <p:nvPr/>
        </p:nvSpPr>
        <p:spPr>
          <a:xfrm>
            <a:off x="794725" y="5960176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2B82F-728D-C8BB-22C5-C306F0B8F4F9}"/>
              </a:ext>
            </a:extLst>
          </p:cNvPr>
          <p:cNvSpPr txBox="1"/>
          <p:nvPr/>
        </p:nvSpPr>
        <p:spPr>
          <a:xfrm>
            <a:off x="3677765" y="596017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8771D-DB2D-507A-4802-6A6FD2654DCA}"/>
              </a:ext>
            </a:extLst>
          </p:cNvPr>
          <p:cNvSpPr txBox="1"/>
          <p:nvPr/>
        </p:nvSpPr>
        <p:spPr>
          <a:xfrm>
            <a:off x="10039430" y="5931416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F’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28487-B0A9-2956-2C5C-4578B3C1BBBE}"/>
              </a:ext>
            </a:extLst>
          </p:cNvPr>
          <p:cNvSpPr txBox="1"/>
          <p:nvPr/>
        </p:nvSpPr>
        <p:spPr>
          <a:xfrm>
            <a:off x="6534612" y="5931416"/>
            <a:ext cx="947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F,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F’</a:t>
            </a:r>
            <a:r>
              <a:rPr lang="en-GB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203282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1E4A3C-EFF7-4512-2CC3-BB61A74E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Attention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D69CF5-4A7B-2440-CBDD-3ED0A47376FD}"/>
                  </a:ext>
                </a:extLst>
              </p:cNvPr>
              <p:cNvSpPr txBox="1"/>
              <p:nvPr/>
            </p:nvSpPr>
            <p:spPr>
              <a:xfrm>
                <a:off x="4329497" y="1794101"/>
                <a:ext cx="7106920" cy="1399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32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a:rPr lang="en-GB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GB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𝐿𝑒𝑎𝑘𝑦𝑅𝑒𝐿𝑈</m:t>
                            </m:r>
                            <m:d>
                              <m:dPr>
                                <m:ctrlPr>
                                  <a:rPr lang="en-GB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200" b="1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GB" sz="3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3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𝒂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GB" sz="3200" b="1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GB" sz="32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1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GB" sz="3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GB" sz="32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32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GB" sz="32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lit/>
                                      </m:rPr>
                                      <a:rPr lang="en-GB" sz="32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3200" b="0" i="1" kern="100" smtClean="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GB" sz="3200" b="1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𝑾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GB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GB" sz="32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32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GB" sz="32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GB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GB" sz="32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GB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GB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𝒾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GB" sz="32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GB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𝐿𝑒𝑎𝑘𝑦𝑅𝑒𝐿𝑈</m:t>
                                </m:r>
                                <m:d>
                                  <m:dPr>
                                    <m:ctrlPr>
                                      <a:rPr lang="en-GB" sz="32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3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sz="3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GB" sz="3200" b="1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GB" sz="3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GB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3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𝑾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sz="32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32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32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32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m:rPr>
                                            <m:lit/>
                                          </m:rPr>
                                          <a:rPr lang="en-GB" sz="32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sz="3200" b="1" i="1" kern="100" smtClean="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GB" sz="3200" b="1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𝑾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GB" sz="32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sz="32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32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32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GB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D69CF5-4A7B-2440-CBDD-3ED0A4737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497" y="1794101"/>
                <a:ext cx="7106920" cy="1399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2EC4C00-9A86-AEAD-07A4-47DE456331DD}"/>
              </a:ext>
            </a:extLst>
          </p:cNvPr>
          <p:cNvGrpSpPr/>
          <p:nvPr/>
        </p:nvGrpSpPr>
        <p:grpSpPr>
          <a:xfrm>
            <a:off x="-2198541" y="2797932"/>
            <a:ext cx="10689738" cy="3266124"/>
            <a:chOff x="-2198541" y="2797932"/>
            <a:chExt cx="10689738" cy="326612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7D4A811-A6B5-BA5D-80E5-5356A7855524}"/>
                </a:ext>
              </a:extLst>
            </p:cNvPr>
            <p:cNvGrpSpPr/>
            <p:nvPr/>
          </p:nvGrpSpPr>
          <p:grpSpPr>
            <a:xfrm>
              <a:off x="-2198541" y="2797932"/>
              <a:ext cx="10689738" cy="3266124"/>
              <a:chOff x="-2025821" y="2496978"/>
              <a:chExt cx="10689738" cy="32661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3C32156-9736-B111-54F7-61F8FE592204}"/>
                      </a:ext>
                    </a:extLst>
                  </p:cNvPr>
                  <p:cNvSpPr txBox="1"/>
                  <p:nvPr/>
                </p:nvSpPr>
                <p:spPr>
                  <a:xfrm>
                    <a:off x="-2025821" y="5192776"/>
                    <a:ext cx="60960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𝒾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3C32156-9736-B111-54F7-61F8FE5922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025821" y="5192776"/>
                    <a:ext cx="60960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139CB4B-E9EB-A6C0-2CB7-949DA4A7FD97}"/>
                  </a:ext>
                </a:extLst>
              </p:cNvPr>
              <p:cNvGrpSpPr/>
              <p:nvPr/>
            </p:nvGrpSpPr>
            <p:grpSpPr>
              <a:xfrm>
                <a:off x="598025" y="2496978"/>
                <a:ext cx="8065892" cy="3266124"/>
                <a:chOff x="598025" y="2496978"/>
                <a:chExt cx="8065892" cy="32661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0" name="Content Placeholder 9">
                      <a:extLst>
                        <a:ext uri="{FF2B5EF4-FFF2-40B4-BE49-F238E27FC236}">
                          <a16:creationId xmlns:a16="http://schemas.microsoft.com/office/drawing/2014/main" id="{F83D5B88-4DD6-A4D2-23FC-A8DE7D19DE5B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28152407"/>
                        </p:ext>
                      </p:extLst>
                    </p:nvPr>
                  </p:nvGraphicFramePr>
                  <p:xfrm>
                    <a:off x="1666240" y="2496978"/>
                    <a:ext cx="325120" cy="326612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{5940675A-B579-460E-94D1-54222C63F5DA}</a:tableStyleId>
                        </a:tblPr>
                        <a:tblGrid>
                          <a:gridCol w="325120">
                            <a:extLst>
                              <a:ext uri="{9D8B030D-6E8A-4147-A177-3AD203B41FA5}">
                                <a16:colId xmlns:a16="http://schemas.microsoft.com/office/drawing/2014/main" val="2050300092"/>
                              </a:ext>
                            </a:extLst>
                          </a:gridCol>
                        </a:tblGrid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203665417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4393670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68372913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8806928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82491921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720638263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786380972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966888919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8045197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67051407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9326032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822762612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0" name="Content Placeholder 9">
                      <a:extLst>
                        <a:ext uri="{FF2B5EF4-FFF2-40B4-BE49-F238E27FC236}">
                          <a16:creationId xmlns:a16="http://schemas.microsoft.com/office/drawing/2014/main" id="{F83D5B88-4DD6-A4D2-23FC-A8DE7D19DE5B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28152407"/>
                        </p:ext>
                      </p:extLst>
                    </p:nvPr>
                  </p:nvGraphicFramePr>
                  <p:xfrm>
                    <a:off x="1666240" y="2496978"/>
                    <a:ext cx="325120" cy="326612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{5940675A-B579-460E-94D1-54222C63F5DA}</a:tableStyleId>
                        </a:tblPr>
                        <a:tblGrid>
                          <a:gridCol w="325120">
                            <a:extLst>
                              <a:ext uri="{9D8B030D-6E8A-4147-A177-3AD203B41FA5}">
                                <a16:colId xmlns:a16="http://schemas.microsoft.com/office/drawing/2014/main" val="2050300092"/>
                              </a:ext>
                            </a:extLst>
                          </a:gridCol>
                        </a:tblGrid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203665417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4393670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68372913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8806928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82491921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720638263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786380972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966888919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8045197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67051407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9326032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822762612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157265-DEAF-5BBA-D656-3225E6299C73}"/>
                    </a:ext>
                  </a:extLst>
                </p:cNvPr>
                <p:cNvSpPr txBox="1"/>
                <p:nvPr/>
              </p:nvSpPr>
              <p:spPr>
                <a:xfrm>
                  <a:off x="598025" y="3167390"/>
                  <a:ext cx="8499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 </a:t>
                  </a:r>
                  <a:r>
                    <a:rPr lang="en-GB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GB" sz="2800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</a:t>
                  </a:r>
                  <a:endParaRPr lang="en-GB" sz="28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59EA3A0-99EC-DB87-CAAF-6E02DD831F08}"/>
                    </a:ext>
                  </a:extLst>
                </p:cNvPr>
                <p:cNvSpPr txBox="1"/>
                <p:nvPr/>
              </p:nvSpPr>
              <p:spPr>
                <a:xfrm>
                  <a:off x="598025" y="4669556"/>
                  <a:ext cx="84830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 </a:t>
                  </a:r>
                  <a:r>
                    <a:rPr lang="en-GB" sz="2800" i="1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</a:t>
                  </a:r>
                  <a:r>
                    <a:rPr lang="en-GB" sz="2800" baseline="-250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j</a:t>
                  </a:r>
                  <a:endParaRPr lang="en-GB" sz="28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7C27F90-E472-6348-972A-E875057C8C34}"/>
                    </a:ext>
                  </a:extLst>
                </p:cNvPr>
                <p:cNvSpPr/>
                <p:nvPr/>
              </p:nvSpPr>
              <p:spPr>
                <a:xfrm>
                  <a:off x="3515558" y="3770040"/>
                  <a:ext cx="720000" cy="720000"/>
                </a:xfrm>
                <a:prstGeom prst="rect">
                  <a:avLst/>
                </a:prstGeom>
                <a:solidFill>
                  <a:srgbClr val="A3ADF7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b="1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r>
                    <a:rPr lang="en-GB" sz="3200" b="1" baseline="-250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ij</a:t>
                  </a:r>
                  <a:endParaRPr lang="en-GB" sz="32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D44FA72-638C-CC8D-ED05-3EDD4EF12048}"/>
                    </a:ext>
                  </a:extLst>
                </p:cNvPr>
                <p:cNvCxnSpPr/>
                <p:nvPr/>
              </p:nvCxnSpPr>
              <p:spPr>
                <a:xfrm>
                  <a:off x="1991360" y="2633472"/>
                  <a:ext cx="1524198" cy="15486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B171590-50A4-9F0F-9B7A-7C3D0040875E}"/>
                    </a:ext>
                  </a:extLst>
                </p:cNvPr>
                <p:cNvCxnSpPr/>
                <p:nvPr/>
              </p:nvCxnSpPr>
              <p:spPr>
                <a:xfrm>
                  <a:off x="1991360" y="2938272"/>
                  <a:ext cx="1524198" cy="12438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A7A36E1-D9CB-AFA7-1218-25BC8EFC9C84}"/>
                    </a:ext>
                  </a:extLst>
                </p:cNvPr>
                <p:cNvCxnSpPr/>
                <p:nvPr/>
              </p:nvCxnSpPr>
              <p:spPr>
                <a:xfrm>
                  <a:off x="1991360" y="3212592"/>
                  <a:ext cx="1524198" cy="969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880B71B-7B87-B150-CB9D-8E40EB60F768}"/>
                    </a:ext>
                  </a:extLst>
                </p:cNvPr>
                <p:cNvCxnSpPr/>
                <p:nvPr/>
              </p:nvCxnSpPr>
              <p:spPr>
                <a:xfrm>
                  <a:off x="1991360" y="3455670"/>
                  <a:ext cx="1524198" cy="726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102A84D-2D28-17F3-4710-564694C4C75E}"/>
                    </a:ext>
                  </a:extLst>
                </p:cNvPr>
                <p:cNvCxnSpPr/>
                <p:nvPr/>
              </p:nvCxnSpPr>
              <p:spPr>
                <a:xfrm>
                  <a:off x="1991360" y="3760470"/>
                  <a:ext cx="1524198" cy="4216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CC2FD71-8ECA-EF55-15E1-7842EF612CAF}"/>
                    </a:ext>
                  </a:extLst>
                </p:cNvPr>
                <p:cNvCxnSpPr/>
                <p:nvPr/>
              </p:nvCxnSpPr>
              <p:spPr>
                <a:xfrm>
                  <a:off x="1991360" y="4019550"/>
                  <a:ext cx="1524198" cy="162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8F8AC27-3B47-987D-C564-BD59DE8D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91360" y="4182108"/>
                  <a:ext cx="1524198" cy="111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9997336-BA6B-CDBB-EC00-894F1AC69F72}"/>
                    </a:ext>
                  </a:extLst>
                </p:cNvPr>
                <p:cNvCxnSpPr/>
                <p:nvPr/>
              </p:nvCxnSpPr>
              <p:spPr>
                <a:xfrm flipV="1">
                  <a:off x="1991360" y="4182108"/>
                  <a:ext cx="1524198" cy="386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8CA61AB-ADE4-3997-8109-4A35A1719D54}"/>
                    </a:ext>
                  </a:extLst>
                </p:cNvPr>
                <p:cNvCxnSpPr/>
                <p:nvPr/>
              </p:nvCxnSpPr>
              <p:spPr>
                <a:xfrm flipV="1">
                  <a:off x="1991360" y="4182108"/>
                  <a:ext cx="1524198" cy="6565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FA6FB86-9187-4FB8-6A41-EB507E4C631D}"/>
                    </a:ext>
                  </a:extLst>
                </p:cNvPr>
                <p:cNvCxnSpPr/>
                <p:nvPr/>
              </p:nvCxnSpPr>
              <p:spPr>
                <a:xfrm flipV="1">
                  <a:off x="1991360" y="4182108"/>
                  <a:ext cx="1524198" cy="9271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EC149F7-E5F3-B8E5-3C60-700DAFF84658}"/>
                    </a:ext>
                  </a:extLst>
                </p:cNvPr>
                <p:cNvCxnSpPr/>
                <p:nvPr/>
              </p:nvCxnSpPr>
              <p:spPr>
                <a:xfrm flipV="1">
                  <a:off x="1991360" y="4182108"/>
                  <a:ext cx="1524198" cy="12128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4D278F2-4143-AB9B-D590-B4F7BE97FEC3}"/>
                    </a:ext>
                  </a:extLst>
                </p:cNvPr>
                <p:cNvCxnSpPr/>
                <p:nvPr/>
              </p:nvCxnSpPr>
              <p:spPr>
                <a:xfrm flipV="1">
                  <a:off x="1991360" y="4182108"/>
                  <a:ext cx="1524198" cy="14947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BFFB9F6-5ED8-1170-DEFD-584F70BF306D}"/>
                    </a:ext>
                  </a:extLst>
                </p:cNvPr>
                <p:cNvSpPr/>
                <p:nvPr/>
              </p:nvSpPr>
              <p:spPr>
                <a:xfrm>
                  <a:off x="5435600" y="3742644"/>
                  <a:ext cx="1178560" cy="767760"/>
                </a:xfrm>
                <a:prstGeom prst="ellipse">
                  <a:avLst/>
                </a:prstGeom>
                <a:solidFill>
                  <a:srgbClr val="DD8C83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Leaky </a:t>
                  </a:r>
                  <a:r>
                    <a:rPr lang="en-GB" dirty="0" err="1"/>
                    <a:t>ReLU</a:t>
                  </a:r>
                  <a:endParaRPr lang="en-GB" dirty="0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14BADD70-7F6C-39DA-D5A9-5DEC7D9590B4}"/>
                    </a:ext>
                  </a:extLst>
                </p:cNvPr>
                <p:cNvCxnSpPr>
                  <a:stCxn id="15" idx="3"/>
                  <a:endCxn id="43" idx="2"/>
                </p:cNvCxnSpPr>
                <p:nvPr/>
              </p:nvCxnSpPr>
              <p:spPr>
                <a:xfrm flipV="1">
                  <a:off x="4235558" y="4126524"/>
                  <a:ext cx="1200042" cy="35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639EA7C-5688-E2D9-B07F-C9B181584F6A}"/>
                    </a:ext>
                  </a:extLst>
                </p:cNvPr>
                <p:cNvSpPr/>
                <p:nvPr/>
              </p:nvSpPr>
              <p:spPr>
                <a:xfrm>
                  <a:off x="7943917" y="3770040"/>
                  <a:ext cx="720000" cy="720000"/>
                </a:xfrm>
                <a:prstGeom prst="rect">
                  <a:avLst/>
                </a:prstGeom>
                <a:solidFill>
                  <a:srgbClr val="FF8181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32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α</a:t>
                  </a:r>
                  <a:r>
                    <a:rPr lang="en-GB" sz="3200" b="1" baseline="-250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ij</a:t>
                  </a:r>
                  <a:endParaRPr lang="en-GB" sz="32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4F98A01-44EE-4020-C9D2-0A6B8C1F1FDF}"/>
                    </a:ext>
                  </a:extLst>
                </p:cNvPr>
                <p:cNvCxnSpPr>
                  <a:stCxn id="43" idx="6"/>
                  <a:endCxn id="50" idx="1"/>
                </p:cNvCxnSpPr>
                <p:nvPr/>
              </p:nvCxnSpPr>
              <p:spPr>
                <a:xfrm>
                  <a:off x="6614160" y="4126524"/>
                  <a:ext cx="1329757" cy="351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ADA5F44-E41B-D943-C4CF-890C36F47BB0}"/>
                    </a:ext>
                  </a:extLst>
                </p:cNvPr>
                <p:cNvSpPr txBox="1"/>
                <p:nvPr/>
              </p:nvSpPr>
              <p:spPr>
                <a:xfrm>
                  <a:off x="6671413" y="3714839"/>
                  <a:ext cx="11785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000" dirty="0" err="1"/>
                    <a:t>softmax</a:t>
                  </a:r>
                  <a:r>
                    <a:rPr lang="en-GB" sz="2000" baseline="-25000" dirty="0" err="1"/>
                    <a:t>j</a:t>
                  </a:r>
                  <a:endParaRPr lang="en-GB" baseline="-25000" dirty="0"/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59BF33-01F1-D27A-A12C-1C081DC5BA08}"/>
                </a:ext>
              </a:extLst>
            </p:cNvPr>
            <p:cNvSpPr txBox="1"/>
            <p:nvPr/>
          </p:nvSpPr>
          <p:spPr>
            <a:xfrm>
              <a:off x="2492838" y="3130746"/>
              <a:ext cx="6603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r>
                <a:rPr lang="en-GB" sz="2800" b="1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en-GB" sz="2800" b="1" baseline="30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75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2A8F7-EEDB-BBB2-A0CB-DD8C243EB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E634F1-0045-4994-AE88-F0980D6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A8173F-4716-E3EE-E94E-3C34309D8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72A4F289-2918-DFF7-E0D1-A6E41F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Multihead</a:t>
            </a:r>
            <a:r>
              <a:rPr lang="en-GB" dirty="0"/>
              <a:t> Attention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65C443-3E14-A316-3011-3D50C3C198D4}"/>
              </a:ext>
            </a:extLst>
          </p:cNvPr>
          <p:cNvGrpSpPr/>
          <p:nvPr/>
        </p:nvGrpSpPr>
        <p:grpSpPr>
          <a:xfrm>
            <a:off x="-1132512" y="2272190"/>
            <a:ext cx="11361082" cy="3654644"/>
            <a:chOff x="-1375581" y="2457385"/>
            <a:chExt cx="11361082" cy="36546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B03EC64-2D45-7729-6C36-1C160006701D}"/>
                    </a:ext>
                  </a:extLst>
                </p:cNvPr>
                <p:cNvSpPr txBox="1"/>
                <p:nvPr/>
              </p:nvSpPr>
              <p:spPr>
                <a:xfrm>
                  <a:off x="-1375581" y="5541703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𝒾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B03EC64-2D45-7729-6C36-1C1600067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75581" y="5541703"/>
                  <a:ext cx="60960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A86816-9461-BE06-29AC-50710DEDA45A}"/>
                </a:ext>
              </a:extLst>
            </p:cNvPr>
            <p:cNvGrpSpPr/>
            <p:nvPr/>
          </p:nvGrpSpPr>
          <p:grpSpPr>
            <a:xfrm>
              <a:off x="975361" y="2457385"/>
              <a:ext cx="9010140" cy="3654644"/>
              <a:chOff x="975361" y="2457385"/>
              <a:chExt cx="9010140" cy="36546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3C51223-27F0-4F77-B071-73A3A11CCFF4}"/>
                  </a:ext>
                </a:extLst>
              </p:cNvPr>
              <p:cNvGrpSpPr/>
              <p:nvPr/>
            </p:nvGrpSpPr>
            <p:grpSpPr>
              <a:xfrm>
                <a:off x="2722869" y="2457385"/>
                <a:ext cx="7262632" cy="3266124"/>
                <a:chOff x="2316480" y="2845905"/>
                <a:chExt cx="7262632" cy="326612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1E2C5E-59C4-3583-152F-FF1B59FC13F6}"/>
                    </a:ext>
                  </a:extLst>
                </p:cNvPr>
                <p:cNvSpPr/>
                <p:nvPr/>
              </p:nvSpPr>
              <p:spPr>
                <a:xfrm>
                  <a:off x="8596452" y="4123113"/>
                  <a:ext cx="982660" cy="884105"/>
                </a:xfrm>
                <a:prstGeom prst="rect">
                  <a:avLst/>
                </a:prstGeom>
                <a:solidFill>
                  <a:srgbClr val="FF8181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58" name="Content Placeholder 9">
                      <a:extLst>
                        <a:ext uri="{FF2B5EF4-FFF2-40B4-BE49-F238E27FC236}">
                          <a16:creationId xmlns:a16="http://schemas.microsoft.com/office/drawing/2014/main" id="{75C68925-9293-EAFC-6ACA-372957E61D24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126306371"/>
                        </p:ext>
                      </p:extLst>
                    </p:nvPr>
                  </p:nvGraphicFramePr>
                  <p:xfrm>
                    <a:off x="2316480" y="2845905"/>
                    <a:ext cx="325120" cy="326612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{5940675A-B579-460E-94D1-54222C63F5DA}</a:tableStyleId>
                        </a:tblPr>
                        <a:tblGrid>
                          <a:gridCol w="325120">
                            <a:extLst>
                              <a:ext uri="{9D8B030D-6E8A-4147-A177-3AD203B41FA5}">
                                <a16:colId xmlns:a16="http://schemas.microsoft.com/office/drawing/2014/main" val="2050300092"/>
                              </a:ext>
                            </a:extLst>
                          </a:gridCol>
                        </a:tblGrid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203665417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4393670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68372913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8806928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82491921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720638263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786380972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966888919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8045197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67051407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9326032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822762612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58" name="Content Placeholder 9">
                      <a:extLst>
                        <a:ext uri="{FF2B5EF4-FFF2-40B4-BE49-F238E27FC236}">
                          <a16:creationId xmlns:a16="http://schemas.microsoft.com/office/drawing/2014/main" id="{75C68925-9293-EAFC-6ACA-372957E61D24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4126306371"/>
                        </p:ext>
                      </p:extLst>
                    </p:nvPr>
                  </p:nvGraphicFramePr>
                  <p:xfrm>
                    <a:off x="2316480" y="2845905"/>
                    <a:ext cx="325120" cy="326612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{5940675A-B579-460E-94D1-54222C63F5DA}</a:tableStyleId>
                        </a:tblPr>
                        <a:tblGrid>
                          <a:gridCol w="325120">
                            <a:extLst>
                              <a:ext uri="{9D8B030D-6E8A-4147-A177-3AD203B41FA5}">
                                <a16:colId xmlns:a16="http://schemas.microsoft.com/office/drawing/2014/main" val="2050300092"/>
                              </a:ext>
                            </a:extLst>
                          </a:gridCol>
                        </a:tblGrid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203665417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4393670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68372913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8806928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82491921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720638263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786380972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966888919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8045197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67051407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9326032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822762612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1FD5F05-098F-0ACE-246A-ED93BE221796}"/>
                    </a:ext>
                  </a:extLst>
                </p:cNvPr>
                <p:cNvSpPr/>
                <p:nvPr/>
              </p:nvSpPr>
              <p:spPr>
                <a:xfrm>
                  <a:off x="4165798" y="4118967"/>
                  <a:ext cx="982800" cy="885600"/>
                </a:xfrm>
                <a:prstGeom prst="rect">
                  <a:avLst/>
                </a:prstGeom>
                <a:solidFill>
                  <a:srgbClr val="A3ADF7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2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22281A8-2BB8-78B9-CAA7-C56F89EBCEF9}"/>
                    </a:ext>
                  </a:extLst>
                </p:cNvPr>
                <p:cNvCxnSpPr/>
                <p:nvPr/>
              </p:nvCxnSpPr>
              <p:spPr>
                <a:xfrm>
                  <a:off x="2641600" y="2982399"/>
                  <a:ext cx="1524198" cy="15486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D20FDC3-3172-4CFC-ED5B-0D5C1D60F057}"/>
                    </a:ext>
                  </a:extLst>
                </p:cNvPr>
                <p:cNvCxnSpPr/>
                <p:nvPr/>
              </p:nvCxnSpPr>
              <p:spPr>
                <a:xfrm>
                  <a:off x="2641600" y="3287199"/>
                  <a:ext cx="1524198" cy="12438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988C5EC-933F-0D57-AE49-C30BB764F772}"/>
                    </a:ext>
                  </a:extLst>
                </p:cNvPr>
                <p:cNvCxnSpPr/>
                <p:nvPr/>
              </p:nvCxnSpPr>
              <p:spPr>
                <a:xfrm>
                  <a:off x="2641600" y="3561519"/>
                  <a:ext cx="1524198" cy="969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14DFC220-BA74-D00D-2480-2918636F00AC}"/>
                    </a:ext>
                  </a:extLst>
                </p:cNvPr>
                <p:cNvCxnSpPr/>
                <p:nvPr/>
              </p:nvCxnSpPr>
              <p:spPr>
                <a:xfrm>
                  <a:off x="2641600" y="3804597"/>
                  <a:ext cx="1524198" cy="726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48B7DCC-5E18-F64F-5606-1FA40448C73C}"/>
                    </a:ext>
                  </a:extLst>
                </p:cNvPr>
                <p:cNvCxnSpPr/>
                <p:nvPr/>
              </p:nvCxnSpPr>
              <p:spPr>
                <a:xfrm>
                  <a:off x="2641600" y="4109397"/>
                  <a:ext cx="1524198" cy="4216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BE6D550-930A-2F01-D888-50E93F09EE3A}"/>
                    </a:ext>
                  </a:extLst>
                </p:cNvPr>
                <p:cNvCxnSpPr/>
                <p:nvPr/>
              </p:nvCxnSpPr>
              <p:spPr>
                <a:xfrm>
                  <a:off x="2641600" y="4368477"/>
                  <a:ext cx="1524198" cy="162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539C38C-B5A7-038B-E9EC-680DA2B26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1600" y="4531035"/>
                  <a:ext cx="1524198" cy="111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282A6E8-52BC-C108-FC30-3295576E211D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386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CAFBADF-DC41-2759-6429-D1C65BF38886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6565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7AB52F6A-24AC-915B-BEEF-ADB776F42934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9271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D9DDB02B-72BD-8CBF-DCC5-793DDEF57769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12128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F8A051B-AA9C-66C0-188A-9BC67187A9CB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14947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1241710-94F9-49A2-4604-013B1BE4C82D}"/>
                    </a:ext>
                  </a:extLst>
                </p:cNvPr>
                <p:cNvSpPr/>
                <p:nvPr/>
              </p:nvSpPr>
              <p:spPr>
                <a:xfrm>
                  <a:off x="6085840" y="4182403"/>
                  <a:ext cx="1178560" cy="767760"/>
                </a:xfrm>
                <a:prstGeom prst="ellipse">
                  <a:avLst/>
                </a:prstGeom>
                <a:solidFill>
                  <a:srgbClr val="DD8C83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D84C9B1A-11A6-F30A-3C7C-0A010C76A575}"/>
                    </a:ext>
                  </a:extLst>
                </p:cNvPr>
                <p:cNvCxnSpPr>
                  <a:cxnSpLocks/>
                  <a:stCxn id="59" idx="3"/>
                  <a:endCxn id="72" idx="2"/>
                </p:cNvCxnSpPr>
                <p:nvPr/>
              </p:nvCxnSpPr>
              <p:spPr>
                <a:xfrm>
                  <a:off x="5148598" y="4561767"/>
                  <a:ext cx="937242" cy="45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30031326-8FDE-3D52-D203-8BB7FE8FF9F1}"/>
                    </a:ext>
                  </a:extLst>
                </p:cNvPr>
                <p:cNvCxnSpPr>
                  <a:cxnSpLocks/>
                  <a:stCxn id="72" idx="6"/>
                  <a:endCxn id="57" idx="1"/>
                </p:cNvCxnSpPr>
                <p:nvPr/>
              </p:nvCxnSpPr>
              <p:spPr>
                <a:xfrm flipV="1">
                  <a:off x="7264400" y="4565166"/>
                  <a:ext cx="1332052" cy="1117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C579E11-E090-A284-B226-92F77D6CB843}"/>
                  </a:ext>
                </a:extLst>
              </p:cNvPr>
              <p:cNvGrpSpPr/>
              <p:nvPr/>
            </p:nvGrpSpPr>
            <p:grpSpPr>
              <a:xfrm>
                <a:off x="2510087" y="2644911"/>
                <a:ext cx="7262632" cy="3266124"/>
                <a:chOff x="2316480" y="2845905"/>
                <a:chExt cx="7262632" cy="326612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9769916-9319-6913-E7F3-C97D53DC6809}"/>
                    </a:ext>
                  </a:extLst>
                </p:cNvPr>
                <p:cNvSpPr/>
                <p:nvPr/>
              </p:nvSpPr>
              <p:spPr>
                <a:xfrm>
                  <a:off x="8596452" y="4123113"/>
                  <a:ext cx="982660" cy="884105"/>
                </a:xfrm>
                <a:prstGeom prst="rect">
                  <a:avLst/>
                </a:prstGeom>
                <a:solidFill>
                  <a:srgbClr val="FF8181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2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0" name="Content Placeholder 9">
                      <a:extLst>
                        <a:ext uri="{FF2B5EF4-FFF2-40B4-BE49-F238E27FC236}">
                          <a16:creationId xmlns:a16="http://schemas.microsoft.com/office/drawing/2014/main" id="{DA19C585-43A2-426E-2AAF-852B0BC3ED78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528864951"/>
                        </p:ext>
                      </p:extLst>
                    </p:nvPr>
                  </p:nvGraphicFramePr>
                  <p:xfrm>
                    <a:off x="2316480" y="2845905"/>
                    <a:ext cx="325120" cy="326612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{5940675A-B579-460E-94D1-54222C63F5DA}</a:tableStyleId>
                        </a:tblPr>
                        <a:tblGrid>
                          <a:gridCol w="325120">
                            <a:extLst>
                              <a:ext uri="{9D8B030D-6E8A-4147-A177-3AD203B41FA5}">
                                <a16:colId xmlns:a16="http://schemas.microsoft.com/office/drawing/2014/main" val="2050300092"/>
                              </a:ext>
                            </a:extLst>
                          </a:gridCol>
                        </a:tblGrid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203665417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4393670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68372913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8806928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82491921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720638263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786380972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966888919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8045197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67051407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9326032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822762612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40" name="Content Placeholder 9">
                      <a:extLst>
                        <a:ext uri="{FF2B5EF4-FFF2-40B4-BE49-F238E27FC236}">
                          <a16:creationId xmlns:a16="http://schemas.microsoft.com/office/drawing/2014/main" id="{DA19C585-43A2-426E-2AAF-852B0BC3ED78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528864951"/>
                        </p:ext>
                      </p:extLst>
                    </p:nvPr>
                  </p:nvGraphicFramePr>
                  <p:xfrm>
                    <a:off x="2316480" y="2845905"/>
                    <a:ext cx="325120" cy="326612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{5940675A-B579-460E-94D1-54222C63F5DA}</a:tableStyleId>
                        </a:tblPr>
                        <a:tblGrid>
                          <a:gridCol w="325120">
                            <a:extLst>
                              <a:ext uri="{9D8B030D-6E8A-4147-A177-3AD203B41FA5}">
                                <a16:colId xmlns:a16="http://schemas.microsoft.com/office/drawing/2014/main" val="2050300092"/>
                              </a:ext>
                            </a:extLst>
                          </a:gridCol>
                        </a:tblGrid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203665417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4393670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68372913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8806928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82491921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720638263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786380972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966888919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8045197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67051407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9326032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822762612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DE7C7D6-4D33-A230-BBC9-876DE1D5A578}"/>
                    </a:ext>
                  </a:extLst>
                </p:cNvPr>
                <p:cNvSpPr/>
                <p:nvPr/>
              </p:nvSpPr>
              <p:spPr>
                <a:xfrm>
                  <a:off x="4165798" y="4118967"/>
                  <a:ext cx="982800" cy="885600"/>
                </a:xfrm>
                <a:prstGeom prst="rect">
                  <a:avLst/>
                </a:prstGeom>
                <a:solidFill>
                  <a:srgbClr val="A3ADF7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32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CD7A9CD-C76F-958B-2DD1-87B4338B7388}"/>
                    </a:ext>
                  </a:extLst>
                </p:cNvPr>
                <p:cNvCxnSpPr/>
                <p:nvPr/>
              </p:nvCxnSpPr>
              <p:spPr>
                <a:xfrm>
                  <a:off x="2641600" y="2982399"/>
                  <a:ext cx="1524198" cy="15486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D04728E-3411-EDC5-B6E7-4A2E27A1FD9A}"/>
                    </a:ext>
                  </a:extLst>
                </p:cNvPr>
                <p:cNvCxnSpPr/>
                <p:nvPr/>
              </p:nvCxnSpPr>
              <p:spPr>
                <a:xfrm>
                  <a:off x="2641600" y="3287199"/>
                  <a:ext cx="1524198" cy="12438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EF31EBD0-2887-57F1-19D1-922E563D12A6}"/>
                    </a:ext>
                  </a:extLst>
                </p:cNvPr>
                <p:cNvCxnSpPr/>
                <p:nvPr/>
              </p:nvCxnSpPr>
              <p:spPr>
                <a:xfrm>
                  <a:off x="2641600" y="3561519"/>
                  <a:ext cx="1524198" cy="969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04B243C-D094-5000-6D95-FF179BCC3D60}"/>
                    </a:ext>
                  </a:extLst>
                </p:cNvPr>
                <p:cNvCxnSpPr/>
                <p:nvPr/>
              </p:nvCxnSpPr>
              <p:spPr>
                <a:xfrm>
                  <a:off x="2641600" y="3804597"/>
                  <a:ext cx="1524198" cy="726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CB7CD93-533D-D31E-4BCF-3F918C7FB1CF}"/>
                    </a:ext>
                  </a:extLst>
                </p:cNvPr>
                <p:cNvCxnSpPr/>
                <p:nvPr/>
              </p:nvCxnSpPr>
              <p:spPr>
                <a:xfrm>
                  <a:off x="2641600" y="4109397"/>
                  <a:ext cx="1524198" cy="4216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362CE9B-3FF4-53D1-A330-5C61C1E8D4C6}"/>
                    </a:ext>
                  </a:extLst>
                </p:cNvPr>
                <p:cNvCxnSpPr/>
                <p:nvPr/>
              </p:nvCxnSpPr>
              <p:spPr>
                <a:xfrm>
                  <a:off x="2641600" y="4368477"/>
                  <a:ext cx="1524198" cy="162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BBD8E60-1597-5DA4-BBF9-4F7CC7880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1600" y="4531035"/>
                  <a:ext cx="1524198" cy="111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C30082B-8B92-85E5-144E-8CB376233478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386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F1623F5-789F-1486-7BAD-BF8E8FEDD645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6565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41A4F4C-F3C7-F833-EBC0-3D4ADCB5B93A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9271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A017413-D0D8-19C5-1890-53FBE0A996EC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12128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ECB6544-9555-70E0-C29A-3F940782C9FD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14947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196BDB0-A38A-8D16-8F9C-4E57131520BA}"/>
                    </a:ext>
                  </a:extLst>
                </p:cNvPr>
                <p:cNvSpPr/>
                <p:nvPr/>
              </p:nvSpPr>
              <p:spPr>
                <a:xfrm>
                  <a:off x="6085840" y="4182403"/>
                  <a:ext cx="1178560" cy="767760"/>
                </a:xfrm>
                <a:prstGeom prst="ellipse">
                  <a:avLst/>
                </a:prstGeom>
                <a:solidFill>
                  <a:srgbClr val="DD8C83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A2FAC69F-1C41-869A-6AD6-B7A503AFC4E5}"/>
                    </a:ext>
                  </a:extLst>
                </p:cNvPr>
                <p:cNvCxnSpPr>
                  <a:cxnSpLocks/>
                  <a:stCxn id="41" idx="3"/>
                  <a:endCxn id="54" idx="2"/>
                </p:cNvCxnSpPr>
                <p:nvPr/>
              </p:nvCxnSpPr>
              <p:spPr>
                <a:xfrm>
                  <a:off x="5148598" y="4561767"/>
                  <a:ext cx="937242" cy="45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DC8A49D-E32B-24ED-4A29-7DBECECCBD83}"/>
                    </a:ext>
                  </a:extLst>
                </p:cNvPr>
                <p:cNvCxnSpPr>
                  <a:cxnSpLocks/>
                  <a:stCxn id="54" idx="6"/>
                  <a:endCxn id="39" idx="1"/>
                </p:cNvCxnSpPr>
                <p:nvPr/>
              </p:nvCxnSpPr>
              <p:spPr>
                <a:xfrm flipV="1">
                  <a:off x="7264400" y="4565166"/>
                  <a:ext cx="1332052" cy="1117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B83316-E6D6-1728-B15C-BFA0DC16B1A5}"/>
                  </a:ext>
                </a:extLst>
              </p:cNvPr>
              <p:cNvSpPr txBox="1"/>
              <p:nvPr/>
            </p:nvSpPr>
            <p:spPr>
              <a:xfrm>
                <a:off x="975361" y="3516317"/>
                <a:ext cx="144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</a:t>
                </a:r>
                <a:r>
                  <a:rPr lang="en-GB" sz="28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(k)</a:t>
                </a:r>
                <a:r>
                  <a:rPr lang="en-GB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GB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GB" sz="28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7AF4B0-A367-0C61-D69A-87689DDF4D6B}"/>
                  </a:ext>
                </a:extLst>
              </p:cNvPr>
              <p:cNvSpPr txBox="1"/>
              <p:nvPr/>
            </p:nvSpPr>
            <p:spPr>
              <a:xfrm>
                <a:off x="975361" y="5018483"/>
                <a:ext cx="15620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</a:t>
                </a:r>
                <a:r>
                  <a:rPr lang="en-GB" sz="28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(k)</a:t>
                </a:r>
                <a:r>
                  <a:rPr lang="en-GB" sz="28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8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GB" sz="28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GB" sz="28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0BB32C-7F1A-8CB6-14F2-799459D8D84D}"/>
                  </a:ext>
                </a:extLst>
              </p:cNvPr>
              <p:cNvGrpSpPr/>
              <p:nvPr/>
            </p:nvGrpSpPr>
            <p:grpSpPr>
              <a:xfrm>
                <a:off x="2316480" y="2845905"/>
                <a:ext cx="7262632" cy="3266124"/>
                <a:chOff x="2316480" y="2845905"/>
                <a:chExt cx="7262632" cy="326612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6" name="Content Placeholder 9">
                      <a:extLst>
                        <a:ext uri="{FF2B5EF4-FFF2-40B4-BE49-F238E27FC236}">
                          <a16:creationId xmlns:a16="http://schemas.microsoft.com/office/drawing/2014/main" id="{D734AB8E-930E-6846-B091-4C0C8BCDEDB9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25116720"/>
                        </p:ext>
                      </p:extLst>
                    </p:nvPr>
                  </p:nvGraphicFramePr>
                  <p:xfrm>
                    <a:off x="2316480" y="2845905"/>
                    <a:ext cx="325120" cy="326612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{5940675A-B579-460E-94D1-54222C63F5DA}</a:tableStyleId>
                        </a:tblPr>
                        <a:tblGrid>
                          <a:gridCol w="325120">
                            <a:extLst>
                              <a:ext uri="{9D8B030D-6E8A-4147-A177-3AD203B41FA5}">
                                <a16:colId xmlns:a16="http://schemas.microsoft.com/office/drawing/2014/main" val="2050300092"/>
                              </a:ext>
                            </a:extLst>
                          </a:gridCol>
                        </a:tblGrid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203665417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4393670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68372913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8806928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82491921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720638263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786380972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966888919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8045197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67051407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9326032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822762612"/>
                            </a:ext>
                          </a:extLst>
                        </a:tr>
                      </a:tbl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Content Placeholder 9">
                      <a:extLst>
                        <a:ext uri="{FF2B5EF4-FFF2-40B4-BE49-F238E27FC236}">
                          <a16:creationId xmlns:a16="http://schemas.microsoft.com/office/drawing/2014/main" id="{D734AB8E-930E-6846-B091-4C0C8BCDEDB9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325116720"/>
                        </p:ext>
                      </p:extLst>
                    </p:nvPr>
                  </p:nvGraphicFramePr>
                  <p:xfrm>
                    <a:off x="2316480" y="2845905"/>
                    <a:ext cx="325120" cy="3266124"/>
                  </p:xfrm>
                  <a:graphic>
                    <a:graphicData uri="http://schemas.openxmlformats.org/drawingml/2006/table">
                      <a:tbl>
                        <a:tblPr firstRow="1" bandRow="1">
                          <a:tableStyleId>{5940675A-B579-460E-94D1-54222C63F5DA}</a:tableStyleId>
                        </a:tblPr>
                        <a:tblGrid>
                          <a:gridCol w="325120">
                            <a:extLst>
                              <a:ext uri="{9D8B030D-6E8A-4147-A177-3AD203B41FA5}">
                                <a16:colId xmlns:a16="http://schemas.microsoft.com/office/drawing/2014/main" val="2050300092"/>
                              </a:ext>
                            </a:extLst>
                          </a:gridCol>
                        </a:tblGrid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203665417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4393670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68372913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78806928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282491921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7BEE4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720638263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786380972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966888919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180451975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3670514074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493260326"/>
                            </a:ext>
                          </a:extLst>
                        </a:tr>
                        <a:tr h="272177">
                          <a:tc>
                            <a:txBody>
                              <a:bodyPr/>
                              <a:lstStyle/>
                              <a:p>
                                <a:endParaRPr lang="en-GB" sz="900" dirty="0"/>
                              </a:p>
                            </a:txBody>
                            <a:tcPr>
                              <a:solidFill>
                                <a:srgbClr val="90DDEC"/>
                              </a:solidFill>
                            </a:tcPr>
                          </a:tc>
                          <a:extLst>
                            <a:ext uri="{0D108BD9-81ED-4DB2-BD59-A6C34878D82A}">
                              <a16:rowId xmlns:a16="http://schemas.microsoft.com/office/drawing/2014/main" val="2822762612"/>
                            </a:ext>
                          </a:extLst>
                        </a:tr>
                      </a:tbl>
                    </a:graphicData>
                  </a:graphic>
                </p:graphicFrame>
              </mc:Fallback>
            </mc:AlternateContent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8A4B41E-D3E1-D6D4-99F2-93D7C808010A}"/>
                    </a:ext>
                  </a:extLst>
                </p:cNvPr>
                <p:cNvSpPr/>
                <p:nvPr/>
              </p:nvSpPr>
              <p:spPr>
                <a:xfrm>
                  <a:off x="4165798" y="4118967"/>
                  <a:ext cx="982800" cy="885600"/>
                </a:xfrm>
                <a:prstGeom prst="rect">
                  <a:avLst/>
                </a:prstGeom>
                <a:solidFill>
                  <a:srgbClr val="A3ADF7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b="1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</a:t>
                  </a:r>
                  <a:r>
                    <a:rPr lang="en-GB" sz="3200" b="1" baseline="-250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ij</a:t>
                  </a:r>
                  <a:r>
                    <a:rPr lang="en-GB" sz="3200" b="1" baseline="30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(k)</a:t>
                  </a:r>
                  <a:endParaRPr lang="en-GB" sz="32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9E0FAE8-2965-529E-E5CC-A0BC9581CA1D}"/>
                    </a:ext>
                  </a:extLst>
                </p:cNvPr>
                <p:cNvCxnSpPr/>
                <p:nvPr/>
              </p:nvCxnSpPr>
              <p:spPr>
                <a:xfrm>
                  <a:off x="2641600" y="2982399"/>
                  <a:ext cx="1524198" cy="15486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AE5AB13-967B-FBBD-F812-D4AB1CF14585}"/>
                    </a:ext>
                  </a:extLst>
                </p:cNvPr>
                <p:cNvCxnSpPr/>
                <p:nvPr/>
              </p:nvCxnSpPr>
              <p:spPr>
                <a:xfrm>
                  <a:off x="2641600" y="3287199"/>
                  <a:ext cx="1524198" cy="12438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A8E45B4-43C4-F7D6-BA8C-1989B9C1FF25}"/>
                    </a:ext>
                  </a:extLst>
                </p:cNvPr>
                <p:cNvCxnSpPr/>
                <p:nvPr/>
              </p:nvCxnSpPr>
              <p:spPr>
                <a:xfrm>
                  <a:off x="2641600" y="3561519"/>
                  <a:ext cx="1524198" cy="9695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7DD92C-8445-DDE9-8169-286572FA5547}"/>
                    </a:ext>
                  </a:extLst>
                </p:cNvPr>
                <p:cNvCxnSpPr/>
                <p:nvPr/>
              </p:nvCxnSpPr>
              <p:spPr>
                <a:xfrm>
                  <a:off x="2641600" y="3804597"/>
                  <a:ext cx="1524198" cy="726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ABC61B6-3313-7BAE-CE25-3B2C9257A2E1}"/>
                    </a:ext>
                  </a:extLst>
                </p:cNvPr>
                <p:cNvCxnSpPr/>
                <p:nvPr/>
              </p:nvCxnSpPr>
              <p:spPr>
                <a:xfrm>
                  <a:off x="2641600" y="4109397"/>
                  <a:ext cx="1524198" cy="4216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14C6055-2E82-A0CA-A524-9C944C944C0E}"/>
                    </a:ext>
                  </a:extLst>
                </p:cNvPr>
                <p:cNvCxnSpPr/>
                <p:nvPr/>
              </p:nvCxnSpPr>
              <p:spPr>
                <a:xfrm>
                  <a:off x="2641600" y="4368477"/>
                  <a:ext cx="1524198" cy="1625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00A36A1-AAAB-2883-0D46-3519FEB2B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1600" y="4531035"/>
                  <a:ext cx="1524198" cy="1117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A8B06C0-434F-19EA-6419-335D7362DF38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3860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29807DC-1E56-D9E0-294D-D2FC9C498016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6565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4744B8B-17D2-FB86-64D2-6126A73A501E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9271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9FFDEDE-6B6C-38D3-BCD5-C1719ACD2319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121285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0826CD5-B862-3E61-AA26-1B974B221DED}"/>
                    </a:ext>
                  </a:extLst>
                </p:cNvPr>
                <p:cNvCxnSpPr/>
                <p:nvPr/>
              </p:nvCxnSpPr>
              <p:spPr>
                <a:xfrm flipV="1">
                  <a:off x="2641600" y="4531035"/>
                  <a:ext cx="1524198" cy="14947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EDC1805-04C2-10CB-5C6F-74BD768690F9}"/>
                    </a:ext>
                  </a:extLst>
                </p:cNvPr>
                <p:cNvSpPr/>
                <p:nvPr/>
              </p:nvSpPr>
              <p:spPr>
                <a:xfrm>
                  <a:off x="6085840" y="4182403"/>
                  <a:ext cx="1178560" cy="767760"/>
                </a:xfrm>
                <a:prstGeom prst="ellipse">
                  <a:avLst/>
                </a:prstGeom>
                <a:solidFill>
                  <a:srgbClr val="DD8C83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Leaky </a:t>
                  </a:r>
                  <a:r>
                    <a:rPr lang="en-GB" dirty="0" err="1"/>
                    <a:t>ReLU</a:t>
                  </a:r>
                  <a:endParaRPr lang="en-GB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5B402EBD-7611-5B9A-38F3-10AA17C2EAB6}"/>
                    </a:ext>
                  </a:extLst>
                </p:cNvPr>
                <p:cNvCxnSpPr>
                  <a:cxnSpLocks/>
                  <a:stCxn id="17" idx="3"/>
                  <a:endCxn id="35" idx="2"/>
                </p:cNvCxnSpPr>
                <p:nvPr/>
              </p:nvCxnSpPr>
              <p:spPr>
                <a:xfrm>
                  <a:off x="5148598" y="4561767"/>
                  <a:ext cx="937242" cy="45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3569069-F4ED-9414-6302-4C9EC4DC4E22}"/>
                    </a:ext>
                  </a:extLst>
                </p:cNvPr>
                <p:cNvSpPr/>
                <p:nvPr/>
              </p:nvSpPr>
              <p:spPr>
                <a:xfrm>
                  <a:off x="8596452" y="4123113"/>
                  <a:ext cx="982660" cy="884105"/>
                </a:xfrm>
                <a:prstGeom prst="rect">
                  <a:avLst/>
                </a:prstGeom>
                <a:solidFill>
                  <a:srgbClr val="FF8181"/>
                </a:solidFill>
                <a:ln w="31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8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α </a:t>
                  </a:r>
                  <a:r>
                    <a:rPr lang="en-GB" sz="2800" b="1" baseline="-25000" dirty="0" err="1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ij</a:t>
                  </a:r>
                  <a:r>
                    <a:rPr lang="en-GB" sz="2800" b="1" baseline="30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(k)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4419BB4-4AC1-EC62-D5A3-71AF4038B10B}"/>
                    </a:ext>
                  </a:extLst>
                </p:cNvPr>
                <p:cNvCxnSpPr>
                  <a:cxnSpLocks/>
                  <a:stCxn id="35" idx="6"/>
                  <a:endCxn id="37" idx="1"/>
                </p:cNvCxnSpPr>
                <p:nvPr/>
              </p:nvCxnSpPr>
              <p:spPr>
                <a:xfrm flipV="1">
                  <a:off x="7264400" y="4565166"/>
                  <a:ext cx="1332052" cy="1117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4FC07A-BD07-2623-9595-8AAEC7DFFFCF}"/>
                  </a:ext>
                </a:extLst>
              </p:cNvPr>
              <p:cNvSpPr txBox="1"/>
              <p:nvPr/>
            </p:nvSpPr>
            <p:spPr>
              <a:xfrm>
                <a:off x="7312646" y="4569767"/>
                <a:ext cx="11785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err="1"/>
                  <a:t>softmax</a:t>
                </a:r>
                <a:r>
                  <a:rPr lang="en-GB" sz="2000" baseline="-25000" dirty="0" err="1"/>
                  <a:t>j</a:t>
                </a:r>
                <a:endParaRPr lang="en-GB" baseline="-250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53D3CD-E3AF-AC3D-9C72-1F8A8BF7E541}"/>
                  </a:ext>
                </a:extLst>
              </p:cNvPr>
              <p:cNvSpPr txBox="1"/>
              <p:nvPr/>
            </p:nvSpPr>
            <p:spPr>
              <a:xfrm>
                <a:off x="3292628" y="5200289"/>
                <a:ext cx="10123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GB" sz="2800" b="1" baseline="30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GB" sz="28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8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(k)</a:t>
                </a:r>
                <a:r>
                  <a:rPr lang="en-GB" sz="2800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p:grp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1FFEFB5B-B588-D3A8-F1CB-8D5834BFDA4A}"/>
              </a:ext>
            </a:extLst>
          </p:cNvPr>
          <p:cNvSpPr/>
          <p:nvPr/>
        </p:nvSpPr>
        <p:spPr>
          <a:xfrm>
            <a:off x="10723381" y="3497566"/>
            <a:ext cx="158163" cy="132556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EF9A1-A0F2-32F0-CB70-D6FBCA7282D9}"/>
              </a:ext>
            </a:extLst>
          </p:cNvPr>
          <p:cNvSpPr txBox="1"/>
          <p:nvPr/>
        </p:nvSpPr>
        <p:spPr>
          <a:xfrm>
            <a:off x="10723381" y="3933772"/>
            <a:ext cx="796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en-GB" sz="2400" b="1" i="1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2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2A8F7-EEDB-BBB2-A0CB-DD8C243EB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E634F1-0045-4994-AE88-F0980D6F1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A8173F-4716-E3EE-E94E-3C34309D8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72A4F289-2918-DFF7-E0D1-A6E41F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Multihead</a:t>
            </a:r>
            <a:r>
              <a:rPr lang="en-GB" dirty="0"/>
              <a:t>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CCBE-A090-C7B9-33EB-451E7471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5285"/>
            <a:ext cx="4626429" cy="1142774"/>
          </a:xfrm>
        </p:spPr>
        <p:txBody>
          <a:bodyPr/>
          <a:lstStyle/>
          <a:p>
            <a:r>
              <a:rPr lang="en-GB" dirty="0"/>
              <a:t>Feature concatenation</a:t>
            </a:r>
          </a:p>
          <a:p>
            <a:r>
              <a:rPr lang="en-GB" dirty="0"/>
              <a:t>Intermediate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29ECB-689E-8B54-1790-3863802F7DA7}"/>
                  </a:ext>
                </a:extLst>
              </p:cNvPr>
              <p:cNvSpPr txBox="1"/>
              <p:nvPr/>
            </p:nvSpPr>
            <p:spPr>
              <a:xfrm>
                <a:off x="734873" y="2424322"/>
                <a:ext cx="4793300" cy="1606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GB" sz="28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GB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GB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280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GB" sz="2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80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𝒾</m:t>
                                  </m:r>
                                </m:sub>
                              </m:sSub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GB" sz="3200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200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29ECB-689E-8B54-1790-3863802F7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73" y="2424322"/>
                <a:ext cx="4793300" cy="16060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8B2424-0A25-6C33-A2F9-FF0EA80E4250}"/>
                  </a:ext>
                </a:extLst>
              </p:cNvPr>
              <p:cNvSpPr txBox="1"/>
              <p:nvPr/>
            </p:nvSpPr>
            <p:spPr>
              <a:xfrm>
                <a:off x="6361084" y="2190899"/>
                <a:ext cx="4960973" cy="1664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800" i="1" smtClean="0">
                              <a:solidFill>
                                <a:srgbClr val="B53D0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acc>
                      <m:r>
                        <a:rPr lang="en-GB" sz="2800" i="1">
                          <a:solidFill>
                            <a:srgbClr val="B53D0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>
                          <a:solidFill>
                            <a:srgbClr val="B53D07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B53D0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sz="2800" i="1">
                                      <a:solidFill>
                                        <a:srgbClr val="B53D0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800" i="1">
                                      <a:solidFill>
                                        <a:srgbClr val="B53D07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2800">
                                      <a:solidFill>
                                        <a:srgbClr val="B53D07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𝒩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𝒾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GB" sz="2800" i="1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2800" i="1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rgbClr val="B53D0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  <m:sSup>
                            <m:sSupPr>
                              <m:ctrlP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b="0" i="1" smtClean="0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GB" sz="2800" i="1">
                                  <a:solidFill>
                                    <a:srgbClr val="B53D0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B53D0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B53D07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B53D07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8B2424-0A25-6C33-A2F9-FF0EA80E4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84" y="2190899"/>
                <a:ext cx="4960973" cy="1664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6BD5255-8CD8-AC85-C493-6514F30D0C8C}"/>
              </a:ext>
            </a:extLst>
          </p:cNvPr>
          <p:cNvSpPr txBox="1">
            <a:spLocks/>
          </p:cNvSpPr>
          <p:nvPr/>
        </p:nvSpPr>
        <p:spPr>
          <a:xfrm>
            <a:off x="6716195" y="4355285"/>
            <a:ext cx="4626429" cy="1142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Feature averaging</a:t>
            </a:r>
          </a:p>
          <a:p>
            <a:r>
              <a:rPr lang="en-GB" dirty="0"/>
              <a:t>Final layer</a:t>
            </a:r>
          </a:p>
        </p:txBody>
      </p:sp>
    </p:spTree>
    <p:extLst>
      <p:ext uri="{BB962C8B-B14F-4D97-AF65-F5344CB8AC3E}">
        <p14:creationId xmlns:p14="http://schemas.microsoft.com/office/powerpoint/2010/main" val="138851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Avenir Next LT Pro Dem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817d08-3bfd-4a1f-8c90-4e1b80b1f6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9244CA7102F44A0FF19B8F27AD8B2" ma:contentTypeVersion="13" ma:contentTypeDescription="Create a new document." ma:contentTypeScope="" ma:versionID="4d29442c68c1b9013910d5e023d793ae">
  <xsd:schema xmlns:xsd="http://www.w3.org/2001/XMLSchema" xmlns:xs="http://www.w3.org/2001/XMLSchema" xmlns:p="http://schemas.microsoft.com/office/2006/metadata/properties" xmlns:ns3="12817d08-3bfd-4a1f-8c90-4e1b80b1f627" xmlns:ns4="b56b3558-6c69-4e33-ae85-4a244dc4181b" targetNamespace="http://schemas.microsoft.com/office/2006/metadata/properties" ma:root="true" ma:fieldsID="a30c79f8261478e6587299b398e38012" ns3:_="" ns4:_="">
    <xsd:import namespace="12817d08-3bfd-4a1f-8c90-4e1b80b1f627"/>
    <xsd:import namespace="b56b3558-6c69-4e33-ae85-4a244dc418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17d08-3bfd-4a1f-8c90-4e1b80b1f6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b3558-6c69-4e33-ae85-4a244dc418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DF9B65-D9AD-4D8E-956D-5C4E5368411D}">
  <ds:schemaRefs>
    <ds:schemaRef ds:uri="http://schemas.openxmlformats.org/package/2006/metadata/core-properties"/>
    <ds:schemaRef ds:uri="b56b3558-6c69-4e33-ae85-4a244dc4181b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12817d08-3bfd-4a1f-8c90-4e1b80b1f627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B054F6-7125-448F-B433-078EC90227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37190-16AB-4C72-BAC6-2C8D1F900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17d08-3bfd-4a1f-8c90-4e1b80b1f627"/>
    <ds:schemaRef ds:uri="b56b3558-6c69-4e33-ae85-4a244dc418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628</Words>
  <Application>Microsoft Office PowerPoint</Application>
  <PresentationFormat>Widescreen</PresentationFormat>
  <Paragraphs>269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Avenir Next LT Pro</vt:lpstr>
      <vt:lpstr>Avenir Next LT Pro Demi</vt:lpstr>
      <vt:lpstr>Avenir Next LT Pro Light</vt:lpstr>
      <vt:lpstr>Calibri</vt:lpstr>
      <vt:lpstr>Cambria Math</vt:lpstr>
      <vt:lpstr>Office Theme</vt:lpstr>
      <vt:lpstr>Graph Attention Networks</vt:lpstr>
      <vt:lpstr>Graph Attention Networks</vt:lpstr>
      <vt:lpstr>PowerPoint Presentation</vt:lpstr>
      <vt:lpstr>Graph Embeddings</vt:lpstr>
      <vt:lpstr>Graph Neural Networks</vt:lpstr>
      <vt:lpstr>Graph Neural Networks</vt:lpstr>
      <vt:lpstr>The Attention Mechanism</vt:lpstr>
      <vt:lpstr>Multihead Attention</vt:lpstr>
      <vt:lpstr>Multihead Attention</vt:lpstr>
      <vt:lpstr>Model Architecture – Transductive learning</vt:lpstr>
      <vt:lpstr>Model Architecture – Inductive learning</vt:lpstr>
      <vt:lpstr>PowerPoint Presentation</vt:lpstr>
      <vt:lpstr>PowerPoint Presentation</vt:lpstr>
      <vt:lpstr>Training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Purpose Processor with a Dedicated Base64 Encoding Unit</dc:title>
  <dc:creator>Marius-Andrei Murariu</dc:creator>
  <cp:lastModifiedBy>Marius-Andrei Murariu</cp:lastModifiedBy>
  <cp:revision>18</cp:revision>
  <dcterms:created xsi:type="dcterms:W3CDTF">2024-01-10T17:09:44Z</dcterms:created>
  <dcterms:modified xsi:type="dcterms:W3CDTF">2024-05-29T19:32:19Z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0x010100ED89244CA7102F44A0FF19B8F27AD8B2</vt:lpwstr>
  </property>
</Properties>
</file>