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T Rounds Condensed" charset="1" panose="02000506030000020003"/>
      <p:regular r:id="rId14"/>
    </p:embeddedFont>
    <p:embeddedFont>
      <p:font typeface="TT Rounds Condensed Bold" charset="1" panose="02000806030000020003"/>
      <p:regular r:id="rId15"/>
    </p:embeddedFont>
    <p:embeddedFont>
      <p:font typeface="TT Rounds Condensed Italics" charset="1" panose="02000506030000090003"/>
      <p:regular r:id="rId16"/>
    </p:embeddedFont>
    <p:embeddedFont>
      <p:font typeface="TT Rounds Condensed Bold Italics" charset="1" panose="02000806030000090003"/>
      <p:regular r:id="rId17"/>
    </p:embeddedFont>
    <p:embeddedFont>
      <p:font typeface="TT Rounds Condensed Thin" charset="1" panose="02000503020000020003"/>
      <p:regular r:id="rId18"/>
    </p:embeddedFont>
    <p:embeddedFont>
      <p:font typeface="TT Rounds Condensed Thin Italics" charset="1" panose="02000503020000090003"/>
      <p:regular r:id="rId19"/>
    </p:embeddedFont>
    <p:embeddedFont>
      <p:font typeface="TT Rounds Condensed Heavy" charset="1" panose="02000506030000020003"/>
      <p:regular r:id="rId20"/>
    </p:embeddedFont>
    <p:embeddedFont>
      <p:font typeface="TT Rounds Condensed Heavy Italics" charset="1" panose="020005060000000900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2130102" y="2644823"/>
            <a:ext cx="13533120" cy="1508577"/>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KEY LOGGER</a:t>
            </a:r>
          </a:p>
        </p:txBody>
      </p:sp>
      <p:sp>
        <p:nvSpPr>
          <p:cNvPr name="TextBox 4" id="4"/>
          <p:cNvSpPr txBox="true"/>
          <p:nvPr/>
        </p:nvSpPr>
        <p:spPr>
          <a:xfrm rot="0">
            <a:off x="-403235" y="1501955"/>
            <a:ext cx="18907092" cy="880973"/>
          </a:xfrm>
          <a:prstGeom prst="rect">
            <a:avLst/>
          </a:prstGeom>
        </p:spPr>
        <p:txBody>
          <a:bodyPr anchor="t" rtlCol="false" tIns="0" lIns="0" bIns="0" rIns="0">
            <a:spAutoFit/>
          </a:bodyPr>
          <a:lstStyle/>
          <a:p>
            <a:pPr algn="ctr">
              <a:lnSpc>
                <a:spcPts val="5759"/>
              </a:lnSpc>
            </a:pPr>
            <a:r>
              <a:rPr lang="en-US" sz="4800">
                <a:solidFill>
                  <a:srgbClr val="376092"/>
                </a:solidFill>
                <a:latin typeface="Arial Bold"/>
              </a:rPr>
              <a:t>CAPSTONE PROJECT</a:t>
            </a:r>
          </a:p>
        </p:txBody>
      </p:sp>
      <p:sp>
        <p:nvSpPr>
          <p:cNvPr name="TextBox 5" id="5"/>
          <p:cNvSpPr txBox="true"/>
          <p:nvPr/>
        </p:nvSpPr>
        <p:spPr>
          <a:xfrm rot="0">
            <a:off x="3481862" y="5391742"/>
            <a:ext cx="11787394" cy="3333750"/>
          </a:xfrm>
          <a:prstGeom prst="rect">
            <a:avLst/>
          </a:prstGeom>
        </p:spPr>
        <p:txBody>
          <a:bodyPr anchor="t" rtlCol="false" tIns="0" lIns="0" bIns="0" rIns="0">
            <a:spAutoFit/>
          </a:bodyPr>
          <a:lstStyle/>
          <a:p>
            <a:pPr algn="l">
              <a:lnSpc>
                <a:spcPts val="4320"/>
              </a:lnSpc>
            </a:pPr>
            <a:r>
              <a:rPr lang="en-US" sz="3600">
                <a:solidFill>
                  <a:srgbClr val="376092"/>
                </a:solidFill>
                <a:latin typeface="Arial Bold"/>
              </a:rPr>
              <a:t>          PRESENTED BY:</a:t>
            </a:r>
          </a:p>
          <a:p>
            <a:pPr algn="l">
              <a:lnSpc>
                <a:spcPts val="4320"/>
              </a:lnSpc>
            </a:pPr>
          </a:p>
          <a:p>
            <a:pPr algn="l">
              <a:lnSpc>
                <a:spcPts val="4320"/>
              </a:lnSpc>
            </a:pPr>
            <a:r>
              <a:rPr lang="en-US" sz="3600">
                <a:solidFill>
                  <a:srgbClr val="376092"/>
                </a:solidFill>
                <a:latin typeface="Arial Bold"/>
              </a:rPr>
              <a:t>                                      S.Murasoli</a:t>
            </a:r>
          </a:p>
          <a:p>
            <a:pPr algn="ctr">
              <a:lnSpc>
                <a:spcPts val="4320"/>
              </a:lnSpc>
            </a:pPr>
            <a:r>
              <a:rPr lang="en-US" sz="3600">
                <a:solidFill>
                  <a:srgbClr val="376092"/>
                </a:solidFill>
                <a:latin typeface="Arial Bold"/>
              </a:rPr>
              <a:t>  CHRISTIAN COLLEGE OF ENGINEERING AND TECHNOLOGY IN ODDANCHTRAM</a:t>
            </a:r>
          </a:p>
          <a:p>
            <a:pPr algn="ctr">
              <a:lnSpc>
                <a:spcPts val="4320"/>
              </a:lnSpc>
            </a:pPr>
            <a:r>
              <a:rPr lang="en-US" sz="3600">
                <a:solidFill>
                  <a:srgbClr val="376092"/>
                </a:solidFill>
                <a:latin typeface="Arial Bold"/>
              </a:rPr>
              <a:t>  CSE DEPARTMENT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References</a:t>
            </a:r>
          </a:p>
        </p:txBody>
      </p:sp>
      <p:sp>
        <p:nvSpPr>
          <p:cNvPr name="TextBox 4" id="4"/>
          <p:cNvSpPr txBox="true"/>
          <p:nvPr/>
        </p:nvSpPr>
        <p:spPr>
          <a:xfrm rot="0">
            <a:off x="1005840" y="2446029"/>
            <a:ext cx="16276320" cy="6697505"/>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F0F0F"/>
                </a:solidFill>
                <a:latin typeface="TT Rounds Condensed"/>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2286001" y="4061700"/>
            <a:ext cx="13765236" cy="2030254"/>
          </a:xfrm>
          <a:prstGeom prst="rect">
            <a:avLst/>
          </a:prstGeom>
        </p:spPr>
        <p:txBody>
          <a:bodyPr anchor="t" rtlCol="false" tIns="0" lIns="0" bIns="0" rIns="0">
            <a:spAutoFit/>
          </a:bodyPr>
          <a:lstStyle/>
          <a:p>
            <a:pPr algn="ctr">
              <a:lnSpc>
                <a:spcPts val="7920"/>
              </a:lnSpc>
            </a:pPr>
            <a:r>
              <a:rPr lang="en-US" sz="66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365800" y="750075"/>
            <a:ext cx="15590520" cy="2030254"/>
          </a:xfrm>
          <a:prstGeom prst="rect">
            <a:avLst/>
          </a:prstGeom>
        </p:spPr>
        <p:txBody>
          <a:bodyPr anchor="t" rtlCol="false" tIns="0" lIns="0" bIns="0" rIns="0">
            <a:spAutoFit/>
          </a:bodyPr>
          <a:lstStyle/>
          <a:p>
            <a:pPr algn="ctr">
              <a:lnSpc>
                <a:spcPts val="7920"/>
              </a:lnSpc>
            </a:pPr>
            <a:r>
              <a:rPr lang="en-US" sz="6600">
                <a:solidFill>
                  <a:srgbClr val="002060"/>
                </a:solidFill>
                <a:latin typeface="Arial Bold"/>
              </a:rPr>
              <a:t>OUTLINE</a:t>
            </a:r>
          </a:p>
        </p:txBody>
      </p:sp>
      <p:sp>
        <p:nvSpPr>
          <p:cNvPr name="TextBox 4" id="4"/>
          <p:cNvSpPr txBox="true"/>
          <p:nvPr/>
        </p:nvSpPr>
        <p:spPr>
          <a:xfrm rot="0">
            <a:off x="1348742" y="2407452"/>
            <a:ext cx="16345650" cy="7833828"/>
          </a:xfrm>
          <a:prstGeom prst="rect">
            <a:avLst/>
          </a:prstGeom>
        </p:spPr>
        <p:txBody>
          <a:bodyPr anchor="t" rtlCol="false" tIns="0" lIns="0" bIns="0" rIns="0">
            <a:spAutoFit/>
          </a:bodyPr>
          <a:lstStyle/>
          <a:p>
            <a:pPr algn="l">
              <a:lnSpc>
                <a:spcPts val="3600"/>
              </a:lnSpc>
            </a:pPr>
            <a:r>
              <a:rPr lang="en-US" sz="3000">
                <a:solidFill>
                  <a:srgbClr val="000000"/>
                </a:solidFill>
                <a:latin typeface="Arial Bold"/>
              </a:rPr>
              <a:t>  </a:t>
            </a:r>
          </a:p>
          <a:p>
            <a:pPr algn="l" marL="542925" indent="-271462" lvl="1">
              <a:lnSpc>
                <a:spcPts val="3600"/>
              </a:lnSpc>
              <a:buFont typeface="Arial"/>
              <a:buChar char="•"/>
            </a:pPr>
            <a:r>
              <a:rPr lang="en-US" sz="3000">
                <a:solidFill>
                  <a:srgbClr val="000000"/>
                </a:solidFill>
                <a:latin typeface="Arial Bold"/>
              </a:rPr>
              <a:t>Problem Statement </a:t>
            </a:r>
            <a:r>
              <a:rPr lang="en-US" sz="3000">
                <a:solidFill>
                  <a:srgbClr val="000000"/>
                </a:solidFill>
                <a:latin typeface="Arial"/>
              </a:rPr>
              <a:t>(Should not include solution)</a:t>
            </a:r>
          </a:p>
          <a:p>
            <a:pPr algn="l" marL="542925" indent="-271462" lvl="1">
              <a:lnSpc>
                <a:spcPts val="3600"/>
              </a:lnSpc>
              <a:buFont typeface="Arial"/>
              <a:buChar char="•"/>
            </a:pPr>
            <a:r>
              <a:rPr lang="en-US" sz="3000">
                <a:solidFill>
                  <a:srgbClr val="000000"/>
                </a:solidFill>
                <a:latin typeface="Arial Bold"/>
              </a:rPr>
              <a:t>Proposed System/Solution</a:t>
            </a:r>
          </a:p>
          <a:p>
            <a:pPr algn="l" marL="542925" indent="-271462" lvl="1">
              <a:lnSpc>
                <a:spcPts val="3600"/>
              </a:lnSpc>
              <a:buFont typeface="Arial"/>
              <a:buChar char="•"/>
            </a:pPr>
            <a:r>
              <a:rPr lang="en-US" sz="3000">
                <a:solidFill>
                  <a:srgbClr val="000000"/>
                </a:solidFill>
                <a:latin typeface="Arial Bold"/>
              </a:rPr>
              <a:t>System Development Approach </a:t>
            </a:r>
            <a:r>
              <a:rPr lang="en-US" sz="3000">
                <a:solidFill>
                  <a:srgbClr val="000000"/>
                </a:solidFill>
                <a:latin typeface="Arial"/>
              </a:rPr>
              <a:t>(Technology Used) </a:t>
            </a:r>
          </a:p>
          <a:p>
            <a:pPr algn="l" marL="542925" indent="-271462" lvl="1">
              <a:lnSpc>
                <a:spcPts val="3600"/>
              </a:lnSpc>
              <a:buFont typeface="Arial"/>
              <a:buChar char="•"/>
            </a:pPr>
            <a:r>
              <a:rPr lang="en-US" sz="3000">
                <a:solidFill>
                  <a:srgbClr val="000000"/>
                </a:solidFill>
                <a:latin typeface="Arial Bold"/>
              </a:rPr>
              <a:t>Algorithm &amp; Deployment  </a:t>
            </a:r>
          </a:p>
          <a:p>
            <a:pPr algn="l" marL="542925" indent="-271462" lvl="1">
              <a:lnSpc>
                <a:spcPts val="3600"/>
              </a:lnSpc>
              <a:buFont typeface="Arial"/>
              <a:buChar char="•"/>
            </a:pPr>
            <a:r>
              <a:rPr lang="en-US" sz="3000">
                <a:solidFill>
                  <a:srgbClr val="000000"/>
                </a:solidFill>
                <a:latin typeface="Arial Bold"/>
              </a:rPr>
              <a:t>Result (Output Image)</a:t>
            </a:r>
          </a:p>
          <a:p>
            <a:pPr algn="l" marL="542925" indent="-271462" lvl="1">
              <a:lnSpc>
                <a:spcPts val="3600"/>
              </a:lnSpc>
              <a:buFont typeface="Arial"/>
              <a:buChar char="•"/>
            </a:pPr>
            <a:r>
              <a:rPr lang="en-US" sz="3000">
                <a:solidFill>
                  <a:srgbClr val="000000"/>
                </a:solidFill>
                <a:latin typeface="Arial Bold"/>
              </a:rPr>
              <a:t>Conclusion</a:t>
            </a:r>
          </a:p>
          <a:p>
            <a:pPr algn="l" marL="542925" indent="-271462" lvl="1">
              <a:lnSpc>
                <a:spcPts val="3600"/>
              </a:lnSpc>
              <a:buFont typeface="Arial"/>
              <a:buChar char="•"/>
            </a:pPr>
            <a:r>
              <a:rPr lang="en-US" sz="3000">
                <a:solidFill>
                  <a:srgbClr val="000000"/>
                </a:solidFill>
                <a:latin typeface="Arial Bold"/>
              </a:rPr>
              <a:t>Future Scope</a:t>
            </a:r>
          </a:p>
          <a:p>
            <a:pPr algn="l" marL="542925" indent="-271462" lvl="1">
              <a:lnSpc>
                <a:spcPts val="3600"/>
              </a:lnSpc>
              <a:buFont typeface="Arial"/>
              <a:buChar char="•"/>
            </a:pPr>
            <a:r>
              <a:rPr lang="en-US" sz="3000">
                <a:solidFill>
                  <a:srgbClr val="000000"/>
                </a:solidFill>
                <a:latin typeface="Arial Bold"/>
              </a:rPr>
              <a:t>References</a:t>
            </a:r>
          </a:p>
          <a:p>
            <a:pPr algn="l" marL="542925" indent="-271462" lvl="1">
              <a:lnSpc>
                <a:spcPts val="36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Problem Statement</a:t>
            </a:r>
          </a:p>
        </p:txBody>
      </p:sp>
      <p:sp>
        <p:nvSpPr>
          <p:cNvPr name="TextBox 4" id="4"/>
          <p:cNvSpPr txBox="true"/>
          <p:nvPr/>
        </p:nvSpPr>
        <p:spPr>
          <a:xfrm rot="0">
            <a:off x="770047" y="1902168"/>
            <a:ext cx="16361543" cy="6918546"/>
          </a:xfrm>
          <a:prstGeom prst="rect">
            <a:avLst/>
          </a:prstGeom>
        </p:spPr>
        <p:txBody>
          <a:bodyPr anchor="t" rtlCol="false" tIns="0" lIns="0" bIns="0" rIns="0">
            <a:spAutoFit/>
          </a:bodyPr>
          <a:lstStyle/>
          <a:p>
            <a:pPr algn="l">
              <a:lnSpc>
                <a:spcPts val="4320"/>
              </a:lnSpc>
            </a:pPr>
            <a:r>
              <a:rPr lang="en-US" sz="3600" spc="33">
                <a:solidFill>
                  <a:srgbClr val="0F0F0F"/>
                </a:solidFill>
                <a:latin typeface="TT Rounds Condensed"/>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algn="l">
              <a:lnSpc>
                <a:spcPts val="43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Proposed Solution</a:t>
            </a:r>
          </a:p>
        </p:txBody>
      </p:sp>
      <p:sp>
        <p:nvSpPr>
          <p:cNvPr name="TextBox 4" id="4"/>
          <p:cNvSpPr txBox="true"/>
          <p:nvPr/>
        </p:nvSpPr>
        <p:spPr>
          <a:xfrm rot="0">
            <a:off x="753948" y="1676790"/>
            <a:ext cx="17237348" cy="8254520"/>
          </a:xfrm>
          <a:prstGeom prst="rect">
            <a:avLst/>
          </a:prstGeom>
        </p:spPr>
        <p:txBody>
          <a:bodyPr anchor="t" rtlCol="false" tIns="0" lIns="0" bIns="0" rIns="0">
            <a:spAutoFit/>
          </a:bodyPr>
          <a:lstStyle/>
          <a:p>
            <a:pPr algn="l">
              <a:lnSpc>
                <a:spcPts val="2160"/>
              </a:lnSpc>
            </a:pPr>
          </a:p>
          <a:p>
            <a:pPr algn="l" marL="325755" indent="-162878" lvl="1">
              <a:lnSpc>
                <a:spcPts val="2160"/>
              </a:lnSpc>
              <a:buFont typeface="Arial"/>
              <a:buChar char="•"/>
            </a:pPr>
            <a:r>
              <a:rPr lang="en-US" sz="1800" spc="16">
                <a:solidFill>
                  <a:srgbClr val="000000"/>
                </a:solidFill>
                <a:latin typeface="TT Rounds Condensed Bold"/>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marL="325755" indent="-162878" lvl="1">
              <a:lnSpc>
                <a:spcPts val="2160"/>
              </a:lnSpc>
              <a:buFont typeface="Arial"/>
              <a:buChar char="•"/>
            </a:pPr>
            <a:r>
              <a:rPr lang="en-US" sz="1800" spc="16">
                <a:solidFill>
                  <a:srgbClr val="000000"/>
                </a:solidFill>
                <a:latin typeface="TT Rounds Condensed Bold"/>
              </a:rPr>
              <a:t>Data Collection:</a:t>
            </a:r>
          </a:p>
          <a:p>
            <a:pPr algn="l" marL="812482" indent="-270828" lvl="2">
              <a:lnSpc>
                <a:spcPts val="2160"/>
              </a:lnSpc>
              <a:buFont typeface="Arial"/>
              <a:buChar char="⚬"/>
            </a:pPr>
            <a:r>
              <a:rPr lang="en-US" sz="1800" spc="16">
                <a:solidFill>
                  <a:srgbClr val="000000"/>
                </a:solidFill>
                <a:latin typeface="TT Rounds Condensed Bold"/>
              </a:rPr>
              <a:t>Gather historical data on bike rentals, including time, date, location, and other relevant factors.</a:t>
            </a:r>
          </a:p>
          <a:p>
            <a:pPr algn="l" marL="812482" indent="-270828" lvl="2">
              <a:lnSpc>
                <a:spcPts val="2160"/>
              </a:lnSpc>
              <a:buFont typeface="Arial"/>
              <a:buChar char="⚬"/>
            </a:pPr>
            <a:r>
              <a:rPr lang="en-US" sz="1800" spc="16">
                <a:solidFill>
                  <a:srgbClr val="000000"/>
                </a:solidFill>
                <a:latin typeface="TT Rounds Condensed Bold"/>
              </a:rPr>
              <a:t>Utilize real-time data sources, such as weather conditions, events, and holidays, to enhance prediction accuracy.</a:t>
            </a:r>
          </a:p>
          <a:p>
            <a:pPr algn="l" marL="325755" indent="-162878" lvl="1">
              <a:lnSpc>
                <a:spcPts val="2160"/>
              </a:lnSpc>
              <a:buFont typeface="Arial"/>
              <a:buChar char="•"/>
            </a:pPr>
            <a:r>
              <a:rPr lang="en-US" sz="1800" spc="16">
                <a:solidFill>
                  <a:srgbClr val="000000"/>
                </a:solidFill>
                <a:latin typeface="TT Rounds Condensed Bold"/>
              </a:rPr>
              <a:t>Data Preprocessing:</a:t>
            </a:r>
          </a:p>
          <a:p>
            <a:pPr algn="l" marL="812482" indent="-270828" lvl="2">
              <a:lnSpc>
                <a:spcPts val="2160"/>
              </a:lnSpc>
              <a:buFont typeface="Arial"/>
              <a:buChar char="⚬"/>
            </a:pPr>
            <a:r>
              <a:rPr lang="en-US" sz="1800" spc="16">
                <a:solidFill>
                  <a:srgbClr val="000000"/>
                </a:solidFill>
                <a:latin typeface="TT Rounds Condensed Bold"/>
              </a:rPr>
              <a:t>Clean and preprocess the collected data to handle missing values, outliers, and inconsistencies.</a:t>
            </a:r>
          </a:p>
          <a:p>
            <a:pPr algn="l" marL="812482" indent="-270828" lvl="2">
              <a:lnSpc>
                <a:spcPts val="2160"/>
              </a:lnSpc>
              <a:buFont typeface="Arial"/>
              <a:buChar char="⚬"/>
            </a:pPr>
            <a:r>
              <a:rPr lang="en-US" sz="1800" spc="16">
                <a:solidFill>
                  <a:srgbClr val="000000"/>
                </a:solidFill>
                <a:latin typeface="TT Rounds Condensed Bold"/>
              </a:rPr>
              <a:t>Feature engineering to extract relevant features from the data that might impact bike demand.</a:t>
            </a:r>
          </a:p>
          <a:p>
            <a:pPr algn="l" marL="325755" indent="-162878" lvl="1">
              <a:lnSpc>
                <a:spcPts val="2160"/>
              </a:lnSpc>
              <a:buFont typeface="Arial"/>
              <a:buChar char="•"/>
            </a:pPr>
            <a:r>
              <a:rPr lang="en-US" sz="1800" spc="16">
                <a:solidFill>
                  <a:srgbClr val="000000"/>
                </a:solidFill>
                <a:latin typeface="TT Rounds Condensed Bold"/>
              </a:rPr>
              <a:t>Machine Learning Algorithm:</a:t>
            </a:r>
          </a:p>
          <a:p>
            <a:pPr algn="l" marL="812482" indent="-270828" lvl="2">
              <a:lnSpc>
                <a:spcPts val="2160"/>
              </a:lnSpc>
              <a:buFont typeface="Arial"/>
              <a:buChar char="⚬"/>
            </a:pPr>
            <a:r>
              <a:rPr lang="en-US" sz="1800" spc="16">
                <a:solidFill>
                  <a:srgbClr val="000000"/>
                </a:solidFill>
                <a:latin typeface="TT Rounds Condensed Bold"/>
              </a:rPr>
              <a:t>Implement a machine learning algorithm, such as a time-series forecasting model (e.g., ARIMA, SARIMA, or LSTM), to predict bike counts based on historical patterns.</a:t>
            </a:r>
          </a:p>
          <a:p>
            <a:pPr algn="l" marL="812482" indent="-270828" lvl="2">
              <a:lnSpc>
                <a:spcPts val="2160"/>
              </a:lnSpc>
              <a:buFont typeface="Arial"/>
              <a:buChar char="⚬"/>
            </a:pPr>
            <a:r>
              <a:rPr lang="en-US" sz="1800" spc="16">
                <a:solidFill>
                  <a:srgbClr val="000000"/>
                </a:solidFill>
                <a:latin typeface="TT Rounds Condensed Bold"/>
              </a:rPr>
              <a:t>Consider incorporating other factors like weather conditions, day of the week, and special events to improve prediction accuracy.</a:t>
            </a:r>
          </a:p>
          <a:p>
            <a:pPr algn="l" marL="325755" indent="-162878" lvl="1">
              <a:lnSpc>
                <a:spcPts val="2160"/>
              </a:lnSpc>
              <a:buFont typeface="Arial"/>
              <a:buChar char="•"/>
            </a:pPr>
            <a:r>
              <a:rPr lang="en-US" sz="1800" spc="16">
                <a:solidFill>
                  <a:srgbClr val="000000"/>
                </a:solidFill>
                <a:latin typeface="TT Rounds Condensed Bold"/>
              </a:rPr>
              <a:t>Deployment:</a:t>
            </a:r>
          </a:p>
          <a:p>
            <a:pPr algn="l" marL="812482" indent="-270828" lvl="2">
              <a:lnSpc>
                <a:spcPts val="2160"/>
              </a:lnSpc>
              <a:buFont typeface="Arial"/>
              <a:buChar char="⚬"/>
            </a:pPr>
            <a:r>
              <a:rPr lang="en-US" sz="1800" spc="16">
                <a:solidFill>
                  <a:srgbClr val="000000"/>
                </a:solidFill>
                <a:latin typeface="TT Rounds Condensed Bold"/>
              </a:rPr>
              <a:t>Develop a user-friendly interface or application that provides real-time predictions for bike counts at different hours.</a:t>
            </a:r>
          </a:p>
          <a:p>
            <a:pPr algn="l" marL="812482" indent="-270828" lvl="2">
              <a:lnSpc>
                <a:spcPts val="2160"/>
              </a:lnSpc>
              <a:buFont typeface="Arial"/>
              <a:buChar char="⚬"/>
            </a:pPr>
            <a:r>
              <a:rPr lang="en-US" sz="1800" spc="16">
                <a:solidFill>
                  <a:srgbClr val="000000"/>
                </a:solidFill>
                <a:latin typeface="TT Rounds Condensed Bold"/>
              </a:rPr>
              <a:t>Deploy the solution on a scalable and reliable platform, considering factors like server infrastructure, response time, and user accessibility.</a:t>
            </a:r>
          </a:p>
          <a:p>
            <a:pPr algn="l" marL="325755" indent="-162878" lvl="1">
              <a:lnSpc>
                <a:spcPts val="2160"/>
              </a:lnSpc>
              <a:buFont typeface="Arial"/>
              <a:buChar char="•"/>
            </a:pPr>
            <a:r>
              <a:rPr lang="en-US" sz="1800" spc="16">
                <a:solidFill>
                  <a:srgbClr val="000000"/>
                </a:solidFill>
                <a:latin typeface="TT Rounds Condensed Bold"/>
              </a:rPr>
              <a:t>Evaluation:</a:t>
            </a:r>
          </a:p>
          <a:p>
            <a:pPr algn="l" marL="812482" indent="-270828" lvl="2">
              <a:lnSpc>
                <a:spcPts val="2160"/>
              </a:lnSpc>
              <a:buFont typeface="Arial"/>
              <a:buChar char="⚬"/>
            </a:pPr>
            <a:r>
              <a:rPr lang="en-US" sz="1800" spc="16">
                <a:solidFill>
                  <a:srgbClr val="000000"/>
                </a:solidFill>
                <a:latin typeface="TT Rounds Condensed Bold"/>
              </a:rPr>
              <a:t>Assess the model's performance using appropriate metrics such as Mean Absolute Error (MAE), Root Mean Squared Error (RMSE), or other relevant metrics.</a:t>
            </a:r>
          </a:p>
          <a:p>
            <a:pPr algn="l" marL="812482" indent="-270828" lvl="2">
              <a:lnSpc>
                <a:spcPts val="2160"/>
              </a:lnSpc>
              <a:buFont typeface="Arial"/>
              <a:buChar char="⚬"/>
            </a:pPr>
            <a:r>
              <a:rPr lang="en-US" sz="1800" spc="16">
                <a:solidFill>
                  <a:srgbClr val="000000"/>
                </a:solidFill>
                <a:latin typeface="TT Rounds Condensed Bold"/>
              </a:rPr>
              <a:t>Fine-tune the model based on feedback and continuous monitoring of prediction accuracy.</a:t>
            </a:r>
          </a:p>
          <a:p>
            <a:pPr algn="l" marL="812482" indent="-270828" lvl="2">
              <a:lnSpc>
                <a:spcPts val="2160"/>
              </a:lnSpc>
              <a:buFont typeface="Arial"/>
              <a:buChar char="⚬"/>
            </a:pPr>
            <a:r>
              <a:rPr lang="en-US" sz="1800" spc="16">
                <a:solidFill>
                  <a:srgbClr val="000000"/>
                </a:solidFill>
                <a:latin typeface="TT Rounds Condensed"/>
              </a:rPr>
              <a:t>Result:</a:t>
            </a:r>
          </a:p>
          <a:p>
            <a:pPr algn="l" marL="812482" indent="-270828" lvl="2">
              <a:lnSpc>
                <a:spcPts val="216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963228" y="925278"/>
            <a:ext cx="16361544" cy="818304"/>
          </a:xfrm>
          <a:prstGeom prst="rect">
            <a:avLst/>
          </a:prstGeom>
        </p:spPr>
        <p:txBody>
          <a:bodyPr anchor="t" rtlCol="false" tIns="0" lIns="0" bIns="0" rIns="0">
            <a:spAutoFit/>
          </a:bodyPr>
          <a:lstStyle/>
          <a:p>
            <a:pPr algn="ctr">
              <a:lnSpc>
                <a:spcPts val="7128"/>
              </a:lnSpc>
            </a:pPr>
            <a:r>
              <a:rPr lang="en-US" sz="5940">
                <a:solidFill>
                  <a:srgbClr val="4F81BD"/>
                </a:solidFill>
                <a:latin typeface="Arial Bold"/>
              </a:rPr>
              <a:t>System  Approach</a:t>
            </a:r>
          </a:p>
        </p:txBody>
      </p:sp>
      <p:sp>
        <p:nvSpPr>
          <p:cNvPr name="TextBox 4" id="4"/>
          <p:cNvSpPr txBox="true"/>
          <p:nvPr/>
        </p:nvSpPr>
        <p:spPr>
          <a:xfrm rot="0">
            <a:off x="1005840" y="2436504"/>
            <a:ext cx="16276320" cy="6707030"/>
          </a:xfrm>
          <a:prstGeom prst="rect">
            <a:avLst/>
          </a:prstGeom>
        </p:spPr>
        <p:txBody>
          <a:bodyPr anchor="t" rtlCol="false" tIns="0" lIns="0" bIns="0" rIns="0">
            <a:spAutoFit/>
          </a:bodyPr>
          <a:lstStyle/>
          <a:p>
            <a:pPr algn="l">
              <a:lnSpc>
                <a:spcPts val="3240"/>
              </a:lnSpc>
            </a:pPr>
            <a:r>
              <a:rPr lang="en-US" sz="2700" spc="25">
                <a:solidFill>
                  <a:srgbClr val="0F0F0F"/>
                </a:solidFill>
                <a:latin typeface="TT Rounds Condensed Bold"/>
              </a:rPr>
              <a:t>The "System Approach" section outlines the overall strategy and methodology for developing and implementing the rental bike prediction system. Here's a suggested structure for this section:</a:t>
            </a:r>
          </a:p>
          <a:p>
            <a:pPr algn="l" marL="488632" indent="-244316" lvl="1">
              <a:lnSpc>
                <a:spcPts val="3240"/>
              </a:lnSpc>
              <a:buFont typeface="Arial"/>
              <a:buChar char="•"/>
            </a:pPr>
            <a:r>
              <a:rPr lang="en-US" sz="2700" spc="25">
                <a:solidFill>
                  <a:srgbClr val="0F0F0F"/>
                </a:solidFill>
                <a:latin typeface="TT Rounds Condensed Bold"/>
              </a:rPr>
              <a:t>System requirements</a:t>
            </a:r>
          </a:p>
          <a:p>
            <a:pPr algn="l" marL="488632" indent="-244316" lvl="1">
              <a:lnSpc>
                <a:spcPts val="3240"/>
              </a:lnSpc>
              <a:buFont typeface="Arial"/>
              <a:buChar char="•"/>
            </a:pPr>
            <a:r>
              <a:rPr lang="en-US" sz="2700" spc="25">
                <a:solidFill>
                  <a:srgbClr val="0F0F0F"/>
                </a:solidFill>
                <a:latin typeface="TT Rounds Condensed Bold"/>
              </a:rPr>
              <a:t>Library required to build the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Algorithm &amp; Deployment</a:t>
            </a:r>
          </a:p>
        </p:txBody>
      </p:sp>
      <p:sp>
        <p:nvSpPr>
          <p:cNvPr name="TextBox 4" id="4"/>
          <p:cNvSpPr txBox="true"/>
          <p:nvPr/>
        </p:nvSpPr>
        <p:spPr>
          <a:xfrm rot="0">
            <a:off x="1005840" y="2446029"/>
            <a:ext cx="16276320" cy="6697505"/>
          </a:xfrm>
          <a:prstGeom prst="rect">
            <a:avLst/>
          </a:prstGeom>
        </p:spPr>
        <p:txBody>
          <a:bodyPr anchor="t" rtlCol="false" tIns="0" lIns="0" bIns="0" rIns="0">
            <a:spAutoFit/>
          </a:bodyPr>
          <a:lstStyle/>
          <a:p>
            <a:pPr algn="l" marL="325754" indent="-162877" lvl="1">
              <a:lnSpc>
                <a:spcPts val="2159"/>
              </a:lnSpc>
              <a:buFont typeface="Arial"/>
              <a:buChar char="•"/>
            </a:pPr>
            <a:r>
              <a:rPr lang="en-US" sz="1799" spc="16">
                <a:solidFill>
                  <a:srgbClr val="000000"/>
                </a:solidFill>
                <a:latin typeface="TT Rounds Condensed"/>
              </a:rPr>
              <a:t>In the Algorithm section, describe the machine learning algorithm chosen for predicting bike counts. Here's an example structure for this section:</a:t>
            </a:r>
          </a:p>
          <a:p>
            <a:pPr algn="l" marL="325754" indent="-162877" lvl="1">
              <a:lnSpc>
                <a:spcPts val="2159"/>
              </a:lnSpc>
              <a:buFont typeface="Arial"/>
              <a:buChar char="•"/>
            </a:pPr>
            <a:r>
              <a:rPr lang="en-US" sz="1799" spc="16">
                <a:solidFill>
                  <a:srgbClr val="000000"/>
                </a:solidFill>
                <a:latin typeface="TT Rounds Condensed Bold"/>
              </a:rPr>
              <a:t>Algorithm Selection:</a:t>
            </a:r>
          </a:p>
          <a:p>
            <a:pPr algn="l" marL="1138235" indent="-379412" lvl="2">
              <a:lnSpc>
                <a:spcPts val="4319"/>
              </a:lnSpc>
              <a:buFont typeface="Arial"/>
              <a:buChar char="⚬"/>
            </a:pPr>
            <a:r>
              <a:rPr lang="en-US" sz="3599" spc="33">
                <a:solidFill>
                  <a:srgbClr val="000000"/>
                </a:solidFill>
                <a:latin typeface="TT Rounds Condensed"/>
              </a:rPr>
              <a:t>Provide a brief overview of the chosen algorithm (e.g., time-series forecasting model, like ARIMA or LSTM) and justify its selection based on the problem statement and data characteristics.</a:t>
            </a:r>
          </a:p>
          <a:p>
            <a:pPr algn="l" marL="325754" indent="-162877" lvl="1">
              <a:lnSpc>
                <a:spcPts val="2159"/>
              </a:lnSpc>
              <a:buFont typeface="Arial"/>
              <a:buChar char="•"/>
            </a:pPr>
            <a:r>
              <a:rPr lang="en-US" sz="1799" spc="16">
                <a:solidFill>
                  <a:srgbClr val="000000"/>
                </a:solidFill>
                <a:latin typeface="TT Rounds Condensed Bold"/>
              </a:rPr>
              <a:t>Data Input:</a:t>
            </a:r>
          </a:p>
          <a:p>
            <a:pPr algn="l" marL="1138235" indent="-379412" lvl="2">
              <a:lnSpc>
                <a:spcPts val="4319"/>
              </a:lnSpc>
              <a:buFont typeface="Arial"/>
              <a:buChar char="⚬"/>
            </a:pPr>
            <a:r>
              <a:rPr lang="en-US" sz="3599" spc="33">
                <a:solidFill>
                  <a:srgbClr val="000000"/>
                </a:solidFill>
                <a:latin typeface="TT Rounds Condensed"/>
              </a:rPr>
              <a:t>Specify the input features used by the algorithm, such as historical bike rental data, weather conditions, day of the week, and any other relevant factors.</a:t>
            </a:r>
          </a:p>
          <a:p>
            <a:pPr algn="l" marL="325754" indent="-162877" lvl="1">
              <a:lnSpc>
                <a:spcPts val="2159"/>
              </a:lnSpc>
              <a:buFont typeface="Arial"/>
              <a:buChar char="•"/>
            </a:pPr>
            <a:r>
              <a:rPr lang="en-US" sz="1799" spc="16">
                <a:solidFill>
                  <a:srgbClr val="000000"/>
                </a:solidFill>
                <a:latin typeface="TT Rounds Condensed Bold"/>
              </a:rPr>
              <a:t>Training Process:</a:t>
            </a:r>
          </a:p>
          <a:p>
            <a:pPr algn="l" marL="1138235" indent="-379412" lvl="2">
              <a:lnSpc>
                <a:spcPts val="4319"/>
              </a:lnSpc>
              <a:buFont typeface="Arial"/>
              <a:buChar char="⚬"/>
            </a:pPr>
            <a:r>
              <a:rPr lang="en-US" sz="3599" spc="33">
                <a:solidFill>
                  <a:srgbClr val="000000"/>
                </a:solidFill>
                <a:latin typeface="TT Rounds Condensed"/>
              </a:rPr>
              <a:t>Explain how the algorithm is trained using historical data. Highlight any specific considerations or techniques employed, such as cross-validation or hyperparameter tuning.</a:t>
            </a:r>
          </a:p>
          <a:p>
            <a:pPr algn="l" marL="325754" indent="-162877" lvl="1">
              <a:lnSpc>
                <a:spcPts val="2159"/>
              </a:lnSpc>
              <a:buFont typeface="Arial"/>
              <a:buChar char="•"/>
            </a:pPr>
            <a:r>
              <a:rPr lang="en-US" sz="1799" spc="16">
                <a:solidFill>
                  <a:srgbClr val="000000"/>
                </a:solidFill>
                <a:latin typeface="TT Rounds Condensed Bold"/>
              </a:rPr>
              <a:t>Prediction Process:</a:t>
            </a:r>
          </a:p>
          <a:p>
            <a:pPr algn="l" marL="1138235" indent="-379412" lvl="2">
              <a:lnSpc>
                <a:spcPts val="4319"/>
              </a:lnSpc>
              <a:buFont typeface="Arial"/>
              <a:buChar char="⚬"/>
            </a:pPr>
            <a:r>
              <a:rPr lang="en-US" sz="3599" spc="33">
                <a:solidFill>
                  <a:srgbClr val="000000"/>
                </a:solidFill>
                <a:latin typeface="TT Rounds Condensed"/>
              </a:rPr>
              <a:t>Detail how the trained algorithm makes predictions for future bike counts. Discuss any real-time data inputs considered during the prediction phase.</a:t>
            </a:r>
          </a:p>
          <a:p>
            <a:pPr algn="l" marL="1138235" indent="-379412" lvl="2">
              <a:lnSpc>
                <a:spcPts val="43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Result</a:t>
            </a:r>
          </a:p>
        </p:txBody>
      </p:sp>
      <p:sp>
        <p:nvSpPr>
          <p:cNvPr name="TextBox 4" id="4"/>
          <p:cNvSpPr txBox="true"/>
          <p:nvPr/>
        </p:nvSpPr>
        <p:spPr>
          <a:xfrm rot="0">
            <a:off x="1005840" y="2446029"/>
            <a:ext cx="16276320" cy="6697505"/>
          </a:xfrm>
          <a:prstGeom prst="rect">
            <a:avLst/>
          </a:prstGeom>
        </p:spPr>
        <p:txBody>
          <a:bodyPr anchor="t" rtlCol="false" tIns="0" lIns="0" bIns="0" rIns="0">
            <a:spAutoFit/>
          </a:bodyPr>
          <a:lstStyle/>
          <a:p>
            <a:pPr algn="l">
              <a:lnSpc>
                <a:spcPts val="4320"/>
              </a:lnSpc>
            </a:pPr>
            <a:r>
              <a:rPr lang="en-US" sz="3600" spc="33">
                <a:solidFill>
                  <a:srgbClr val="0F0F0F"/>
                </a:solidFill>
                <a:latin typeface="TT Rounds Condensed"/>
              </a:rPr>
              <a:t>Present the results of the machine learning model in terms of its accuracy and effectiveness in predicting bike counts. Include visualizations and comparisons between predicted and actual counts to highlight the model's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Conclusion</a:t>
            </a:r>
          </a:p>
        </p:txBody>
      </p:sp>
      <p:sp>
        <p:nvSpPr>
          <p:cNvPr name="TextBox 4" id="4"/>
          <p:cNvSpPr txBox="true"/>
          <p:nvPr/>
        </p:nvSpPr>
        <p:spPr>
          <a:xfrm rot="0">
            <a:off x="1005840" y="2436504"/>
            <a:ext cx="16276320" cy="6707030"/>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a:solidFill>
                  <a:srgbClr val="0F0F0F"/>
                </a:solidFill>
                <a:latin typeface="TT Rounds Condensed"/>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2436504"/>
            <a:ext cx="16276320" cy="6707030"/>
          </a:xfrm>
          <a:prstGeom prst="rect">
            <a:avLst/>
          </a:prstGeom>
        </p:spPr>
        <p:txBody>
          <a:bodyPr anchor="t" rtlCol="false" tIns="0" lIns="0" bIns="0" rIns="0">
            <a:spAutoFit/>
          </a:bodyPr>
          <a:lstStyle/>
          <a:p>
            <a:pPr algn="l">
              <a:lnSpc>
                <a:spcPts val="3600"/>
              </a:lnSpc>
            </a:pPr>
          </a:p>
          <a:p>
            <a:pPr algn="l" marL="542925" indent="-271462" lvl="1">
              <a:lnSpc>
                <a:spcPts val="3600"/>
              </a:lnSpc>
              <a:buFont typeface="Arial"/>
              <a:buChar char="•"/>
            </a:pPr>
            <a:r>
              <a:rPr lang="en-US" sz="3000" spc="28">
                <a:solidFill>
                  <a:srgbClr val="000000"/>
                </a:solidFill>
                <a:latin typeface="TT Rounds Condensed"/>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marL="542925" indent="-271462" lvl="1">
              <a:lnSpc>
                <a:spcPts val="3600"/>
              </a:lnSpc>
            </a:pPr>
          </a:p>
        </p:txBody>
      </p:sp>
      <p:sp>
        <p:nvSpPr>
          <p:cNvPr name="TextBox 4" id="4"/>
          <p:cNvSpPr txBox="true"/>
          <p:nvPr/>
        </p:nvSpPr>
        <p:spPr>
          <a:xfrm rot="0">
            <a:off x="894947" y="1331758"/>
            <a:ext cx="16361544" cy="684954"/>
          </a:xfrm>
          <a:prstGeom prst="rect">
            <a:avLst/>
          </a:prstGeom>
        </p:spPr>
        <p:txBody>
          <a:bodyPr anchor="t" rtlCol="false" tIns="0" lIns="0" bIns="0" rIns="0">
            <a:spAutoFit/>
          </a:bodyPr>
          <a:lstStyle/>
          <a:p>
            <a:pPr algn="l">
              <a:lnSpc>
                <a:spcPts val="5472"/>
              </a:lnSpc>
            </a:pPr>
            <a:r>
              <a:rPr lang="en-US" sz="5700">
                <a:solidFill>
                  <a:srgbClr val="4F81BD"/>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DAGBo365pu0</dc:identifier>
  <dcterms:modified xsi:type="dcterms:W3CDTF">2011-08-01T06:04:30Z</dcterms:modified>
  <cp:revision>1</cp:revision>
  <dc:title>Project templated.pptx</dc:title>
</cp:coreProperties>
</file>