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2" r:id="rId7"/>
    <p:sldId id="263" r:id="rId8"/>
    <p:sldId id="264" r:id="rId9"/>
    <p:sldId id="265" r:id="rId10"/>
    <p:sldId id="277" r:id="rId11"/>
    <p:sldId id="266" r:id="rId12"/>
    <p:sldId id="278" r:id="rId13"/>
    <p:sldId id="279" r:id="rId14"/>
    <p:sldId id="268" r:id="rId15"/>
    <p:sldId id="269" r:id="rId16"/>
    <p:sldId id="273" r:id="rId17"/>
    <p:sldId id="272" r:id="rId18"/>
    <p:sldId id="280" r:id="rId19"/>
    <p:sldId id="281" r:id="rId20"/>
    <p:sldId id="282" r:id="rId21"/>
    <p:sldId id="283" r:id="rId22"/>
    <p:sldId id="284" r:id="rId23"/>
    <p:sldId id="288" r:id="rId24"/>
    <p:sldId id="287" r:id="rId25"/>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12" d="100"/>
          <a:sy n="112" d="100"/>
        </p:scale>
        <p:origin x="6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0241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072909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998147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3271816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2801979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purplewhite_children_reading_books_20230401/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purplewhite_children_reading_books_20230401/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purplewhite_children_reading_books_20230401/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purplewhite_children_reading_books_20230401/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1843088" y="1458676"/>
            <a:ext cx="5549265" cy="1004887"/>
          </a:xfrm>
          <a:prstGeom prst="rect">
            <a:avLst/>
          </a:prstGeom>
          <a:noFill/>
          <a:ln/>
        </p:spPr>
        <p:txBody>
          <a:bodyPr wrap="square" rtlCol="0" anchor="b"/>
          <a:lstStyle/>
          <a:p>
            <a:pPr algn="ctr"/>
            <a:r>
              <a:rPr lang="en-US" altLang="zh-CN" sz="3200" b="0" dirty="0" err="1">
                <a:solidFill>
                  <a:schemeClr val="bg1"/>
                </a:solidFill>
                <a:latin typeface="宋体" panose="02010600030101010101" pitchFamily="2" charset="-122"/>
                <a:ea typeface="宋体" panose="02010600030101010101" pitchFamily="2" charset="-122"/>
                <a:cs typeface="Noto Sans SC" pitchFamily="34" charset="-120"/>
              </a:rPr>
              <a:t>MovieCLIP</a:t>
            </a:r>
            <a:r>
              <a:rPr lang="en-US" altLang="zh-CN" sz="3200" b="0" dirty="0">
                <a:solidFill>
                  <a:schemeClr val="bg1"/>
                </a:solidFill>
                <a:latin typeface="宋体" panose="02010600030101010101" pitchFamily="2" charset="-122"/>
                <a:ea typeface="宋体" panose="02010600030101010101" pitchFamily="2" charset="-122"/>
                <a:cs typeface="Noto Sans SC" pitchFamily="34" charset="-120"/>
              </a:rPr>
              <a:t>: Visual Scene Recognition in Movies</a:t>
            </a:r>
            <a:endParaRPr lang="en-US" sz="3200" dirty="0">
              <a:solidFill>
                <a:schemeClr val="bg1"/>
              </a:solidFill>
            </a:endParaRPr>
          </a:p>
        </p:txBody>
      </p:sp>
      <p:sp>
        <p:nvSpPr>
          <p:cNvPr id="4" name="Text 2"/>
          <p:cNvSpPr/>
          <p:nvPr/>
        </p:nvSpPr>
        <p:spPr>
          <a:xfrm>
            <a:off x="3600450" y="3871913"/>
            <a:ext cx="1943100" cy="552450"/>
          </a:xfrm>
          <a:prstGeom prst="rect">
            <a:avLst/>
          </a:prstGeom>
          <a:noFill/>
          <a:ln/>
        </p:spPr>
        <p:txBody>
          <a:bodyPr wrap="square" rtlCol="0" anchor="ctr"/>
          <a:lstStyle/>
          <a:p>
            <a:pPr algn="ctr"/>
            <a:r>
              <a:rPr lang="en-US" sz="1200" b="0" dirty="0">
                <a:solidFill>
                  <a:srgbClr val="000000"/>
                </a:solidFill>
                <a:latin typeface="宋体" panose="02010600030101010101" pitchFamily="2" charset="-122"/>
                <a:ea typeface="宋体" panose="02010600030101010101" pitchFamily="2" charset="-122"/>
                <a:cs typeface="Noto Sans SC" pitchFamily="34" charset="-120"/>
              </a:rPr>
              <a:t>2023-04-14</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err="1">
                <a:solidFill>
                  <a:srgbClr val="FFFFFF"/>
                </a:solidFill>
                <a:latin typeface="宋体" panose="02010600030101010101" pitchFamily="2" charset="-122"/>
                <a:ea typeface="宋体" panose="02010600030101010101" pitchFamily="2" charset="-122"/>
                <a:cs typeface="Noto Sans SC" pitchFamily="34" charset="-120"/>
              </a:rPr>
              <a:t>研究方法主要分为以下几个步骤</a:t>
            </a:r>
            <a:r>
              <a:rPr lang="en-US" sz="2400" b="1" dirty="0">
                <a:solidFill>
                  <a:srgbClr val="FFFFFF"/>
                </a:solidFill>
                <a:latin typeface="宋体" panose="02010600030101010101" pitchFamily="2" charset="-122"/>
                <a:ea typeface="宋体" panose="02010600030101010101" pitchFamily="2" charset="-122"/>
                <a:cs typeface="Noto Sans SC" pitchFamily="34" charset="-120"/>
              </a:rPr>
              <a:t>：</a:t>
            </a:r>
            <a:endParaRPr lang="en-US" sz="2400" dirty="0"/>
          </a:p>
        </p:txBody>
      </p:sp>
      <p:sp>
        <p:nvSpPr>
          <p:cNvPr id="4" name="Text 2"/>
          <p:cNvSpPr/>
          <p:nvPr/>
        </p:nvSpPr>
        <p:spPr>
          <a:xfrm>
            <a:off x="762000" y="1328738"/>
            <a:ext cx="7715250" cy="766763"/>
          </a:xfrm>
          <a:prstGeom prst="rect">
            <a:avLst/>
          </a:prstGeom>
          <a:noFill/>
          <a:ln/>
        </p:spPr>
        <p:txBody>
          <a:bodyPr wrap="square" rtlCol="0" anchor="t"/>
          <a:lstStyle/>
          <a:p>
            <a:pPr marL="342900" indent="-342900" algn="l">
              <a:lnSpc>
                <a:spcPts val="2208"/>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提出一个新的、广泛的电影中心的场景标签分类体系，包含179个场景标签，这些标签是从电影剧本和辅助的基于网络的视频数据集中自动提取的。</a:t>
            </a:r>
            <a:endParaRPr lang="en-US" sz="1472" dirty="0"/>
          </a:p>
        </p:txBody>
      </p:sp>
      <p:sp>
        <p:nvSpPr>
          <p:cNvPr id="5" name="Text 3"/>
          <p:cNvSpPr/>
          <p:nvPr/>
        </p:nvSpPr>
        <p:spPr>
          <a:xfrm>
            <a:off x="762000" y="2095500"/>
            <a:ext cx="7715250" cy="766763"/>
          </a:xfrm>
          <a:prstGeom prst="rect">
            <a:avLst/>
          </a:prstGeom>
          <a:noFill/>
          <a:ln/>
        </p:spPr>
        <p:txBody>
          <a:bodyPr wrap="square" rtlCol="0" anchor="t"/>
          <a:lstStyle/>
          <a:p>
            <a:pPr marL="342900" indent="-342900" algn="l">
              <a:lnSpc>
                <a:spcPts val="2208"/>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使用CLIP模型对来自32K个电影片段的1.12百万个镜头进行了弱标注，构建了一个名为MovieCLIP的大规模视觉场景识别数据集。</a:t>
            </a:r>
            <a:endParaRPr lang="en-US" sz="1472" dirty="0"/>
          </a:p>
        </p:txBody>
      </p:sp>
      <p:sp>
        <p:nvSpPr>
          <p:cNvPr id="6" name="Text 4"/>
          <p:cNvSpPr/>
          <p:nvPr/>
        </p:nvSpPr>
        <p:spPr>
          <a:xfrm>
            <a:off x="762000" y="2862263"/>
            <a:ext cx="7715250" cy="766763"/>
          </a:xfrm>
          <a:prstGeom prst="rect">
            <a:avLst/>
          </a:prstGeom>
          <a:noFill/>
          <a:ln/>
        </p:spPr>
        <p:txBody>
          <a:bodyPr wrap="square" rtlCol="0" anchor="t"/>
          <a:lstStyle/>
          <a:p>
            <a:pPr marL="342900" indent="-342900" algn="l">
              <a:lnSpc>
                <a:spcPts val="2208"/>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在MovieCLIP数据集上训练了基准视觉模型，并在一个由人类评估员验证的独立数据集上进行了评估。</a:t>
            </a:r>
            <a:endParaRPr lang="en-US" sz="1472" dirty="0"/>
          </a:p>
        </p:txBody>
      </p:sp>
      <p:sp>
        <p:nvSpPr>
          <p:cNvPr id="7" name="Text 5"/>
          <p:cNvSpPr/>
          <p:nvPr/>
        </p:nvSpPr>
        <p:spPr>
          <a:xfrm>
            <a:off x="762000" y="3629025"/>
            <a:ext cx="7715250" cy="766763"/>
          </a:xfrm>
          <a:prstGeom prst="rect">
            <a:avLst/>
          </a:prstGeom>
          <a:noFill/>
          <a:ln/>
        </p:spPr>
        <p:txBody>
          <a:bodyPr wrap="square" rtlCol="0" anchor="t"/>
          <a:lstStyle/>
          <a:p>
            <a:pPr marL="342900" indent="-342900" algn="l">
              <a:lnSpc>
                <a:spcPts val="2208"/>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利用在MovieCLIP数据集上预训练的模型特征提升下游任务，如网络视频和电影预告片的多标签场景和类型分类。</a:t>
            </a:r>
            <a:endParaRPr lang="en-US" sz="1472" dirty="0"/>
          </a:p>
        </p:txBody>
      </p:sp>
    </p:spTree>
    <p:extLst>
      <p:ext uri="{BB962C8B-B14F-4D97-AF65-F5344CB8AC3E}">
        <p14:creationId xmlns:p14="http://schemas.microsoft.com/office/powerpoint/2010/main" val="2793392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宋体" panose="02010600030101010101" pitchFamily="2" charset="-122"/>
                <a:ea typeface="宋体" panose="02010600030101010101" pitchFamily="2" charset="-122"/>
                <a:cs typeface="Noto Sans SC" pitchFamily="34" charset="-120"/>
              </a:rPr>
              <a:t>模型介绍</a:t>
            </a:r>
            <a:endParaRPr lang="en-US" sz="2400" dirty="0"/>
          </a:p>
        </p:txBody>
      </p:sp>
      <p:sp>
        <p:nvSpPr>
          <p:cNvPr id="4" name="Text 2"/>
          <p:cNvSpPr/>
          <p:nvPr/>
        </p:nvSpPr>
        <p:spPr>
          <a:xfrm>
            <a:off x="762000" y="1328738"/>
            <a:ext cx="7715250" cy="10287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文献提出了两种视觉场景识别模型，一种是基于 ResNet-50 的 CNN 模型，另一种是基于 ViT-B/16 的 Transformer 模型。这两种模型都是在 ImageNet 上预训练过的，然后在 MovieCLIP 数据集上进行微调。</a:t>
            </a:r>
            <a:endParaRPr lang="en-US" sz="1536"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宋体" panose="02010600030101010101" pitchFamily="2" charset="-122"/>
                <a:ea typeface="宋体" panose="02010600030101010101" pitchFamily="2" charset="-122"/>
                <a:cs typeface="Noto Sans SC" pitchFamily="34" charset="-120"/>
              </a:rPr>
              <a:t>模型介绍</a:t>
            </a:r>
            <a:endParaRPr lang="en-US" sz="2400" dirty="0"/>
          </a:p>
        </p:txBody>
      </p:sp>
      <p:sp>
        <p:nvSpPr>
          <p:cNvPr id="4" name="Text 2"/>
          <p:cNvSpPr/>
          <p:nvPr/>
        </p:nvSpPr>
        <p:spPr>
          <a:xfrm>
            <a:off x="762000" y="1328738"/>
            <a:ext cx="7715250" cy="952500"/>
          </a:xfrm>
          <a:prstGeom prst="rect">
            <a:avLst/>
          </a:prstGeom>
          <a:noFill/>
          <a:ln/>
        </p:spPr>
        <p:txBody>
          <a:bodyPr wrap="square" rtlCol="0" anchor="t"/>
          <a:lstStyle/>
          <a:p>
            <a:pPr marL="342900" indent="-342900" algn="l">
              <a:lnSpc>
                <a:spcPts val="1920"/>
              </a:lnSpc>
              <a:buSzPct val="100000"/>
              <a:buChar char="•"/>
            </a:pPr>
            <a:r>
              <a:rPr lang="en-US" sz="1300" b="0" dirty="0">
                <a:solidFill>
                  <a:srgbClr val="000000"/>
                </a:solidFill>
                <a:latin typeface="宋体" panose="02010600030101010101" pitchFamily="2" charset="-122"/>
                <a:ea typeface="宋体" panose="02010600030101010101" pitchFamily="2" charset="-122"/>
                <a:cs typeface="Noto Sans SC" pitchFamily="34" charset="-120"/>
              </a:rPr>
              <a:t>使用了CLIP模型作为弱标注和特征提取的工具。CLIP模型是一个基于对比学习的视觉-语言预训练模型，它可以从大量无标注的图像-文本对中学习通用的视觉-语言表示。</a:t>
            </a:r>
            <a:endParaRPr lang="en-US" sz="1280" dirty="0"/>
          </a:p>
        </p:txBody>
      </p:sp>
      <p:sp>
        <p:nvSpPr>
          <p:cNvPr id="5" name="Text 3"/>
          <p:cNvSpPr/>
          <p:nvPr/>
        </p:nvSpPr>
        <p:spPr>
          <a:xfrm>
            <a:off x="762000" y="2281238"/>
            <a:ext cx="7715250" cy="1238250"/>
          </a:xfrm>
          <a:prstGeom prst="rect">
            <a:avLst/>
          </a:prstGeom>
          <a:noFill/>
          <a:ln/>
        </p:spPr>
        <p:txBody>
          <a:bodyPr wrap="square" rtlCol="0" anchor="t"/>
          <a:lstStyle/>
          <a:p>
            <a:pPr marL="342900" indent="-342900" algn="l">
              <a:lnSpc>
                <a:spcPts val="1920"/>
              </a:lnSpc>
              <a:buSzPct val="100000"/>
              <a:buChar char="•"/>
            </a:pPr>
            <a:r>
              <a:rPr lang="en-US" sz="1300" b="0" dirty="0">
                <a:solidFill>
                  <a:srgbClr val="000000"/>
                </a:solidFill>
                <a:latin typeface="宋体" panose="02010600030101010101" pitchFamily="2" charset="-122"/>
                <a:ea typeface="宋体" panose="02010600030101010101" pitchFamily="2" charset="-122"/>
                <a:cs typeface="Noto Sans SC" pitchFamily="34" charset="-120"/>
              </a:rPr>
              <a:t>CLIP模型由两个子模块组成：一个图像编码器和一个文本编码器。图像编码器是一个基于ViT或ResNet架构的卷积神经网络，它可以将输入图像转换为一个固定长度的向量。文本编码器是一个基于Transformer架构的自注意力网络，它可以将输入文本转换为一个固定长度的向量。</a:t>
            </a:r>
            <a:endParaRPr lang="en-US" sz="1280" dirty="0"/>
          </a:p>
        </p:txBody>
      </p:sp>
      <p:sp>
        <p:nvSpPr>
          <p:cNvPr id="6" name="Text 4"/>
          <p:cNvSpPr/>
          <p:nvPr/>
        </p:nvSpPr>
        <p:spPr>
          <a:xfrm>
            <a:off x="762000" y="3519488"/>
            <a:ext cx="7715250" cy="1238250"/>
          </a:xfrm>
          <a:prstGeom prst="rect">
            <a:avLst/>
          </a:prstGeom>
          <a:noFill/>
          <a:ln/>
        </p:spPr>
        <p:txBody>
          <a:bodyPr wrap="square" rtlCol="0" anchor="t"/>
          <a:lstStyle/>
          <a:p>
            <a:pPr marL="342900" indent="-342900" algn="l">
              <a:lnSpc>
                <a:spcPts val="1920"/>
              </a:lnSpc>
              <a:buSzPct val="100000"/>
              <a:buChar char="•"/>
            </a:pPr>
            <a:r>
              <a:rPr lang="en-US" sz="1300" b="0" dirty="0">
                <a:solidFill>
                  <a:srgbClr val="000000"/>
                </a:solidFill>
                <a:latin typeface="宋体" panose="02010600030101010101" pitchFamily="2" charset="-122"/>
                <a:ea typeface="宋体" panose="02010600030101010101" pitchFamily="2" charset="-122"/>
                <a:cs typeface="Noto Sans SC" pitchFamily="34" charset="-120"/>
              </a:rPr>
              <a:t>CLIP模型的训练目标是最大化图像-文本对之间的互信息，即使得来自同一对的图像和文本向量之间的余弦相似度尽可能高，而与其他对不相关的图像和文本向量之间的余弦相似度尽可能低。这样，CLIP模型就可以学习到一种跨域和跨任务的视觉-语言表示，可以用于多种下游任务，如零样本图像分类、图像检索、图像描述等。</a:t>
            </a:r>
            <a:endParaRPr lang="en-US" sz="1280" dirty="0"/>
          </a:p>
        </p:txBody>
      </p:sp>
    </p:spTree>
    <p:extLst>
      <p:ext uri="{BB962C8B-B14F-4D97-AF65-F5344CB8AC3E}">
        <p14:creationId xmlns:p14="http://schemas.microsoft.com/office/powerpoint/2010/main" val="2262834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宋体" panose="02010600030101010101" pitchFamily="2" charset="-122"/>
                <a:ea typeface="宋体" panose="02010600030101010101" pitchFamily="2" charset="-122"/>
                <a:cs typeface="Noto Sans SC" pitchFamily="34" charset="-120"/>
              </a:rPr>
              <a:t>各个模块参数介绍</a:t>
            </a:r>
            <a:endParaRPr lang="en-US" sz="2400" dirty="0"/>
          </a:p>
        </p:txBody>
      </p:sp>
      <p:sp>
        <p:nvSpPr>
          <p:cNvPr id="4" name="Text 2"/>
          <p:cNvSpPr/>
          <p:nvPr/>
        </p:nvSpPr>
        <p:spPr>
          <a:xfrm>
            <a:off x="762000" y="1328738"/>
            <a:ext cx="7715250" cy="1628775"/>
          </a:xfrm>
          <a:prstGeom prst="rect">
            <a:avLst/>
          </a:prstGeom>
          <a:noFill/>
          <a:ln/>
        </p:spPr>
        <p:txBody>
          <a:bodyPr wrap="square" rtlCol="0" anchor="t"/>
          <a:lstStyle/>
          <a:p>
            <a:pPr marL="342900" indent="-342900" algn="l">
              <a:lnSpc>
                <a:spcPts val="1728"/>
              </a:lnSpc>
              <a:buSzPct val="100000"/>
              <a:buChar char="•"/>
            </a:pPr>
            <a:r>
              <a:rPr lang="en-US" sz="1200" b="0" dirty="0" err="1">
                <a:solidFill>
                  <a:srgbClr val="000000"/>
                </a:solidFill>
                <a:latin typeface="宋体" panose="02010600030101010101" pitchFamily="2" charset="-122"/>
                <a:ea typeface="宋体" panose="02010600030101010101" pitchFamily="2" charset="-122"/>
                <a:cs typeface="Noto Sans SC" pitchFamily="34" charset="-120"/>
              </a:rPr>
              <a:t>使用了两种不同规模的CLIP模型：ViT-B</a:t>
            </a:r>
            <a:r>
              <a:rPr lang="en-US" sz="1200" b="0" dirty="0">
                <a:solidFill>
                  <a:srgbClr val="000000"/>
                </a:solidFill>
                <a:latin typeface="宋体" panose="02010600030101010101" pitchFamily="2" charset="-122"/>
                <a:ea typeface="宋体" panose="02010600030101010101" pitchFamily="2" charset="-122"/>
                <a:cs typeface="Noto Sans SC" pitchFamily="34" charset="-120"/>
              </a:rPr>
              <a:t>/32和ViT-L/14。ViT-B/32是一个基于ViT架构的图像编码器，它有12层Transformer层，每层有768个隐藏单元，12个注意力头，以及3072个前馈单元。它将输入图像划分为32x32个块，并将每个块作为一个序列元素输入到Transformer中。ViT-L/14是一个更大规模的图像编码器，它有24层Transformer层，每层有1024个隐藏单元，16个注意力头，以及4096个前馈单元。它将输入图像划分为14x14个块，并将每个块作为一个序列元素输入到Transformer中。</a:t>
            </a:r>
            <a:endParaRPr lang="en-US" sz="1152" dirty="0"/>
          </a:p>
        </p:txBody>
      </p:sp>
      <p:sp>
        <p:nvSpPr>
          <p:cNvPr id="5" name="Text 3"/>
          <p:cNvSpPr/>
          <p:nvPr/>
        </p:nvSpPr>
        <p:spPr>
          <a:xfrm>
            <a:off x="762000" y="2957513"/>
            <a:ext cx="7715250" cy="1114425"/>
          </a:xfrm>
          <a:prstGeom prst="rect">
            <a:avLst/>
          </a:prstGeom>
          <a:noFill/>
          <a:ln/>
        </p:spPr>
        <p:txBody>
          <a:bodyPr wrap="square" rtlCol="0" anchor="t"/>
          <a:lstStyle/>
          <a:p>
            <a:pPr marL="342900" indent="-342900" algn="l">
              <a:lnSpc>
                <a:spcPts val="1728"/>
              </a:lnSpc>
              <a:buSzPct val="100000"/>
              <a:buChar char="•"/>
            </a:pPr>
            <a:r>
              <a:rPr lang="en-US" sz="1200" b="0" dirty="0">
                <a:solidFill>
                  <a:srgbClr val="000000"/>
                </a:solidFill>
                <a:latin typeface="宋体" panose="02010600030101010101" pitchFamily="2" charset="-122"/>
                <a:ea typeface="宋体" panose="02010600030101010101" pitchFamily="2" charset="-122"/>
                <a:cs typeface="Noto Sans SC" pitchFamily="34" charset="-120"/>
              </a:rPr>
              <a:t>使用了相同规模的文本编码器，它是一个基于Transformer架构的自注意力网络，它有12层Transformer层，每层有768个隐藏单元，12个注意力头，以及3072个前馈单元。它使用了字节对编码（BPE）作为词汇表，可以处理多种语言的文本。它将输入文本分割为若干个子词，并将每个子词作为一个序列元素输入到Transformer中。</a:t>
            </a:r>
            <a:endParaRPr lang="en-US" sz="1152" dirty="0"/>
          </a:p>
        </p:txBody>
      </p:sp>
      <p:sp>
        <p:nvSpPr>
          <p:cNvPr id="6" name="Text 4"/>
          <p:cNvSpPr/>
          <p:nvPr/>
        </p:nvSpPr>
        <p:spPr>
          <a:xfrm>
            <a:off x="762000" y="4071937"/>
            <a:ext cx="7715250" cy="600075"/>
          </a:xfrm>
          <a:prstGeom prst="rect">
            <a:avLst/>
          </a:prstGeom>
          <a:noFill/>
          <a:ln/>
        </p:spPr>
        <p:txBody>
          <a:bodyPr wrap="square" rtlCol="0" anchor="t"/>
          <a:lstStyle/>
          <a:p>
            <a:pPr marL="342900" indent="-342900" algn="l">
              <a:lnSpc>
                <a:spcPts val="1728"/>
              </a:lnSpc>
              <a:buSzPct val="100000"/>
              <a:buChar char="•"/>
            </a:pPr>
            <a:r>
              <a:rPr lang="en-US" sz="1200" b="0" dirty="0">
                <a:solidFill>
                  <a:srgbClr val="000000"/>
                </a:solidFill>
                <a:latin typeface="宋体" panose="02010600030101010101" pitchFamily="2" charset="-122"/>
                <a:ea typeface="宋体" panose="02010600030101010101" pitchFamily="2" charset="-122"/>
                <a:cs typeface="Noto Sans SC" pitchFamily="34" charset="-120"/>
              </a:rPr>
              <a:t>图像编码器和文本编码器的输出向量都是512维的，它们都经过了一个线性层和一个L2归一化层，以便计算余弦相似度。</a:t>
            </a:r>
            <a:endParaRPr lang="en-US" sz="1152" dirty="0"/>
          </a:p>
        </p:txBody>
      </p:sp>
    </p:spTree>
    <p:extLst>
      <p:ext uri="{BB962C8B-B14F-4D97-AF65-F5344CB8AC3E}">
        <p14:creationId xmlns:p14="http://schemas.microsoft.com/office/powerpoint/2010/main" val="395945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宋体" panose="02010600030101010101" pitchFamily="2" charset="-122"/>
                <a:ea typeface="宋体" panose="02010600030101010101" pitchFamily="2" charset="-122"/>
                <a:cs typeface="Noto Sans SC" pitchFamily="34" charset="-120"/>
              </a:rPr>
              <a:t>ResNet-50 模型的参数如下：</a:t>
            </a:r>
            <a:endParaRPr lang="en-US" sz="2400" dirty="0"/>
          </a:p>
        </p:txBody>
      </p:sp>
      <p:sp>
        <p:nvSpPr>
          <p:cNvPr id="4" name="Text 2"/>
          <p:cNvSpPr/>
          <p:nvPr/>
        </p:nvSpPr>
        <p:spPr>
          <a:xfrm>
            <a:off x="762000" y="1328738"/>
            <a:ext cx="7715250" cy="4572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输入图像的大小为 224x224x3</a:t>
            </a:r>
            <a:endParaRPr lang="en-US" sz="1536" dirty="0"/>
          </a:p>
        </p:txBody>
      </p:sp>
      <p:sp>
        <p:nvSpPr>
          <p:cNvPr id="5" name="Text 3"/>
          <p:cNvSpPr/>
          <p:nvPr/>
        </p:nvSpPr>
        <p:spPr>
          <a:xfrm>
            <a:off x="762000" y="1785938"/>
            <a:ext cx="7715250" cy="4572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输出层的神经元个数为 179，对应 179 个场景标签</a:t>
            </a:r>
            <a:endParaRPr lang="en-US" sz="1536" dirty="0"/>
          </a:p>
        </p:txBody>
      </p:sp>
      <p:sp>
        <p:nvSpPr>
          <p:cNvPr id="6" name="Text 4"/>
          <p:cNvSpPr/>
          <p:nvPr/>
        </p:nvSpPr>
        <p:spPr>
          <a:xfrm>
            <a:off x="762000" y="2243138"/>
            <a:ext cx="7715250" cy="4572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使用交叉熵损失函数和 Adam 优化器</a:t>
            </a:r>
            <a:endParaRPr lang="en-US" sz="1536" dirty="0"/>
          </a:p>
        </p:txBody>
      </p:sp>
      <p:sp>
        <p:nvSpPr>
          <p:cNvPr id="7" name="Text 5"/>
          <p:cNvSpPr/>
          <p:nvPr/>
        </p:nvSpPr>
        <p:spPr>
          <a:xfrm>
            <a:off x="762000" y="2700338"/>
            <a:ext cx="7715250" cy="4572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学习率为 0.0001，批大小为 256，训练轮数为 10</a:t>
            </a:r>
            <a:endParaRPr lang="en-US" sz="1536"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宋体" panose="02010600030101010101" pitchFamily="2" charset="-122"/>
                <a:ea typeface="宋体" panose="02010600030101010101" pitchFamily="2" charset="-122"/>
                <a:cs typeface="Noto Sans SC" pitchFamily="34" charset="-120"/>
              </a:rPr>
              <a:t>ViT-B/16 模型的参数如下：</a:t>
            </a:r>
            <a:endParaRPr lang="en-US" sz="2400" dirty="0"/>
          </a:p>
        </p:txBody>
      </p:sp>
      <p:sp>
        <p:nvSpPr>
          <p:cNvPr id="4" name="Text 2"/>
          <p:cNvSpPr/>
          <p:nvPr/>
        </p:nvSpPr>
        <p:spPr>
          <a:xfrm>
            <a:off x="762000" y="1328738"/>
            <a:ext cx="7715250" cy="4572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输入图像的大小为 384x384x3</a:t>
            </a:r>
            <a:endParaRPr lang="en-US" sz="1536" dirty="0"/>
          </a:p>
        </p:txBody>
      </p:sp>
      <p:sp>
        <p:nvSpPr>
          <p:cNvPr id="5" name="Text 3"/>
          <p:cNvSpPr/>
          <p:nvPr/>
        </p:nvSpPr>
        <p:spPr>
          <a:xfrm>
            <a:off x="762000" y="1785938"/>
            <a:ext cx="7715250" cy="4572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输出层的神经元个数为 179，对应 179 个场景标签</a:t>
            </a:r>
            <a:endParaRPr lang="en-US" sz="1536" dirty="0"/>
          </a:p>
        </p:txBody>
      </p:sp>
      <p:sp>
        <p:nvSpPr>
          <p:cNvPr id="6" name="Text 4"/>
          <p:cNvSpPr/>
          <p:nvPr/>
        </p:nvSpPr>
        <p:spPr>
          <a:xfrm>
            <a:off x="762000" y="2243138"/>
            <a:ext cx="7715250" cy="4572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使用交叉熵损失函数和 AdamW 优化器</a:t>
            </a:r>
            <a:endParaRPr lang="en-US" sz="1536" dirty="0"/>
          </a:p>
        </p:txBody>
      </p:sp>
      <p:sp>
        <p:nvSpPr>
          <p:cNvPr id="7" name="Text 5"/>
          <p:cNvSpPr/>
          <p:nvPr/>
        </p:nvSpPr>
        <p:spPr>
          <a:xfrm>
            <a:off x="762000" y="2700338"/>
            <a:ext cx="7715250" cy="4572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学习率为 0.0001，批大小为 128，训练轮数为 10</a:t>
            </a:r>
            <a:endParaRPr lang="en-US" sz="1536"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4" name="Text 2"/>
          <p:cNvSpPr/>
          <p:nvPr/>
        </p:nvSpPr>
        <p:spPr>
          <a:xfrm>
            <a:off x="762000" y="1581931"/>
            <a:ext cx="7715250" cy="8001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首先从 IMDb 上获取了近万部电影的剧本，并用 NLP 方法提取了每个镜头的场景描述。</a:t>
            </a:r>
            <a:endParaRPr lang="en-US" sz="1536" dirty="0"/>
          </a:p>
        </p:txBody>
      </p:sp>
      <p:sp>
        <p:nvSpPr>
          <p:cNvPr id="5" name="Text 3"/>
          <p:cNvSpPr/>
          <p:nvPr/>
        </p:nvSpPr>
        <p:spPr>
          <a:xfrm>
            <a:off x="762000" y="2128838"/>
            <a:ext cx="7715250" cy="8001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然后从 YouTube 上获取了 Kinetics-700 和 YouTube-8M 这两个视频数据集，并用 CLIP 模型对每个视频进行场景标签的预测。</a:t>
            </a:r>
            <a:endParaRPr lang="en-US" sz="1536" dirty="0"/>
          </a:p>
        </p:txBody>
      </p:sp>
      <p:sp>
        <p:nvSpPr>
          <p:cNvPr id="6" name="Text 4"/>
          <p:cNvSpPr/>
          <p:nvPr/>
        </p:nvSpPr>
        <p:spPr>
          <a:xfrm>
            <a:off x="762000" y="2928938"/>
            <a:ext cx="7715250" cy="8001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接着将剧本中和视频中提取出来的场景描述进行聚类和筛选，得到了一个包含 179 个场景标签的分类体系。</a:t>
            </a:r>
            <a:endParaRPr lang="en-US" sz="1536" dirty="0"/>
          </a:p>
        </p:txBody>
      </p:sp>
      <p:sp>
        <p:nvSpPr>
          <p:cNvPr id="7" name="Text 5"/>
          <p:cNvSpPr/>
          <p:nvPr/>
        </p:nvSpPr>
        <p:spPr>
          <a:xfrm>
            <a:off x="762000" y="3729038"/>
            <a:ext cx="7715250" cy="8001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最后从 YouTube 上下载了约三万部电影片段，并用 CLIP 模型对每个片段中的每个镜头进行场景标签的预测，得到了 MovieCLIP 数据集。</a:t>
            </a:r>
            <a:endParaRPr lang="en-US" sz="1536" dirty="0"/>
          </a:p>
        </p:txBody>
      </p:sp>
      <p:sp>
        <p:nvSpPr>
          <p:cNvPr id="8" name="Text 1">
            <a:extLst>
              <a:ext uri="{FF2B5EF4-FFF2-40B4-BE49-F238E27FC236}">
                <a16:creationId xmlns:a16="http://schemas.microsoft.com/office/drawing/2014/main" id="{D4AEA761-1000-4760-A364-F0373F0D8F82}"/>
              </a:ext>
            </a:extLst>
          </p:cNvPr>
          <p:cNvSpPr/>
          <p:nvPr/>
        </p:nvSpPr>
        <p:spPr>
          <a:xfrm>
            <a:off x="762000" y="166688"/>
            <a:ext cx="7806690" cy="552450"/>
          </a:xfrm>
          <a:prstGeom prst="rect">
            <a:avLst/>
          </a:prstGeom>
          <a:noFill/>
          <a:ln/>
        </p:spPr>
        <p:txBody>
          <a:bodyPr wrap="square" rtlCol="0" anchor="ctr"/>
          <a:lstStyle/>
          <a:p>
            <a:r>
              <a:rPr lang="en-US" sz="2400" b="1" dirty="0" err="1">
                <a:solidFill>
                  <a:srgbClr val="FFFFFF"/>
                </a:solidFill>
                <a:latin typeface="宋体" panose="02010600030101010101" pitchFamily="2" charset="-122"/>
                <a:ea typeface="宋体" panose="02010600030101010101" pitchFamily="2" charset="-122"/>
                <a:cs typeface="Noto Sans SC" pitchFamily="34" charset="-120"/>
              </a:rPr>
              <a:t>数据来源</a:t>
            </a:r>
            <a:endParaRPr lang="en-US" sz="2400" dirty="0"/>
          </a:p>
        </p:txBody>
      </p:sp>
      <p:sp>
        <p:nvSpPr>
          <p:cNvPr id="9" name="Text 2">
            <a:extLst>
              <a:ext uri="{FF2B5EF4-FFF2-40B4-BE49-F238E27FC236}">
                <a16:creationId xmlns:a16="http://schemas.microsoft.com/office/drawing/2014/main" id="{274D39FA-172E-45D0-81EE-7AF60A066903}"/>
              </a:ext>
            </a:extLst>
          </p:cNvPr>
          <p:cNvSpPr/>
          <p:nvPr/>
        </p:nvSpPr>
        <p:spPr>
          <a:xfrm>
            <a:off x="762000" y="990599"/>
            <a:ext cx="7715250" cy="600075"/>
          </a:xfrm>
          <a:prstGeom prst="rect">
            <a:avLst/>
          </a:prstGeom>
          <a:noFill/>
          <a:ln/>
        </p:spPr>
        <p:txBody>
          <a:bodyPr wrap="square" rtlCol="0" anchor="t"/>
          <a:lstStyle/>
          <a:p>
            <a:pPr marL="342900" indent="-342900" algn="l">
              <a:lnSpc>
                <a:spcPts val="1728"/>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数据来源有两部分，一部分是从电影剧本中提取场景标签，另一部分是从网络视频数据集中补充场景标签。具体步骤如下：</a:t>
            </a:r>
            <a:endParaRPr lang="en-US" sz="15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err="1">
                <a:solidFill>
                  <a:srgbClr val="FFFFFF"/>
                </a:solidFill>
                <a:latin typeface="宋体" panose="02010600030101010101" pitchFamily="2" charset="-122"/>
                <a:ea typeface="宋体" panose="02010600030101010101" pitchFamily="2" charset="-122"/>
                <a:cs typeface="Noto Sans SC" pitchFamily="34" charset="-120"/>
              </a:rPr>
              <a:t>实验设计</a:t>
            </a:r>
            <a:endParaRPr lang="en-US" sz="2400" dirty="0"/>
          </a:p>
        </p:txBody>
      </p:sp>
      <p:sp>
        <p:nvSpPr>
          <p:cNvPr id="5" name="Text 3"/>
          <p:cNvSpPr/>
          <p:nvPr/>
        </p:nvSpPr>
        <p:spPr>
          <a:xfrm>
            <a:off x="762000" y="1280544"/>
            <a:ext cx="7715250" cy="857250"/>
          </a:xfrm>
          <a:prstGeom prst="rect">
            <a:avLst/>
          </a:prstGeom>
          <a:noFill/>
          <a:ln/>
        </p:spPr>
        <p:txBody>
          <a:bodyPr wrap="square" rtlCol="0" anchor="t"/>
          <a:lstStyle/>
          <a:p>
            <a:pPr marL="342900" indent="-342900" algn="l">
              <a:lnSpc>
                <a:spcPts val="1728"/>
              </a:lnSpc>
              <a:buSzPct val="100000"/>
              <a:buChar char="•"/>
            </a:pPr>
            <a:r>
              <a:rPr lang="en-US" sz="1200" b="0" dirty="0">
                <a:solidFill>
                  <a:srgbClr val="000000"/>
                </a:solidFill>
                <a:latin typeface="宋体" panose="02010600030101010101" pitchFamily="2" charset="-122"/>
                <a:ea typeface="宋体" panose="02010600030101010101" pitchFamily="2" charset="-122"/>
                <a:cs typeface="Noto Sans SC" pitchFamily="34" charset="-120"/>
              </a:rPr>
              <a:t>实验设计有三个方面，一是在 MovieCLIP 数据集上评估视觉场景识别模型的性能，二是在一个由人类评估员验证过的数据集上评估模型的泛化能力， 三是在网络视频和电影预告片上评估模型在下游任务中的应用效果。</a:t>
            </a:r>
            <a:endParaRPr lang="en-US" sz="1152" dirty="0"/>
          </a:p>
        </p:txBody>
      </p:sp>
      <p:sp>
        <p:nvSpPr>
          <p:cNvPr id="6" name="Text 4"/>
          <p:cNvSpPr/>
          <p:nvPr/>
        </p:nvSpPr>
        <p:spPr>
          <a:xfrm>
            <a:off x="762000" y="2137794"/>
            <a:ext cx="7715250" cy="600075"/>
          </a:xfrm>
          <a:prstGeom prst="rect">
            <a:avLst/>
          </a:prstGeom>
          <a:noFill/>
          <a:ln/>
        </p:spPr>
        <p:txBody>
          <a:bodyPr wrap="square" rtlCol="0" anchor="t"/>
          <a:lstStyle/>
          <a:p>
            <a:pPr marL="342900" indent="-342900" algn="l">
              <a:lnSpc>
                <a:spcPts val="1728"/>
              </a:lnSpc>
              <a:buSzPct val="100000"/>
              <a:buChar char="•"/>
            </a:pPr>
            <a:r>
              <a:rPr lang="en-US" sz="1200" b="0" dirty="0">
                <a:solidFill>
                  <a:srgbClr val="000000"/>
                </a:solidFill>
                <a:latin typeface="宋体" panose="02010600030101010101" pitchFamily="2" charset="-122"/>
                <a:ea typeface="宋体" panose="02010600030101010101" pitchFamily="2" charset="-122"/>
                <a:cs typeface="Noto Sans SC" pitchFamily="34" charset="-120"/>
              </a:rPr>
              <a:t>在 MovieCLIP 数据集上，作者使用了准确率、召回率、F1 值、平均准确率和平均召回率等指标来评估模型的性能，同时也比较了不同的数据增强方法和模型结构对结果的影响。</a:t>
            </a:r>
            <a:endParaRPr lang="en-US" sz="1152" dirty="0"/>
          </a:p>
        </p:txBody>
      </p:sp>
      <p:sp>
        <p:nvSpPr>
          <p:cNvPr id="7" name="Text 5"/>
          <p:cNvSpPr/>
          <p:nvPr/>
        </p:nvSpPr>
        <p:spPr>
          <a:xfrm>
            <a:off x="762000" y="2737869"/>
            <a:ext cx="7715250" cy="1371600"/>
          </a:xfrm>
          <a:prstGeom prst="rect">
            <a:avLst/>
          </a:prstGeom>
          <a:noFill/>
          <a:ln/>
        </p:spPr>
        <p:txBody>
          <a:bodyPr wrap="square" rtlCol="0" anchor="t"/>
          <a:lstStyle/>
          <a:p>
            <a:pPr marL="342900" indent="-342900" algn="l">
              <a:lnSpc>
                <a:spcPts val="1728"/>
              </a:lnSpc>
              <a:buSzPct val="100000"/>
              <a:buChar char="•"/>
            </a:pPr>
            <a:r>
              <a:rPr lang="en-US" sz="1200" b="0" dirty="0">
                <a:solidFill>
                  <a:srgbClr val="000000"/>
                </a:solidFill>
                <a:latin typeface="宋体" panose="02010600030101010101" pitchFamily="2" charset="-122"/>
                <a:ea typeface="宋体" panose="02010600030101010101" pitchFamily="2" charset="-122"/>
                <a:cs typeface="Noto Sans SC" pitchFamily="34" charset="-120"/>
              </a:rPr>
              <a:t>在人类评估员验证过的数据集上，作者使用了 Cohen's Kappa 系数来评估模型预测标签和人类标注标签之间的一致性，同时也分析了模型在不同场景类别上的表现差异。结果显示，ViT-B/16 模型的 Kappa 系数为 0.67，高于 ResNet-50 模型的 0.62，说明 ViT-B/16 模型更能与人类评估员达成一致。另外，作者发现模型在一些具有明显视觉特征的场景类别上表现较好，例如海滩、森林、酒吧等，而在一些具有较多语义信息的场景类别上表现较差，例如婚礼、葬礼、审判等。</a:t>
            </a:r>
            <a:endParaRPr lang="en-US" sz="1152"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Text 0"/>
          <p:cNvSpPr/>
          <p:nvPr/>
        </p:nvSpPr>
        <p:spPr>
          <a:xfrm>
            <a:off x="3462338" y="1181100"/>
            <a:ext cx="2214563" cy="1243013"/>
          </a:xfrm>
          <a:prstGeom prst="rect">
            <a:avLst/>
          </a:prstGeom>
          <a:noFill/>
          <a:ln/>
        </p:spPr>
        <p:txBody>
          <a:bodyPr wrap="square" rtlCol="0" anchor="t"/>
          <a:lstStyle/>
          <a:p>
            <a:pPr algn="ctr"/>
            <a:r>
              <a:rPr lang="en-US" sz="5400" b="1" dirty="0">
                <a:solidFill>
                  <a:srgbClr val="760070"/>
                </a:solidFill>
                <a:latin typeface="宋体" panose="02010600030101010101" pitchFamily="2" charset="-122"/>
                <a:ea typeface="宋体" panose="02010600030101010101" pitchFamily="2" charset="-122"/>
                <a:cs typeface="Noto Sans SC" pitchFamily="34" charset="-120"/>
              </a:rPr>
              <a:t>04</a:t>
            </a:r>
            <a:endParaRPr lang="en-US" sz="5400" dirty="0"/>
          </a:p>
        </p:txBody>
      </p:sp>
      <p:sp>
        <p:nvSpPr>
          <p:cNvPr id="3" name="Text 1"/>
          <p:cNvSpPr/>
          <p:nvPr/>
        </p:nvSpPr>
        <p:spPr>
          <a:xfrm>
            <a:off x="2066925" y="2466975"/>
            <a:ext cx="5101590" cy="1676400"/>
          </a:xfrm>
          <a:prstGeom prst="rect">
            <a:avLst/>
          </a:prstGeom>
          <a:noFill/>
          <a:ln/>
        </p:spPr>
        <p:txBody>
          <a:bodyPr wrap="square" rtlCol="0" anchor="t"/>
          <a:lstStyle/>
          <a:p>
            <a:pPr algn="ctr"/>
            <a:r>
              <a:rPr lang="en-US" sz="3200" b="1" dirty="0">
                <a:solidFill>
                  <a:srgbClr val="000000"/>
                </a:solidFill>
                <a:latin typeface="宋体" panose="02010600030101010101" pitchFamily="2" charset="-122"/>
                <a:ea typeface="宋体" panose="02010600030101010101" pitchFamily="2" charset="-122"/>
                <a:cs typeface="Noto Sans SC" pitchFamily="34" charset="-120"/>
              </a:rPr>
              <a:t>主要结果</a:t>
            </a:r>
            <a:endParaRPr lang="en-US"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宋体" panose="02010600030101010101" pitchFamily="2" charset="-122"/>
                <a:ea typeface="宋体" panose="02010600030101010101" pitchFamily="2" charset="-122"/>
                <a:cs typeface="Noto Sans SC" pitchFamily="34" charset="-120"/>
              </a:rPr>
              <a:t>主要结果</a:t>
            </a:r>
            <a:endParaRPr lang="en-US" sz="2400" dirty="0"/>
          </a:p>
        </p:txBody>
      </p:sp>
      <p:sp>
        <p:nvSpPr>
          <p:cNvPr id="4" name="Text 2"/>
          <p:cNvSpPr/>
          <p:nvPr/>
        </p:nvSpPr>
        <p:spPr>
          <a:xfrm>
            <a:off x="762000" y="1328738"/>
            <a:ext cx="7715250" cy="566738"/>
          </a:xfrm>
          <a:prstGeom prst="rect">
            <a:avLst/>
          </a:prstGeom>
          <a:noFill/>
          <a:ln/>
        </p:spPr>
        <p:txBody>
          <a:bodyPr wrap="square" rtlCol="0" anchor="t"/>
          <a:lstStyle/>
          <a:p>
            <a:pPr marL="342900" indent="-342900" algn="l">
              <a:lnSpc>
                <a:spcPts val="1632"/>
              </a:lnSpc>
              <a:buSzPct val="100000"/>
              <a:buChar char="•"/>
            </a:pPr>
            <a:r>
              <a:rPr lang="en-US" sz="1100" b="0" dirty="0">
                <a:solidFill>
                  <a:srgbClr val="000000"/>
                </a:solidFill>
                <a:latin typeface="宋体" panose="02010600030101010101" pitchFamily="2" charset="-122"/>
                <a:ea typeface="宋体" panose="02010600030101010101" pitchFamily="2" charset="-122"/>
                <a:cs typeface="Noto Sans SC" pitchFamily="34" charset="-120"/>
              </a:rPr>
              <a:t>这篇论文提出了一个新的、广泛的电影中心的场景标签分类体系，包含179个场景标签，这些标签是从电影剧本和辅助的基于网络的视频数据集中自动提取的。</a:t>
            </a:r>
            <a:endParaRPr lang="en-US" sz="1088" dirty="0"/>
          </a:p>
        </p:txBody>
      </p:sp>
      <p:sp>
        <p:nvSpPr>
          <p:cNvPr id="5" name="Text 3"/>
          <p:cNvSpPr/>
          <p:nvPr/>
        </p:nvSpPr>
        <p:spPr>
          <a:xfrm>
            <a:off x="762000" y="1895475"/>
            <a:ext cx="7715250" cy="566738"/>
          </a:xfrm>
          <a:prstGeom prst="rect">
            <a:avLst/>
          </a:prstGeom>
          <a:noFill/>
          <a:ln/>
        </p:spPr>
        <p:txBody>
          <a:bodyPr wrap="square" rtlCol="0" anchor="t"/>
          <a:lstStyle/>
          <a:p>
            <a:pPr marL="342900" indent="-342900" algn="l">
              <a:lnSpc>
                <a:spcPts val="1632"/>
              </a:lnSpc>
              <a:buSzPct val="100000"/>
              <a:buChar char="•"/>
            </a:pPr>
            <a:r>
              <a:rPr lang="en-US" sz="1100" b="0" dirty="0">
                <a:solidFill>
                  <a:srgbClr val="000000"/>
                </a:solidFill>
                <a:latin typeface="宋体" panose="02010600030101010101" pitchFamily="2" charset="-122"/>
                <a:ea typeface="宋体" panose="02010600030101010101" pitchFamily="2" charset="-122"/>
                <a:cs typeface="Noto Sans SC" pitchFamily="34" charset="-120"/>
              </a:rPr>
              <a:t>这篇论文使用CLIP模型对来自32K个电影片段的1.12百万个镜头进行了弱标注，构建了一个名为MovieCLIP的大规模视觉场景识别数据集。</a:t>
            </a:r>
            <a:endParaRPr lang="en-US" sz="1088" dirty="0"/>
          </a:p>
        </p:txBody>
      </p:sp>
      <p:sp>
        <p:nvSpPr>
          <p:cNvPr id="6" name="Text 4"/>
          <p:cNvSpPr/>
          <p:nvPr/>
        </p:nvSpPr>
        <p:spPr>
          <a:xfrm>
            <a:off x="762000" y="2462213"/>
            <a:ext cx="7715250" cy="566738"/>
          </a:xfrm>
          <a:prstGeom prst="rect">
            <a:avLst/>
          </a:prstGeom>
          <a:noFill/>
          <a:ln/>
        </p:spPr>
        <p:txBody>
          <a:bodyPr wrap="square" rtlCol="0" anchor="t"/>
          <a:lstStyle/>
          <a:p>
            <a:pPr marL="342900" indent="-342900" algn="l">
              <a:lnSpc>
                <a:spcPts val="1632"/>
              </a:lnSpc>
              <a:buSzPct val="100000"/>
              <a:buChar char="•"/>
            </a:pPr>
            <a:r>
              <a:rPr lang="en-US" sz="1100" b="0" dirty="0">
                <a:solidFill>
                  <a:srgbClr val="000000"/>
                </a:solidFill>
                <a:latin typeface="宋体" panose="02010600030101010101" pitchFamily="2" charset="-122"/>
                <a:ea typeface="宋体" panose="02010600030101010101" pitchFamily="2" charset="-122"/>
                <a:cs typeface="Noto Sans SC" pitchFamily="34" charset="-120"/>
              </a:rPr>
              <a:t>这篇论文提供了在MovieCLIP数据集上训练的基准视觉模型，并在一个由人类评估员验证的独立数据集上进行了评估。</a:t>
            </a:r>
            <a:endParaRPr lang="en-US" sz="1088" dirty="0"/>
          </a:p>
        </p:txBody>
      </p:sp>
      <p:sp>
        <p:nvSpPr>
          <p:cNvPr id="7" name="Text 5"/>
          <p:cNvSpPr/>
          <p:nvPr/>
        </p:nvSpPr>
        <p:spPr>
          <a:xfrm>
            <a:off x="762000" y="3028950"/>
            <a:ext cx="7715250" cy="566738"/>
          </a:xfrm>
          <a:prstGeom prst="rect">
            <a:avLst/>
          </a:prstGeom>
          <a:noFill/>
          <a:ln/>
        </p:spPr>
        <p:txBody>
          <a:bodyPr wrap="square" rtlCol="0" anchor="t"/>
          <a:lstStyle/>
          <a:p>
            <a:pPr marL="342900" indent="-342900" algn="l">
              <a:lnSpc>
                <a:spcPts val="1632"/>
              </a:lnSpc>
              <a:buSzPct val="100000"/>
              <a:buChar char="•"/>
            </a:pPr>
            <a:r>
              <a:rPr lang="en-US" sz="1100" b="0" dirty="0">
                <a:solidFill>
                  <a:srgbClr val="000000"/>
                </a:solidFill>
                <a:latin typeface="宋体" panose="02010600030101010101" pitchFamily="2" charset="-122"/>
                <a:ea typeface="宋体" panose="02010600030101010101" pitchFamily="2" charset="-122"/>
                <a:cs typeface="Noto Sans SC" pitchFamily="34" charset="-120"/>
              </a:rPr>
              <a:t>这篇论文展示了利用在MovieCLIP数据集上预训练的模型特征可以提升下游任务，如网络视频和电影预告片的多标签场景和类型分类。</a:t>
            </a:r>
            <a:endParaRPr lang="en-US" sz="1088" dirty="0"/>
          </a:p>
        </p:txBody>
      </p:sp>
      <p:sp>
        <p:nvSpPr>
          <p:cNvPr id="8" name="Text 6"/>
          <p:cNvSpPr/>
          <p:nvPr/>
        </p:nvSpPr>
        <p:spPr>
          <a:xfrm>
            <a:off x="762000" y="3595688"/>
            <a:ext cx="7715250" cy="566738"/>
          </a:xfrm>
          <a:prstGeom prst="rect">
            <a:avLst/>
          </a:prstGeom>
          <a:noFill/>
          <a:ln/>
        </p:spPr>
        <p:txBody>
          <a:bodyPr wrap="square" rtlCol="0" anchor="t"/>
          <a:lstStyle/>
          <a:p>
            <a:pPr marL="342900" indent="-342900" algn="l">
              <a:lnSpc>
                <a:spcPts val="1632"/>
              </a:lnSpc>
              <a:buSzPct val="100000"/>
              <a:buChar char="•"/>
            </a:pPr>
            <a:r>
              <a:rPr lang="en-US" sz="1100" b="0" dirty="0">
                <a:solidFill>
                  <a:srgbClr val="000000"/>
                </a:solidFill>
                <a:latin typeface="宋体" panose="02010600030101010101" pitchFamily="2" charset="-122"/>
                <a:ea typeface="宋体" panose="02010600030101010101" pitchFamily="2" charset="-122"/>
                <a:cs typeface="Noto Sans SC" pitchFamily="34" charset="-120"/>
              </a:rPr>
              <a:t>这篇论文的结论是，MovieCLIP数据集为电影中的视觉场景识别问题提供了一个新的、丰富的、弱监督的资源，可以促进该领域的研究和应用。</a:t>
            </a:r>
            <a:endParaRPr lang="en-US" sz="1088" dirty="0"/>
          </a:p>
        </p:txBody>
      </p:sp>
      <p:sp>
        <p:nvSpPr>
          <p:cNvPr id="9" name="Text 7"/>
          <p:cNvSpPr/>
          <p:nvPr/>
        </p:nvSpPr>
        <p:spPr>
          <a:xfrm>
            <a:off x="762000" y="4162425"/>
            <a:ext cx="7715250" cy="566738"/>
          </a:xfrm>
          <a:prstGeom prst="rect">
            <a:avLst/>
          </a:prstGeom>
          <a:noFill/>
          <a:ln/>
        </p:spPr>
        <p:txBody>
          <a:bodyPr wrap="square" rtlCol="0" anchor="t"/>
          <a:lstStyle/>
          <a:p>
            <a:pPr marL="342900" indent="-342900" algn="l">
              <a:lnSpc>
                <a:spcPts val="1632"/>
              </a:lnSpc>
              <a:buSzPct val="100000"/>
              <a:buChar char="•"/>
            </a:pPr>
            <a:r>
              <a:rPr lang="en-US" sz="1100" b="0" dirty="0">
                <a:solidFill>
                  <a:srgbClr val="000000"/>
                </a:solidFill>
                <a:latin typeface="宋体" panose="02010600030101010101" pitchFamily="2" charset="-122"/>
                <a:ea typeface="宋体" panose="02010600030101010101" pitchFamily="2" charset="-122"/>
                <a:cs typeface="Noto Sans SC" pitchFamily="34" charset="-120"/>
              </a:rPr>
              <a:t>这篇论文的展望是，未来可以进一步扩展MovieCLIP数据集的规模和多样性，以及探索更多与电影相关的视觉任务，如镜头边界检测、镜头类型分类、镜头语义分割等。</a:t>
            </a:r>
            <a:endParaRPr lang="en-US" sz="1088"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2662238" y="428625"/>
            <a:ext cx="5624513" cy="828675"/>
          </a:xfrm>
          <a:prstGeom prst="rect">
            <a:avLst/>
          </a:prstGeom>
          <a:noFill/>
          <a:ln/>
        </p:spPr>
        <p:txBody>
          <a:bodyPr wrap="square" rtlCol="0" anchor="ctr"/>
          <a:lstStyle/>
          <a:p>
            <a:r>
              <a:rPr lang="en-US" sz="3600" b="1" dirty="0">
                <a:solidFill>
                  <a:srgbClr val="760070"/>
                </a:solidFill>
                <a:latin typeface="宋体" panose="02010600030101010101" pitchFamily="2" charset="-122"/>
                <a:ea typeface="宋体" panose="02010600030101010101" pitchFamily="2" charset="-122"/>
                <a:cs typeface="Noto Sans SC" pitchFamily="34" charset="-120"/>
              </a:rPr>
              <a:t>CONTENT</a:t>
            </a:r>
            <a:endParaRPr lang="en-US" sz="3600" dirty="0"/>
          </a:p>
        </p:txBody>
      </p:sp>
      <p:sp>
        <p:nvSpPr>
          <p:cNvPr id="4" name="Text 2"/>
          <p:cNvSpPr/>
          <p:nvPr/>
        </p:nvSpPr>
        <p:spPr>
          <a:xfrm>
            <a:off x="2662238" y="1466849"/>
            <a:ext cx="5195888" cy="419100"/>
          </a:xfrm>
          <a:prstGeom prst="rect">
            <a:avLst/>
          </a:prstGeom>
          <a:noFill/>
          <a:ln/>
        </p:spPr>
        <p:txBody>
          <a:bodyPr wrap="square" rtlCol="0" anchor="ctr"/>
          <a:lstStyle/>
          <a:p>
            <a:pPr marL="342900" indent="-342900" algn="l">
              <a:lnSpc>
                <a:spcPts val="1980"/>
              </a:lnSpc>
              <a:buSzPct val="100000"/>
              <a:buChar char="•"/>
            </a:pPr>
            <a:r>
              <a:rPr lang="en-US" sz="1300" b="0" dirty="0">
                <a:solidFill>
                  <a:srgbClr val="000000"/>
                </a:solidFill>
                <a:latin typeface="宋体" panose="02010600030101010101" pitchFamily="2" charset="-122"/>
                <a:ea typeface="宋体" panose="02010600030101010101" pitchFamily="2" charset="-122"/>
                <a:cs typeface="Noto Sans SC" pitchFamily="34" charset="-120"/>
              </a:rPr>
              <a:t>论文基本信息</a:t>
            </a:r>
            <a:endParaRPr lang="en-US" sz="1320" dirty="0"/>
          </a:p>
        </p:txBody>
      </p:sp>
      <p:sp>
        <p:nvSpPr>
          <p:cNvPr id="5" name="Text 3"/>
          <p:cNvSpPr/>
          <p:nvPr/>
        </p:nvSpPr>
        <p:spPr>
          <a:xfrm>
            <a:off x="2662238" y="1951490"/>
            <a:ext cx="5195888" cy="419100"/>
          </a:xfrm>
          <a:prstGeom prst="rect">
            <a:avLst/>
          </a:prstGeom>
          <a:noFill/>
          <a:ln/>
        </p:spPr>
        <p:txBody>
          <a:bodyPr wrap="square" rtlCol="0" anchor="ctr"/>
          <a:lstStyle/>
          <a:p>
            <a:pPr marL="342900" indent="-342900" algn="l">
              <a:lnSpc>
                <a:spcPts val="1980"/>
              </a:lnSpc>
              <a:buSzPct val="100000"/>
              <a:buChar char="•"/>
            </a:pPr>
            <a:r>
              <a:rPr lang="en-US" sz="1300" b="0" dirty="0">
                <a:solidFill>
                  <a:srgbClr val="000000"/>
                </a:solidFill>
                <a:latin typeface="宋体" panose="02010600030101010101" pitchFamily="2" charset="-122"/>
                <a:ea typeface="宋体" panose="02010600030101010101" pitchFamily="2" charset="-122"/>
                <a:cs typeface="Noto Sans SC" pitchFamily="34" charset="-120"/>
              </a:rPr>
              <a:t>要研究问题</a:t>
            </a:r>
            <a:endParaRPr lang="en-US" sz="1320" dirty="0"/>
          </a:p>
        </p:txBody>
      </p:sp>
      <p:sp>
        <p:nvSpPr>
          <p:cNvPr id="7" name="Text 5"/>
          <p:cNvSpPr/>
          <p:nvPr/>
        </p:nvSpPr>
        <p:spPr>
          <a:xfrm>
            <a:off x="2662238" y="2487838"/>
            <a:ext cx="5195888" cy="419100"/>
          </a:xfrm>
          <a:prstGeom prst="rect">
            <a:avLst/>
          </a:prstGeom>
          <a:noFill/>
          <a:ln/>
        </p:spPr>
        <p:txBody>
          <a:bodyPr wrap="square" rtlCol="0" anchor="ctr"/>
          <a:lstStyle/>
          <a:p>
            <a:pPr marL="342900" indent="-342900" algn="l">
              <a:lnSpc>
                <a:spcPts val="1980"/>
              </a:lnSpc>
              <a:buSzPct val="100000"/>
              <a:buChar char="•"/>
            </a:pPr>
            <a:r>
              <a:rPr lang="en-US" sz="1300" b="0" dirty="0">
                <a:solidFill>
                  <a:srgbClr val="000000"/>
                </a:solidFill>
                <a:latin typeface="宋体" panose="02010600030101010101" pitchFamily="2" charset="-122"/>
                <a:ea typeface="宋体" panose="02010600030101010101" pitchFamily="2" charset="-122"/>
                <a:cs typeface="Noto Sans SC" pitchFamily="34" charset="-120"/>
              </a:rPr>
              <a:t>研究方法</a:t>
            </a:r>
            <a:endParaRPr lang="en-US" sz="1320" dirty="0"/>
          </a:p>
        </p:txBody>
      </p:sp>
      <p:sp>
        <p:nvSpPr>
          <p:cNvPr id="8" name="Text 6"/>
          <p:cNvSpPr/>
          <p:nvPr/>
        </p:nvSpPr>
        <p:spPr>
          <a:xfrm>
            <a:off x="2716829" y="3168197"/>
            <a:ext cx="5195888" cy="419100"/>
          </a:xfrm>
          <a:prstGeom prst="rect">
            <a:avLst/>
          </a:prstGeom>
          <a:noFill/>
          <a:ln/>
        </p:spPr>
        <p:txBody>
          <a:bodyPr wrap="square" rtlCol="0" anchor="ctr"/>
          <a:lstStyle/>
          <a:p>
            <a:pPr marL="342900" indent="-342900" algn="l">
              <a:lnSpc>
                <a:spcPts val="1980"/>
              </a:lnSpc>
              <a:buSzPct val="100000"/>
              <a:buChar char="•"/>
            </a:pPr>
            <a:r>
              <a:rPr lang="en-US" sz="1300" b="0" dirty="0">
                <a:solidFill>
                  <a:srgbClr val="000000"/>
                </a:solidFill>
                <a:latin typeface="宋体" panose="02010600030101010101" pitchFamily="2" charset="-122"/>
                <a:ea typeface="宋体" panose="02010600030101010101" pitchFamily="2" charset="-122"/>
                <a:cs typeface="Noto Sans SC" pitchFamily="34" charset="-120"/>
              </a:rPr>
              <a:t>主要结果</a:t>
            </a:r>
            <a:endParaRPr lang="en-US" sz="1320" dirty="0"/>
          </a:p>
        </p:txBody>
      </p:sp>
      <p:sp>
        <p:nvSpPr>
          <p:cNvPr id="9" name="Text 7"/>
          <p:cNvSpPr/>
          <p:nvPr/>
        </p:nvSpPr>
        <p:spPr>
          <a:xfrm>
            <a:off x="2716829" y="3796846"/>
            <a:ext cx="5195888" cy="419100"/>
          </a:xfrm>
          <a:prstGeom prst="rect">
            <a:avLst/>
          </a:prstGeom>
          <a:noFill/>
          <a:ln/>
        </p:spPr>
        <p:txBody>
          <a:bodyPr wrap="square" rtlCol="0" anchor="ctr"/>
          <a:lstStyle/>
          <a:p>
            <a:pPr marL="342900" indent="-342900" algn="l">
              <a:lnSpc>
                <a:spcPts val="1980"/>
              </a:lnSpc>
              <a:buSzPct val="100000"/>
              <a:buChar char="•"/>
            </a:pPr>
            <a:r>
              <a:rPr lang="en-US" sz="1300" b="0" dirty="0">
                <a:solidFill>
                  <a:srgbClr val="000000"/>
                </a:solidFill>
                <a:latin typeface="宋体" panose="02010600030101010101" pitchFamily="2" charset="-122"/>
                <a:ea typeface="宋体" panose="02010600030101010101" pitchFamily="2" charset="-122"/>
                <a:cs typeface="Noto Sans SC" pitchFamily="34" charset="-120"/>
              </a:rPr>
              <a:t>评价</a:t>
            </a:r>
            <a:endParaRPr lang="en-US" sz="132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Text 0"/>
          <p:cNvSpPr/>
          <p:nvPr/>
        </p:nvSpPr>
        <p:spPr>
          <a:xfrm>
            <a:off x="3462338" y="1181100"/>
            <a:ext cx="2214563" cy="1243013"/>
          </a:xfrm>
          <a:prstGeom prst="rect">
            <a:avLst/>
          </a:prstGeom>
          <a:noFill/>
          <a:ln/>
        </p:spPr>
        <p:txBody>
          <a:bodyPr wrap="square" rtlCol="0" anchor="t"/>
          <a:lstStyle/>
          <a:p>
            <a:pPr algn="ctr"/>
            <a:r>
              <a:rPr lang="en-US" sz="5400" b="1" dirty="0">
                <a:solidFill>
                  <a:srgbClr val="760070"/>
                </a:solidFill>
                <a:latin typeface="宋体" panose="02010600030101010101" pitchFamily="2" charset="-122"/>
                <a:ea typeface="宋体" panose="02010600030101010101" pitchFamily="2" charset="-122"/>
                <a:cs typeface="Noto Sans SC" pitchFamily="34" charset="-120"/>
              </a:rPr>
              <a:t>05</a:t>
            </a:r>
            <a:endParaRPr lang="en-US" sz="5400" dirty="0"/>
          </a:p>
        </p:txBody>
      </p:sp>
      <p:sp>
        <p:nvSpPr>
          <p:cNvPr id="3" name="Text 1"/>
          <p:cNvSpPr/>
          <p:nvPr/>
        </p:nvSpPr>
        <p:spPr>
          <a:xfrm>
            <a:off x="2066925" y="2466975"/>
            <a:ext cx="5101590" cy="1676400"/>
          </a:xfrm>
          <a:prstGeom prst="rect">
            <a:avLst/>
          </a:prstGeom>
          <a:noFill/>
          <a:ln/>
        </p:spPr>
        <p:txBody>
          <a:bodyPr wrap="square" rtlCol="0" anchor="t"/>
          <a:lstStyle/>
          <a:p>
            <a:pPr algn="ctr"/>
            <a:r>
              <a:rPr lang="en-US" sz="3200" b="1" dirty="0">
                <a:solidFill>
                  <a:srgbClr val="000000"/>
                </a:solidFill>
                <a:latin typeface="宋体" panose="02010600030101010101" pitchFamily="2" charset="-122"/>
                <a:ea typeface="宋体" panose="02010600030101010101" pitchFamily="2" charset="-122"/>
                <a:cs typeface="Noto Sans SC" pitchFamily="34" charset="-120"/>
              </a:rPr>
              <a:t>评价</a:t>
            </a:r>
            <a:endParaRPr lang="en-US" sz="3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宋体" panose="02010600030101010101" pitchFamily="2" charset="-122"/>
                <a:ea typeface="宋体" panose="02010600030101010101" pitchFamily="2" charset="-122"/>
                <a:cs typeface="Noto Sans SC" pitchFamily="34" charset="-120"/>
              </a:rPr>
              <a:t>评价</a:t>
            </a:r>
            <a:endParaRPr lang="en-US" sz="2400" dirty="0"/>
          </a:p>
        </p:txBody>
      </p:sp>
      <p:sp>
        <p:nvSpPr>
          <p:cNvPr id="4" name="Text 2"/>
          <p:cNvSpPr/>
          <p:nvPr/>
        </p:nvSpPr>
        <p:spPr>
          <a:xfrm>
            <a:off x="762000" y="1328738"/>
            <a:ext cx="7715250" cy="11430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我认为这篇论文是一项有价值的工作，因为它为电影中的视觉场景识别问题提供了一个新颖且实用的解决方案，同时也为其他相关领域提供了有益的启发和参考。</a:t>
            </a:r>
            <a:endParaRPr lang="en-US" sz="1536"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100" b="1" dirty="0" err="1">
                <a:solidFill>
                  <a:srgbClr val="FFFFFF"/>
                </a:solidFill>
                <a:latin typeface="宋体" panose="02010600030101010101" pitchFamily="2" charset="-122"/>
                <a:ea typeface="宋体" panose="02010600030101010101" pitchFamily="2" charset="-122"/>
                <a:cs typeface="Noto Sans SC" pitchFamily="34" charset="-120"/>
              </a:rPr>
              <a:t>优点</a:t>
            </a:r>
            <a:r>
              <a:rPr lang="en-US" sz="2100" b="1" dirty="0">
                <a:solidFill>
                  <a:srgbClr val="FFFFFF"/>
                </a:solidFill>
                <a:latin typeface="宋体" panose="02010600030101010101" pitchFamily="2" charset="-122"/>
                <a:ea typeface="宋体" panose="02010600030101010101" pitchFamily="2" charset="-122"/>
                <a:cs typeface="Noto Sans SC" pitchFamily="34" charset="-120"/>
              </a:rPr>
              <a:t>：</a:t>
            </a:r>
            <a:endParaRPr lang="en-US" sz="2080" dirty="0"/>
          </a:p>
        </p:txBody>
      </p:sp>
      <p:sp>
        <p:nvSpPr>
          <p:cNvPr id="4" name="Text 2"/>
          <p:cNvSpPr/>
          <p:nvPr/>
        </p:nvSpPr>
        <p:spPr>
          <a:xfrm>
            <a:off x="762000" y="1328738"/>
            <a:ext cx="7715250" cy="766763"/>
          </a:xfrm>
          <a:prstGeom prst="rect">
            <a:avLst/>
          </a:prstGeom>
          <a:noFill/>
          <a:ln/>
        </p:spPr>
        <p:txBody>
          <a:bodyPr wrap="square" rtlCol="0" anchor="t"/>
          <a:lstStyle/>
          <a:p>
            <a:pPr marL="342900" indent="-342900" algn="l">
              <a:lnSpc>
                <a:spcPts val="2208"/>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它提出了一个新的、广泛的电影中心的场景标签分类体系，涵盖了多种真实和虚构的场景，可以更好地反映电影中的视觉多样性和复杂性。</a:t>
            </a:r>
            <a:endParaRPr lang="en-US" sz="1472" dirty="0"/>
          </a:p>
        </p:txBody>
      </p:sp>
      <p:sp>
        <p:nvSpPr>
          <p:cNvPr id="5" name="Text 3"/>
          <p:cNvSpPr/>
          <p:nvPr/>
        </p:nvSpPr>
        <p:spPr>
          <a:xfrm>
            <a:off x="762000" y="2095500"/>
            <a:ext cx="7715250" cy="766763"/>
          </a:xfrm>
          <a:prstGeom prst="rect">
            <a:avLst/>
          </a:prstGeom>
          <a:noFill/>
          <a:ln/>
        </p:spPr>
        <p:txBody>
          <a:bodyPr wrap="square" rtlCol="0" anchor="t"/>
          <a:lstStyle/>
          <a:p>
            <a:pPr marL="342900" indent="-342900" algn="l">
              <a:lnSpc>
                <a:spcPts val="2208"/>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它使用CLIP模型对大量电影镜头进行了弱标注，有效地利用了预训练模型在跨域迁移上的能力，同时也节省了人工标注的成本和时间。</a:t>
            </a:r>
            <a:endParaRPr lang="en-US" sz="1472" dirty="0"/>
          </a:p>
        </p:txBody>
      </p:sp>
      <p:sp>
        <p:nvSpPr>
          <p:cNvPr id="6" name="Text 4"/>
          <p:cNvSpPr/>
          <p:nvPr/>
        </p:nvSpPr>
        <p:spPr>
          <a:xfrm>
            <a:off x="762000" y="2862263"/>
            <a:ext cx="7715250" cy="766763"/>
          </a:xfrm>
          <a:prstGeom prst="rect">
            <a:avLst/>
          </a:prstGeom>
          <a:noFill/>
          <a:ln/>
        </p:spPr>
        <p:txBody>
          <a:bodyPr wrap="square" rtlCol="0" anchor="t"/>
          <a:lstStyle/>
          <a:p>
            <a:pPr marL="342900" indent="-342900" algn="l">
              <a:lnSpc>
                <a:spcPts val="2208"/>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它构建了一个名为MovieCLIP的大规模视觉场景识别数据集，并在其上训练了基准视觉模型，为该领域提供了一个可复现和可比较的实验平台。</a:t>
            </a:r>
            <a:endParaRPr lang="en-US" sz="1472" dirty="0"/>
          </a:p>
        </p:txBody>
      </p:sp>
      <p:sp>
        <p:nvSpPr>
          <p:cNvPr id="7" name="Text 5"/>
          <p:cNvSpPr/>
          <p:nvPr/>
        </p:nvSpPr>
        <p:spPr>
          <a:xfrm>
            <a:off x="762000" y="3629025"/>
            <a:ext cx="7715250" cy="1095375"/>
          </a:xfrm>
          <a:prstGeom prst="rect">
            <a:avLst/>
          </a:prstGeom>
          <a:noFill/>
          <a:ln/>
        </p:spPr>
        <p:txBody>
          <a:bodyPr wrap="square" rtlCol="0" anchor="t"/>
          <a:lstStyle/>
          <a:p>
            <a:pPr marL="342900" indent="-342900" algn="l">
              <a:lnSpc>
                <a:spcPts val="2208"/>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它展示了在MovieCLIP数据集上预训练的模型特征可以提升下游任务，如网络视频和电影预告片的多标签场景和类型分类，证明了该数据集在实际应用中的有效性和通用性。</a:t>
            </a:r>
            <a:endParaRPr lang="en-US" sz="1472"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zh-CN" altLang="en-US" sz="2100" b="1" dirty="0">
                <a:solidFill>
                  <a:srgbClr val="FFFFFF"/>
                </a:solidFill>
                <a:latin typeface="宋体" panose="02010600030101010101" pitchFamily="2" charset="-122"/>
                <a:ea typeface="宋体" panose="02010600030101010101" pitchFamily="2" charset="-122"/>
                <a:cs typeface="Noto Sans SC" pitchFamily="34" charset="-120"/>
              </a:rPr>
              <a:t>缺点</a:t>
            </a:r>
            <a:r>
              <a:rPr lang="en-US" sz="2100" b="1" dirty="0">
                <a:solidFill>
                  <a:srgbClr val="FFFFFF"/>
                </a:solidFill>
                <a:latin typeface="宋体" panose="02010600030101010101" pitchFamily="2" charset="-122"/>
                <a:ea typeface="宋体" panose="02010600030101010101" pitchFamily="2" charset="-122"/>
                <a:cs typeface="Noto Sans SC" pitchFamily="34" charset="-120"/>
              </a:rPr>
              <a:t>：</a:t>
            </a:r>
            <a:endParaRPr lang="en-US" sz="2080" dirty="0"/>
          </a:p>
        </p:txBody>
      </p:sp>
      <p:sp>
        <p:nvSpPr>
          <p:cNvPr id="4" name="Text 2"/>
          <p:cNvSpPr/>
          <p:nvPr/>
        </p:nvSpPr>
        <p:spPr>
          <a:xfrm>
            <a:off x="659642" y="1470616"/>
            <a:ext cx="7715250" cy="3005849"/>
          </a:xfrm>
          <a:prstGeom prst="rect">
            <a:avLst/>
          </a:prstGeom>
          <a:noFill/>
          <a:ln/>
        </p:spPr>
        <p:txBody>
          <a:bodyPr wrap="square" rtlCol="0" anchor="t"/>
          <a:lstStyle/>
          <a:p>
            <a:pPr marL="342900" indent="-342900" algn="l">
              <a:lnSpc>
                <a:spcPts val="2208"/>
              </a:lnSpc>
              <a:buSzPct val="100000"/>
              <a:buChar char="•"/>
            </a:pPr>
            <a:r>
              <a:rPr lang="zh-CN" altLang="en-US" sz="1500" b="0" dirty="0">
                <a:solidFill>
                  <a:srgbClr val="000000"/>
                </a:solidFill>
                <a:latin typeface="宋体" panose="02010600030101010101" pitchFamily="2" charset="-122"/>
                <a:ea typeface="宋体" panose="02010600030101010101" pitchFamily="2" charset="-122"/>
                <a:cs typeface="Noto Sans SC" pitchFamily="34" charset="-120"/>
              </a:rPr>
              <a:t>使用 </a:t>
            </a:r>
            <a:r>
              <a:rPr lang="en-US" altLang="zh-CN" sz="1500" b="0" dirty="0">
                <a:solidFill>
                  <a:srgbClr val="000000"/>
                </a:solidFill>
                <a:latin typeface="宋体" panose="02010600030101010101" pitchFamily="2" charset="-122"/>
                <a:ea typeface="宋体" panose="02010600030101010101" pitchFamily="2" charset="-122"/>
                <a:cs typeface="Noto Sans SC" pitchFamily="34" charset="-120"/>
              </a:rPr>
              <a:t>CLIP </a:t>
            </a:r>
            <a:r>
              <a:rPr lang="zh-CN" altLang="en-US" sz="1500" b="0" dirty="0">
                <a:solidFill>
                  <a:srgbClr val="000000"/>
                </a:solidFill>
                <a:latin typeface="宋体" panose="02010600030101010101" pitchFamily="2" charset="-122"/>
                <a:ea typeface="宋体" panose="02010600030101010101" pitchFamily="2" charset="-122"/>
                <a:cs typeface="Noto Sans SC" pitchFamily="34" charset="-120"/>
              </a:rPr>
              <a:t>模型进行弱监督标注的方法可能存在一些噪声和不准确的情况，例如 </a:t>
            </a:r>
            <a:r>
              <a:rPr lang="en-US" altLang="zh-CN" sz="1500" b="0" dirty="0">
                <a:solidFill>
                  <a:srgbClr val="000000"/>
                </a:solidFill>
                <a:latin typeface="宋体" panose="02010600030101010101" pitchFamily="2" charset="-122"/>
                <a:ea typeface="宋体" panose="02010600030101010101" pitchFamily="2" charset="-122"/>
                <a:cs typeface="Noto Sans SC" pitchFamily="34" charset="-120"/>
              </a:rPr>
              <a:t>CLIP </a:t>
            </a:r>
            <a:r>
              <a:rPr lang="zh-CN" altLang="en-US" sz="1500" b="0" dirty="0">
                <a:solidFill>
                  <a:srgbClr val="000000"/>
                </a:solidFill>
                <a:latin typeface="宋体" panose="02010600030101010101" pitchFamily="2" charset="-122"/>
                <a:ea typeface="宋体" panose="02010600030101010101" pitchFamily="2" charset="-122"/>
                <a:cs typeface="Noto Sans SC" pitchFamily="34" charset="-120"/>
              </a:rPr>
              <a:t>模型可能无法区分一些细微的场景差异，或者对一些罕见的场景标签缺乏泛化能力。</a:t>
            </a:r>
            <a:endParaRPr lang="en-US" altLang="zh-CN" sz="1500" b="0" dirty="0">
              <a:solidFill>
                <a:srgbClr val="000000"/>
              </a:solidFill>
              <a:latin typeface="宋体" panose="02010600030101010101" pitchFamily="2" charset="-122"/>
              <a:ea typeface="宋体" panose="02010600030101010101" pitchFamily="2" charset="-122"/>
              <a:cs typeface="Noto Sans SC" pitchFamily="34" charset="-120"/>
            </a:endParaRPr>
          </a:p>
          <a:p>
            <a:pPr marL="342900" indent="-342900" algn="l">
              <a:lnSpc>
                <a:spcPts val="2208"/>
              </a:lnSpc>
              <a:buSzPct val="100000"/>
              <a:buChar char="•"/>
            </a:pPr>
            <a:endParaRPr lang="zh-CN" altLang="en-US" sz="1500" b="0" dirty="0">
              <a:solidFill>
                <a:srgbClr val="000000"/>
              </a:solidFill>
              <a:latin typeface="宋体" panose="02010600030101010101" pitchFamily="2" charset="-122"/>
              <a:ea typeface="宋体" panose="02010600030101010101" pitchFamily="2" charset="-122"/>
              <a:cs typeface="Noto Sans SC" pitchFamily="34" charset="-120"/>
            </a:endParaRPr>
          </a:p>
          <a:p>
            <a:pPr marL="342900" indent="-342900" algn="l">
              <a:lnSpc>
                <a:spcPts val="2208"/>
              </a:lnSpc>
              <a:buSzPct val="100000"/>
              <a:buChar char="•"/>
            </a:pPr>
            <a:r>
              <a:rPr lang="zh-CN" altLang="en-US" sz="1500" b="0" dirty="0">
                <a:solidFill>
                  <a:srgbClr val="000000"/>
                </a:solidFill>
                <a:latin typeface="宋体" panose="02010600030101010101" pitchFamily="2" charset="-122"/>
                <a:ea typeface="宋体" panose="02010600030101010101" pitchFamily="2" charset="-122"/>
                <a:cs typeface="Noto Sans SC" pitchFamily="34" charset="-120"/>
              </a:rPr>
              <a:t>使用电影剧本和网络视频数据集来构建场景标签体系的方法可能存在一些偏差和不完整的情况，例如电影剧本和网络视频数据集可能无法覆盖所有可能的场景类别，或者某些场景类别在不同的数据源中有不同的定义和表达方式。</a:t>
            </a:r>
            <a:endParaRPr lang="en-US" altLang="zh-CN" sz="1500" b="0" dirty="0">
              <a:solidFill>
                <a:srgbClr val="000000"/>
              </a:solidFill>
              <a:latin typeface="宋体" panose="02010600030101010101" pitchFamily="2" charset="-122"/>
              <a:ea typeface="宋体" panose="02010600030101010101" pitchFamily="2" charset="-122"/>
              <a:cs typeface="Noto Sans SC" pitchFamily="34" charset="-120"/>
            </a:endParaRPr>
          </a:p>
          <a:p>
            <a:pPr marL="342900" indent="-342900" algn="l">
              <a:lnSpc>
                <a:spcPts val="2208"/>
              </a:lnSpc>
              <a:buSzPct val="100000"/>
              <a:buChar char="•"/>
            </a:pPr>
            <a:endParaRPr lang="zh-CN" altLang="en-US" sz="1500" b="0" dirty="0">
              <a:solidFill>
                <a:srgbClr val="000000"/>
              </a:solidFill>
              <a:latin typeface="宋体" panose="02010600030101010101" pitchFamily="2" charset="-122"/>
              <a:ea typeface="宋体" panose="02010600030101010101" pitchFamily="2" charset="-122"/>
              <a:cs typeface="Noto Sans SC" pitchFamily="34" charset="-120"/>
            </a:endParaRPr>
          </a:p>
          <a:p>
            <a:pPr marL="342900" indent="-342900" algn="l">
              <a:lnSpc>
                <a:spcPts val="2208"/>
              </a:lnSpc>
              <a:buSzPct val="100000"/>
              <a:buChar char="•"/>
            </a:pPr>
            <a:r>
              <a:rPr lang="zh-CN" altLang="en-US" sz="1500" b="0" dirty="0">
                <a:solidFill>
                  <a:srgbClr val="000000"/>
                </a:solidFill>
                <a:latin typeface="宋体" panose="02010600030101010101" pitchFamily="2" charset="-122"/>
                <a:ea typeface="宋体" panose="02010600030101010101" pitchFamily="2" charset="-122"/>
                <a:cs typeface="Noto Sans SC" pitchFamily="34" charset="-120"/>
              </a:rPr>
              <a:t>在下游任务中，作者只使用了网络视频和电影预告片这两种类型的数据来评估模型的应用效果，而没有考虑其他类型的数据，例如电视剧、纪录片、动画等，这可能限制了模型的泛化能力和实用性。</a:t>
            </a:r>
            <a:endParaRPr lang="en-US" sz="1472" dirty="0"/>
          </a:p>
        </p:txBody>
      </p:sp>
    </p:spTree>
    <p:extLst>
      <p:ext uri="{BB962C8B-B14F-4D97-AF65-F5344CB8AC3E}">
        <p14:creationId xmlns:p14="http://schemas.microsoft.com/office/powerpoint/2010/main" val="1411668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sp>
        <p:nvSpPr>
          <p:cNvPr id="2" name="Text 0"/>
          <p:cNvSpPr/>
          <p:nvPr/>
        </p:nvSpPr>
        <p:spPr>
          <a:xfrm>
            <a:off x="2871788" y="2024063"/>
            <a:ext cx="3395663" cy="552450"/>
          </a:xfrm>
          <a:prstGeom prst="rect">
            <a:avLst/>
          </a:prstGeom>
          <a:noFill/>
          <a:ln/>
        </p:spPr>
        <p:txBody>
          <a:bodyPr wrap="square" rtlCol="0" anchor="t"/>
          <a:lstStyle/>
          <a:p>
            <a:pPr algn="ctr"/>
            <a:r>
              <a:rPr lang="en-US" sz="2400" b="1" dirty="0">
                <a:solidFill>
                  <a:srgbClr val="000000"/>
                </a:solidFill>
                <a:latin typeface="宋体" panose="02010600030101010101" pitchFamily="2" charset="-122"/>
                <a:ea typeface="宋体" panose="02010600030101010101" pitchFamily="2" charset="-122"/>
                <a:cs typeface="Noto Sans SC" pitchFamily="34" charset="-120"/>
              </a:rPr>
              <a:t>THE END</a:t>
            </a:r>
            <a:endParaRPr lang="en-US" sz="2400" dirty="0"/>
          </a:p>
        </p:txBody>
      </p:sp>
      <p:sp>
        <p:nvSpPr>
          <p:cNvPr id="3" name="Text 1"/>
          <p:cNvSpPr/>
          <p:nvPr/>
        </p:nvSpPr>
        <p:spPr>
          <a:xfrm>
            <a:off x="2871788" y="2466975"/>
            <a:ext cx="3395663" cy="1033463"/>
          </a:xfrm>
          <a:prstGeom prst="rect">
            <a:avLst/>
          </a:prstGeom>
          <a:noFill/>
          <a:ln/>
        </p:spPr>
        <p:txBody>
          <a:bodyPr wrap="square" rtlCol="0" anchor="t"/>
          <a:lstStyle/>
          <a:p>
            <a:pPr algn="ctr"/>
            <a:r>
              <a:rPr lang="en-US" sz="4500" b="1" dirty="0">
                <a:solidFill>
                  <a:srgbClr val="760070"/>
                </a:solidFill>
                <a:latin typeface="宋体" panose="02010600030101010101" pitchFamily="2" charset="-122"/>
                <a:ea typeface="宋体" panose="02010600030101010101" pitchFamily="2" charset="-122"/>
                <a:cs typeface="Noto Sans SC" pitchFamily="34" charset="-120"/>
              </a:rPr>
              <a:t>THANKS</a:t>
            </a:r>
            <a:endParaRPr lang="en-US" sz="4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3462338" y="1181100"/>
            <a:ext cx="2214563" cy="1243013"/>
          </a:xfrm>
          <a:prstGeom prst="rect">
            <a:avLst/>
          </a:prstGeom>
          <a:noFill/>
          <a:ln/>
        </p:spPr>
        <p:txBody>
          <a:bodyPr wrap="square" rtlCol="0" anchor="t"/>
          <a:lstStyle/>
          <a:p>
            <a:pPr algn="ctr"/>
            <a:r>
              <a:rPr lang="en-US" sz="5400" b="1" dirty="0">
                <a:solidFill>
                  <a:srgbClr val="760070"/>
                </a:solidFill>
                <a:latin typeface="宋体" panose="02010600030101010101" pitchFamily="2" charset="-122"/>
                <a:ea typeface="宋体" panose="02010600030101010101" pitchFamily="2" charset="-122"/>
                <a:cs typeface="Noto Sans SC" pitchFamily="34" charset="-120"/>
              </a:rPr>
              <a:t>01</a:t>
            </a:r>
            <a:endParaRPr lang="en-US" sz="5400" dirty="0"/>
          </a:p>
        </p:txBody>
      </p:sp>
      <p:sp>
        <p:nvSpPr>
          <p:cNvPr id="3" name="Text 1"/>
          <p:cNvSpPr/>
          <p:nvPr/>
        </p:nvSpPr>
        <p:spPr>
          <a:xfrm>
            <a:off x="2066925" y="2466975"/>
            <a:ext cx="5101590" cy="1676400"/>
          </a:xfrm>
          <a:prstGeom prst="rect">
            <a:avLst/>
          </a:prstGeom>
          <a:noFill/>
          <a:ln/>
        </p:spPr>
        <p:txBody>
          <a:bodyPr wrap="square" rtlCol="0" anchor="t"/>
          <a:lstStyle/>
          <a:p>
            <a:pPr algn="ctr"/>
            <a:r>
              <a:rPr lang="en-US" sz="3200" b="1" dirty="0">
                <a:solidFill>
                  <a:srgbClr val="000000"/>
                </a:solidFill>
                <a:latin typeface="宋体" panose="02010600030101010101" pitchFamily="2" charset="-122"/>
                <a:ea typeface="宋体" panose="02010600030101010101" pitchFamily="2" charset="-122"/>
                <a:cs typeface="Noto Sans SC" pitchFamily="34" charset="-120"/>
              </a:rPr>
              <a:t>论文基本信息</a:t>
            </a: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宋体" panose="02010600030101010101" pitchFamily="2" charset="-122"/>
                <a:ea typeface="宋体" panose="02010600030101010101" pitchFamily="2" charset="-122"/>
                <a:cs typeface="Noto Sans SC" pitchFamily="34" charset="-120"/>
              </a:rPr>
              <a:t>论文基本信息</a:t>
            </a:r>
            <a:endParaRPr lang="en-US" sz="2400" dirty="0"/>
          </a:p>
        </p:txBody>
      </p:sp>
      <p:sp>
        <p:nvSpPr>
          <p:cNvPr id="4" name="Text 2"/>
          <p:cNvSpPr/>
          <p:nvPr/>
        </p:nvSpPr>
        <p:spPr>
          <a:xfrm>
            <a:off x="762000" y="1328738"/>
            <a:ext cx="7715250" cy="4572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文献的题目：MovieCLIP: Visual Scene Recognition in Movies</a:t>
            </a:r>
            <a:endParaRPr lang="en-US" sz="1536" dirty="0"/>
          </a:p>
        </p:txBody>
      </p:sp>
      <p:sp>
        <p:nvSpPr>
          <p:cNvPr id="5" name="Text 3"/>
          <p:cNvSpPr/>
          <p:nvPr/>
        </p:nvSpPr>
        <p:spPr>
          <a:xfrm>
            <a:off x="762000" y="1785938"/>
            <a:ext cx="7715250" cy="11430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作者：Digbalay Bose, Rajat Hebbar, Krishna Somandepalli, Haoyang Zhang, Yin Cui, Kree Cole-McLaughlin, Huisheng Wang, Shrikanth Narayanan</a:t>
            </a:r>
            <a:endParaRPr lang="en-US" sz="1536" dirty="0"/>
          </a:p>
        </p:txBody>
      </p:sp>
      <p:sp>
        <p:nvSpPr>
          <p:cNvPr id="6" name="Text 4"/>
          <p:cNvSpPr/>
          <p:nvPr/>
        </p:nvSpPr>
        <p:spPr>
          <a:xfrm>
            <a:off x="762000" y="2928938"/>
            <a:ext cx="7715250" cy="8001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出处和年份：2023 IEEE/CVF Winter Conference on Applications of Computer Vision (WACV 2023)</a:t>
            </a:r>
            <a:endParaRPr lang="en-US" sz="1536" dirty="0"/>
          </a:p>
        </p:txBody>
      </p:sp>
      <p:sp>
        <p:nvSpPr>
          <p:cNvPr id="7" name="Text 5"/>
          <p:cNvSpPr/>
          <p:nvPr/>
        </p:nvSpPr>
        <p:spPr>
          <a:xfrm>
            <a:off x="762000" y="3729038"/>
            <a:ext cx="7715250" cy="4572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汇报人：迪力木拉提</a:t>
            </a:r>
            <a:endParaRPr lang="en-US" sz="1536"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3462338" y="1181100"/>
            <a:ext cx="2214563" cy="1243013"/>
          </a:xfrm>
          <a:prstGeom prst="rect">
            <a:avLst/>
          </a:prstGeom>
          <a:noFill/>
          <a:ln/>
        </p:spPr>
        <p:txBody>
          <a:bodyPr wrap="square" rtlCol="0" anchor="t"/>
          <a:lstStyle/>
          <a:p>
            <a:pPr algn="ctr"/>
            <a:r>
              <a:rPr lang="en-US" sz="5400" b="1" dirty="0">
                <a:solidFill>
                  <a:srgbClr val="760070"/>
                </a:solidFill>
                <a:latin typeface="宋体" panose="02010600030101010101" pitchFamily="2" charset="-122"/>
                <a:ea typeface="宋体" panose="02010600030101010101" pitchFamily="2" charset="-122"/>
                <a:cs typeface="Noto Sans SC" pitchFamily="34" charset="-120"/>
              </a:rPr>
              <a:t>02</a:t>
            </a:r>
            <a:endParaRPr lang="en-US" sz="5400" dirty="0"/>
          </a:p>
        </p:txBody>
      </p:sp>
      <p:sp>
        <p:nvSpPr>
          <p:cNvPr id="3" name="Text 1"/>
          <p:cNvSpPr/>
          <p:nvPr/>
        </p:nvSpPr>
        <p:spPr>
          <a:xfrm>
            <a:off x="2066925" y="2466975"/>
            <a:ext cx="5101590" cy="1676400"/>
          </a:xfrm>
          <a:prstGeom prst="rect">
            <a:avLst/>
          </a:prstGeom>
          <a:noFill/>
          <a:ln/>
        </p:spPr>
        <p:txBody>
          <a:bodyPr wrap="square" rtlCol="0" anchor="t"/>
          <a:lstStyle/>
          <a:p>
            <a:pPr algn="ctr"/>
            <a:r>
              <a:rPr lang="en-US" sz="3200" b="1" dirty="0">
                <a:solidFill>
                  <a:srgbClr val="000000"/>
                </a:solidFill>
                <a:latin typeface="宋体" panose="02010600030101010101" pitchFamily="2" charset="-122"/>
                <a:ea typeface="宋体" panose="02010600030101010101" pitchFamily="2" charset="-122"/>
                <a:cs typeface="Noto Sans SC" pitchFamily="34" charset="-120"/>
              </a:rPr>
              <a:t>要研究问题</a:t>
            </a:r>
            <a:endParaRPr 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4" name="Text 2"/>
          <p:cNvSpPr/>
          <p:nvPr/>
        </p:nvSpPr>
        <p:spPr>
          <a:xfrm>
            <a:off x="762000" y="1328738"/>
            <a:ext cx="7715250" cy="8001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文献的主要研究问题是如何在电影中识别视觉场景，即从电影镜头中识别出场景的类别，如教堂、酒吧、海滩等。</a:t>
            </a:r>
            <a:endParaRPr lang="en-US" sz="1536" dirty="0"/>
          </a:p>
        </p:txBody>
      </p:sp>
      <p:sp>
        <p:nvSpPr>
          <p:cNvPr id="5" name="Text 3"/>
          <p:cNvSpPr/>
          <p:nvPr/>
        </p:nvSpPr>
        <p:spPr>
          <a:xfrm>
            <a:off x="762000" y="2128838"/>
            <a:ext cx="7715250" cy="11430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文献的主要假设是电影中的视觉场景具有特定的挑战，如转场、人物覆盖、真实和虚构的场景等，而现有的电影场景数据集有限且不考虑电影片段内的场景转换。</a:t>
            </a:r>
            <a:endParaRPr lang="en-US" sz="1536" dirty="0"/>
          </a:p>
        </p:txBody>
      </p:sp>
      <p:sp>
        <p:nvSpPr>
          <p:cNvPr id="6" name="Text 4"/>
          <p:cNvSpPr/>
          <p:nvPr/>
        </p:nvSpPr>
        <p:spPr>
          <a:xfrm>
            <a:off x="762000" y="3271838"/>
            <a:ext cx="7715250" cy="14859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文献的主要目的是提出一个新的电影中心的场景标签分类，基于电影剧本和辅助的网络视频数据集自动构建一个大规模的弱标注数据集MovieCLIP，并提供在该数据集上训练的基线视觉模型，以及展示如何利用该模型的特征来提升下游任务。</a:t>
            </a:r>
            <a:endParaRPr lang="en-US" sz="1536" dirty="0"/>
          </a:p>
        </p:txBody>
      </p:sp>
      <p:sp>
        <p:nvSpPr>
          <p:cNvPr id="7" name="Text 1">
            <a:extLst>
              <a:ext uri="{FF2B5EF4-FFF2-40B4-BE49-F238E27FC236}">
                <a16:creationId xmlns:a16="http://schemas.microsoft.com/office/drawing/2014/main" id="{418D89C5-F6F4-4ECD-A463-809F4871FA5D}"/>
              </a:ext>
            </a:extLst>
          </p:cNvPr>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宋体" panose="02010600030101010101" pitchFamily="2" charset="-122"/>
                <a:ea typeface="宋体" panose="02010600030101010101" pitchFamily="2" charset="-122"/>
                <a:cs typeface="Noto Sans SC" pitchFamily="34" charset="-120"/>
              </a:rPr>
              <a:t>要研究问题</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3462338" y="1181100"/>
            <a:ext cx="2214563" cy="1243013"/>
          </a:xfrm>
          <a:prstGeom prst="rect">
            <a:avLst/>
          </a:prstGeom>
          <a:noFill/>
          <a:ln/>
        </p:spPr>
        <p:txBody>
          <a:bodyPr wrap="square" rtlCol="0" anchor="t"/>
          <a:lstStyle/>
          <a:p>
            <a:pPr algn="ctr"/>
            <a:r>
              <a:rPr lang="en-US" sz="5400" b="1" dirty="0">
                <a:solidFill>
                  <a:srgbClr val="760070"/>
                </a:solidFill>
                <a:latin typeface="宋体" panose="02010600030101010101" pitchFamily="2" charset="-122"/>
                <a:ea typeface="宋体" panose="02010600030101010101" pitchFamily="2" charset="-122"/>
                <a:cs typeface="Noto Sans SC" pitchFamily="34" charset="-120"/>
              </a:rPr>
              <a:t>03</a:t>
            </a:r>
            <a:endParaRPr lang="en-US" sz="5400" dirty="0"/>
          </a:p>
        </p:txBody>
      </p:sp>
      <p:sp>
        <p:nvSpPr>
          <p:cNvPr id="3" name="Text 1"/>
          <p:cNvSpPr/>
          <p:nvPr/>
        </p:nvSpPr>
        <p:spPr>
          <a:xfrm>
            <a:off x="2066925" y="2466975"/>
            <a:ext cx="5101590" cy="1676400"/>
          </a:xfrm>
          <a:prstGeom prst="rect">
            <a:avLst/>
          </a:prstGeom>
          <a:noFill/>
          <a:ln/>
        </p:spPr>
        <p:txBody>
          <a:bodyPr wrap="square" rtlCol="0" anchor="t"/>
          <a:lstStyle/>
          <a:p>
            <a:pPr algn="ctr"/>
            <a:r>
              <a:rPr lang="en-US" sz="3200" b="1" dirty="0">
                <a:solidFill>
                  <a:srgbClr val="000000"/>
                </a:solidFill>
                <a:latin typeface="宋体" panose="02010600030101010101" pitchFamily="2" charset="-122"/>
                <a:ea typeface="宋体" panose="02010600030101010101" pitchFamily="2" charset="-122"/>
                <a:cs typeface="Noto Sans SC" pitchFamily="34" charset="-120"/>
              </a:rPr>
              <a:t>研究方法</a:t>
            </a:r>
            <a:endParaRPr 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宋体" panose="02010600030101010101" pitchFamily="2" charset="-122"/>
                <a:ea typeface="宋体" panose="02010600030101010101" pitchFamily="2" charset="-122"/>
                <a:cs typeface="Noto Sans SC" pitchFamily="34" charset="-120"/>
              </a:rPr>
              <a:t>研究方法</a:t>
            </a:r>
            <a:endParaRPr lang="en-US" sz="2400" dirty="0"/>
          </a:p>
        </p:txBody>
      </p:sp>
      <p:sp>
        <p:nvSpPr>
          <p:cNvPr id="4" name="Text 2"/>
          <p:cNvSpPr/>
          <p:nvPr/>
        </p:nvSpPr>
        <p:spPr>
          <a:xfrm>
            <a:off x="762000" y="1328738"/>
            <a:ext cx="7715250" cy="4572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文献的研究方法</a:t>
            </a:r>
            <a:endParaRPr lang="en-US" sz="1536" dirty="0"/>
          </a:p>
        </p:txBody>
      </p:sp>
      <p:sp>
        <p:nvSpPr>
          <p:cNvPr id="5" name="Text 3"/>
          <p:cNvSpPr/>
          <p:nvPr/>
        </p:nvSpPr>
        <p:spPr>
          <a:xfrm>
            <a:off x="762000" y="1785938"/>
            <a:ext cx="7715250" cy="4572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模型介绍</a:t>
            </a:r>
            <a:endParaRPr lang="en-US" sz="1536" dirty="0"/>
          </a:p>
        </p:txBody>
      </p:sp>
      <p:sp>
        <p:nvSpPr>
          <p:cNvPr id="6" name="Text 4"/>
          <p:cNvSpPr/>
          <p:nvPr/>
        </p:nvSpPr>
        <p:spPr>
          <a:xfrm>
            <a:off x="762000" y="2243138"/>
            <a:ext cx="7715250" cy="4572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各个模块参数介绍</a:t>
            </a:r>
            <a:endParaRPr lang="en-US" sz="1536" dirty="0"/>
          </a:p>
        </p:txBody>
      </p:sp>
      <p:sp>
        <p:nvSpPr>
          <p:cNvPr id="7" name="Text 5"/>
          <p:cNvSpPr/>
          <p:nvPr/>
        </p:nvSpPr>
        <p:spPr>
          <a:xfrm>
            <a:off x="762000" y="2700338"/>
            <a:ext cx="7715250" cy="4572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公式解释</a:t>
            </a:r>
            <a:endParaRPr lang="en-US" sz="1536" dirty="0"/>
          </a:p>
        </p:txBody>
      </p:sp>
      <p:sp>
        <p:nvSpPr>
          <p:cNvPr id="8" name="Text 6"/>
          <p:cNvSpPr/>
          <p:nvPr/>
        </p:nvSpPr>
        <p:spPr>
          <a:xfrm>
            <a:off x="762000" y="3157538"/>
            <a:ext cx="7715250" cy="4572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数据来源和实验设计</a:t>
            </a:r>
            <a:endParaRPr lang="en-US" sz="1536"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宋体" panose="02010600030101010101" pitchFamily="2" charset="-122"/>
                <a:ea typeface="宋体" panose="02010600030101010101" pitchFamily="2" charset="-122"/>
                <a:cs typeface="Noto Sans SC" pitchFamily="34" charset="-120"/>
              </a:rPr>
              <a:t>文献的研究方法</a:t>
            </a:r>
            <a:endParaRPr lang="en-US" sz="2400" dirty="0"/>
          </a:p>
        </p:txBody>
      </p:sp>
      <p:sp>
        <p:nvSpPr>
          <p:cNvPr id="4" name="Text 2"/>
          <p:cNvSpPr/>
          <p:nvPr/>
        </p:nvSpPr>
        <p:spPr>
          <a:xfrm>
            <a:off x="762000" y="1328738"/>
            <a:ext cx="7715250" cy="1028700"/>
          </a:xfrm>
          <a:prstGeom prst="rect">
            <a:avLst/>
          </a:prstGeom>
          <a:noFill/>
          <a:ln/>
        </p:spPr>
        <p:txBody>
          <a:bodyPr wrap="square" rtlCol="0" anchor="t"/>
          <a:lstStyle/>
          <a:p>
            <a:pPr marL="342900" indent="-342900" algn="l">
              <a:lnSpc>
                <a:spcPts val="2304"/>
              </a:lnSpc>
              <a:buSzPct val="100000"/>
              <a:buChar char="•"/>
            </a:pPr>
            <a:r>
              <a:rPr lang="en-US" sz="1500" b="0" dirty="0" err="1">
                <a:solidFill>
                  <a:srgbClr val="000000"/>
                </a:solidFill>
                <a:latin typeface="宋体" panose="02010600030101010101" pitchFamily="2" charset="-122"/>
                <a:ea typeface="宋体" panose="02010600030101010101" pitchFamily="2" charset="-122"/>
                <a:cs typeface="Noto Sans SC" pitchFamily="34" charset="-120"/>
              </a:rPr>
              <a:t>基于弱监督学习的，利用</a:t>
            </a:r>
            <a:r>
              <a:rPr lang="en-US" sz="1500" b="0" dirty="0">
                <a:solidFill>
                  <a:srgbClr val="000000"/>
                </a:solidFill>
                <a:latin typeface="宋体" panose="02010600030101010101" pitchFamily="2" charset="-122"/>
                <a:ea typeface="宋体" panose="02010600030101010101" pitchFamily="2" charset="-122"/>
                <a:cs typeface="Noto Sans SC" pitchFamily="34" charset="-120"/>
              </a:rPr>
              <a:t> CLIP 模型对电影片段中的镜头进行场景标签的预测，然后用这些预测标签作为训练数据来训练视觉场景识别模型。</a:t>
            </a:r>
            <a:endParaRPr lang="en-US" sz="1536"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814</Words>
  <Application>Microsoft Office PowerPoint</Application>
  <PresentationFormat>全屏显示(16:9)</PresentationFormat>
  <Paragraphs>116</Paragraphs>
  <Slides>24</Slides>
  <Notes>24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24</vt:i4>
      </vt:variant>
    </vt:vector>
  </HeadingPairs>
  <TitlesOfParts>
    <vt:vector size="29" baseType="lpstr">
      <vt:lpstr>等线</vt:lpstr>
      <vt:lpstr>宋体</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论文题目</dc:title>
  <dc:subject>SUBTITLE HERE</dc:subject>
  <dc:creator>MindShow.fun</dc:creator>
  <cp:lastModifiedBy>阿力木 迪力木拉提</cp:lastModifiedBy>
  <cp:revision>5</cp:revision>
  <dcterms:created xsi:type="dcterms:W3CDTF">2023-04-14T07:05:33Z</dcterms:created>
  <dcterms:modified xsi:type="dcterms:W3CDTF">2023-04-14T07:28:30Z</dcterms:modified>
</cp:coreProperties>
</file>