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256" r:id="rId2"/>
    <p:sldId id="257" r:id="rId3"/>
    <p:sldId id="258" r:id="rId4"/>
    <p:sldId id="259" r:id="rId5"/>
    <p:sldId id="260" r:id="rId6"/>
    <p:sldId id="261" r:id="rId7"/>
    <p:sldId id="262" r:id="rId8"/>
    <p:sldId id="263" r:id="rId9"/>
    <p:sldId id="270" r:id="rId10"/>
    <p:sldId id="264" r:id="rId11"/>
    <p:sldId id="274" r:id="rId12"/>
    <p:sldId id="275" r:id="rId13"/>
    <p:sldId id="277" r:id="rId14"/>
    <p:sldId id="278" r:id="rId15"/>
    <p:sldId id="279" r:id="rId16"/>
    <p:sldId id="272" r:id="rId17"/>
    <p:sldId id="273" r:id="rId18"/>
    <p:sldId id="265" r:id="rId19"/>
    <p:sldId id="266" r:id="rId20"/>
    <p:sldId id="271" r:id="rId21"/>
    <p:sldId id="267" r:id="rId22"/>
    <p:sldId id="268" r:id="rId23"/>
    <p:sldId id="269" r:id="rId24"/>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5153" autoAdjust="0"/>
  </p:normalViewPr>
  <p:slideViewPr>
    <p:cSldViewPr snapToGrid="0" snapToObjects="1">
      <p:cViewPr varScale="1">
        <p:scale>
          <a:sx n="106" d="100"/>
          <a:sy n="106" d="100"/>
        </p:scale>
        <p:origin x="782"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4" d="100"/>
          <a:sy n="64" d="100"/>
        </p:scale>
        <p:origin x="248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4441AA6-D62A-4368-90BB-F10C31B7AFF8}"/>
              </a:ext>
            </a:extLst>
          </p:cNvPr>
          <p:cNvSpPr>
            <a:spLocks noGrp="1"/>
          </p:cNvSpPr>
          <p:nvPr>
            <p:ph type="hdr" sz="quarter"/>
          </p:nvPr>
        </p:nvSpPr>
        <p:spPr>
          <a:xfrm>
            <a:off x="0" y="0"/>
            <a:ext cx="222885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8210A844-DC14-4415-8AF7-D31B1D66F735}"/>
              </a:ext>
            </a:extLst>
          </p:cNvPr>
          <p:cNvSpPr>
            <a:spLocks noGrp="1"/>
          </p:cNvSpPr>
          <p:nvPr>
            <p:ph type="dt" sz="quarter" idx="1"/>
          </p:nvPr>
        </p:nvSpPr>
        <p:spPr>
          <a:xfrm>
            <a:off x="2913063" y="0"/>
            <a:ext cx="2228850" cy="458788"/>
          </a:xfrm>
          <a:prstGeom prst="rect">
            <a:avLst/>
          </a:prstGeom>
        </p:spPr>
        <p:txBody>
          <a:bodyPr vert="horz" lIns="91440" tIns="45720" rIns="91440" bIns="45720" rtlCol="0"/>
          <a:lstStyle>
            <a:lvl1pPr algn="r">
              <a:defRPr sz="1200"/>
            </a:lvl1pPr>
          </a:lstStyle>
          <a:p>
            <a:fld id="{57F047C4-2BCB-4B20-A585-7DB6ADB824E1}" type="datetimeFigureOut">
              <a:rPr lang="zh-CN" altLang="en-US" smtClean="0"/>
              <a:t>2023/4/12</a:t>
            </a:fld>
            <a:endParaRPr lang="zh-CN" altLang="en-US"/>
          </a:p>
        </p:txBody>
      </p:sp>
      <p:sp>
        <p:nvSpPr>
          <p:cNvPr id="4" name="页脚占位符 3">
            <a:extLst>
              <a:ext uri="{FF2B5EF4-FFF2-40B4-BE49-F238E27FC236}">
                <a16:creationId xmlns:a16="http://schemas.microsoft.com/office/drawing/2014/main" id="{A5F8FB46-45D9-4069-B7EB-98CB255AC637}"/>
              </a:ext>
            </a:extLst>
          </p:cNvPr>
          <p:cNvSpPr>
            <a:spLocks noGrp="1"/>
          </p:cNvSpPr>
          <p:nvPr>
            <p:ph type="ftr" sz="quarter" idx="2"/>
          </p:nvPr>
        </p:nvSpPr>
        <p:spPr>
          <a:xfrm>
            <a:off x="0" y="8685213"/>
            <a:ext cx="222885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ED538F4F-7E04-4B04-BA87-19911C33B040}"/>
              </a:ext>
            </a:extLst>
          </p:cNvPr>
          <p:cNvSpPr>
            <a:spLocks noGrp="1"/>
          </p:cNvSpPr>
          <p:nvPr>
            <p:ph type="sldNum" sz="quarter" idx="3"/>
          </p:nvPr>
        </p:nvSpPr>
        <p:spPr>
          <a:xfrm>
            <a:off x="2913063" y="8685213"/>
            <a:ext cx="2228850" cy="458787"/>
          </a:xfrm>
          <a:prstGeom prst="rect">
            <a:avLst/>
          </a:prstGeom>
        </p:spPr>
        <p:txBody>
          <a:bodyPr vert="horz" lIns="91440" tIns="45720" rIns="91440" bIns="45720" rtlCol="0" anchor="b"/>
          <a:lstStyle>
            <a:lvl1pPr algn="r">
              <a:defRPr sz="1200"/>
            </a:lvl1pPr>
          </a:lstStyle>
          <a:p>
            <a:fld id="{BC8E15E4-F453-4F29-A74F-C7007F5B054F}" type="slidenum">
              <a:rPr lang="zh-CN" altLang="en-US" smtClean="0"/>
              <a:t>‹#›</a:t>
            </a:fld>
            <a:endParaRPr lang="zh-CN" altLang="en-US"/>
          </a:p>
        </p:txBody>
      </p:sp>
    </p:spTree>
    <p:extLst>
      <p:ext uri="{BB962C8B-B14F-4D97-AF65-F5344CB8AC3E}">
        <p14:creationId xmlns:p14="http://schemas.microsoft.com/office/powerpoint/2010/main" val="1288561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044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40498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white_children_reading_books_2023040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white_children_reading_books_2023040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white_children_reading_books_2023040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white_children_reading_books_2023040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1843088" y="1233488"/>
            <a:ext cx="5549265" cy="1004887"/>
          </a:xfrm>
          <a:prstGeom prst="rect">
            <a:avLst/>
          </a:prstGeom>
          <a:noFill/>
          <a:ln/>
        </p:spPr>
        <p:txBody>
          <a:bodyPr wrap="square" rtlCol="0" anchor="b"/>
          <a:lstStyle/>
          <a:p>
            <a:pPr algn="ctr"/>
            <a:endParaRPr lang="en-US" sz="3200" dirty="0"/>
          </a:p>
        </p:txBody>
      </p:sp>
      <p:sp>
        <p:nvSpPr>
          <p:cNvPr id="4" name="Text 2"/>
          <p:cNvSpPr/>
          <p:nvPr/>
        </p:nvSpPr>
        <p:spPr>
          <a:xfrm>
            <a:off x="3600450" y="3871913"/>
            <a:ext cx="1943100" cy="552450"/>
          </a:xfrm>
          <a:prstGeom prst="rect">
            <a:avLst/>
          </a:prstGeom>
          <a:noFill/>
          <a:ln/>
        </p:spPr>
        <p:txBody>
          <a:bodyPr wrap="square" rtlCol="0" anchor="ctr"/>
          <a:lstStyle/>
          <a:p>
            <a:pPr algn="ctr"/>
            <a:r>
              <a:rPr lang="en-US" sz="1200" b="0" dirty="0">
                <a:solidFill>
                  <a:srgbClr val="000000"/>
                </a:solidFill>
                <a:latin typeface="宋体" panose="02010600030101010101" pitchFamily="2" charset="-122"/>
                <a:ea typeface="宋体" panose="02010600030101010101" pitchFamily="2" charset="-122"/>
                <a:cs typeface="Noto Sans SC" pitchFamily="34" charset="-120"/>
              </a:rPr>
              <a:t>2023-04-12</a:t>
            </a:r>
            <a:endParaRPr lang="en-US" sz="1200" dirty="0"/>
          </a:p>
        </p:txBody>
      </p:sp>
      <p:sp>
        <p:nvSpPr>
          <p:cNvPr id="6" name="文本框 5">
            <a:extLst>
              <a:ext uri="{FF2B5EF4-FFF2-40B4-BE49-F238E27FC236}">
                <a16:creationId xmlns:a16="http://schemas.microsoft.com/office/drawing/2014/main" id="{373A1E41-5018-4564-AA65-82035BB7ABF6}"/>
              </a:ext>
            </a:extLst>
          </p:cNvPr>
          <p:cNvSpPr txBox="1"/>
          <p:nvPr/>
        </p:nvSpPr>
        <p:spPr>
          <a:xfrm>
            <a:off x="1917830" y="1709976"/>
            <a:ext cx="5308339" cy="861774"/>
          </a:xfrm>
          <a:prstGeom prst="rect">
            <a:avLst/>
          </a:prstGeom>
          <a:noFill/>
        </p:spPr>
        <p:txBody>
          <a:bodyPr wrap="square">
            <a:spAutoFit/>
          </a:bodyPr>
          <a:lstStyle/>
          <a:p>
            <a:pPr indent="-342900" algn="ctr">
              <a:lnSpc>
                <a:spcPts val="1980"/>
              </a:lnSpc>
              <a:buSzPct val="100000"/>
              <a:buChar char="•"/>
            </a:pPr>
            <a:r>
              <a:rPr lang="en-US" altLang="zh-CN" sz="2000" dirty="0" err="1">
                <a:solidFill>
                  <a:srgbClr val="FFFFFF"/>
                </a:solidFill>
                <a:latin typeface="宋体" panose="02010600030101010101" pitchFamily="2" charset="-122"/>
                <a:ea typeface="宋体" panose="02010600030101010101" pitchFamily="2" charset="-122"/>
              </a:rPr>
              <a:t>Spikeformer</a:t>
            </a:r>
            <a:r>
              <a:rPr lang="en-US" altLang="zh-CN" sz="2000" dirty="0">
                <a:solidFill>
                  <a:srgbClr val="FFFFFF"/>
                </a:solidFill>
                <a:latin typeface="宋体" panose="02010600030101010101" pitchFamily="2" charset="-122"/>
                <a:ea typeface="宋体" panose="02010600030101010101" pitchFamily="2" charset="-122"/>
              </a:rPr>
              <a:t>: A Novel Architecture for Training High-Performance Low-Latency Spiking Neural Network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宋体" panose="02010600030101010101" pitchFamily="2" charset="-122"/>
                <a:ea typeface="宋体" panose="02010600030101010101" pitchFamily="2" charset="-122"/>
                <a:cs typeface="Noto Sans SC" pitchFamily="34" charset="-120"/>
              </a:rPr>
              <a:t>模型介绍</a:t>
            </a:r>
            <a:endParaRPr lang="en-US" sz="2400" dirty="0"/>
          </a:p>
        </p:txBody>
      </p:sp>
      <p:sp>
        <p:nvSpPr>
          <p:cNvPr id="4" name="Text 2"/>
          <p:cNvSpPr/>
          <p:nvPr/>
        </p:nvSpPr>
        <p:spPr>
          <a:xfrm>
            <a:off x="762000" y="1328738"/>
            <a:ext cx="7715250" cy="11430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这篇论文的研究方法是基于Transformer模型设计了一个新颖的SNN架构，包括卷积分词器（CT）模块和时空注意力（STA）模块，并采用了一种改进的脉冲反向传播（SBP）算法来训练SNN。</a:t>
            </a:r>
            <a:endParaRPr lang="en-US" sz="1536"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宋体" panose="02010600030101010101" pitchFamily="2" charset="-122"/>
                <a:ea typeface="宋体" panose="02010600030101010101" pitchFamily="2" charset="-122"/>
                <a:cs typeface="Noto Sans SC" pitchFamily="34" charset="-120"/>
              </a:rPr>
              <a:t>CT模块 STA模块</a:t>
            </a:r>
            <a:endParaRPr lang="en-US" sz="2400" dirty="0"/>
          </a:p>
        </p:txBody>
      </p:sp>
      <p:sp>
        <p:nvSpPr>
          <p:cNvPr id="4" name="Text 2"/>
          <p:cNvSpPr/>
          <p:nvPr/>
        </p:nvSpPr>
        <p:spPr>
          <a:xfrm>
            <a:off x="762000" y="1328738"/>
            <a:ext cx="7715250" cy="600075"/>
          </a:xfrm>
          <a:prstGeom prst="rect">
            <a:avLst/>
          </a:prstGeom>
          <a:noFill/>
          <a:ln/>
        </p:spPr>
        <p:txBody>
          <a:bodyPr wrap="square" rtlCol="0" anchor="t"/>
          <a:lstStyle/>
          <a:p>
            <a:pPr marL="342900" indent="-342900" algn="l">
              <a:lnSpc>
                <a:spcPts val="1728"/>
              </a:lnSpc>
              <a:buSzPct val="100000"/>
              <a:buChar char="•"/>
            </a:pPr>
            <a:r>
              <a:rPr lang="en-US" sz="1200" b="0" dirty="0">
                <a:solidFill>
                  <a:srgbClr val="000000"/>
                </a:solidFill>
                <a:latin typeface="宋体" panose="02010600030101010101" pitchFamily="2" charset="-122"/>
                <a:ea typeface="宋体" panose="02010600030101010101" pitchFamily="2" charset="-122"/>
                <a:cs typeface="Noto Sans SC" pitchFamily="34" charset="-120"/>
              </a:rPr>
              <a:t>CT模块是为了解决Transformer模型的“数据饥饿”问题和训练不稳定问题，它通过卷积操作将输入的脉冲序列转换为分词，从而减少输入的维度和时间步长，并增强输入的特征表示。</a:t>
            </a:r>
            <a:endParaRPr lang="en-US" sz="1152" dirty="0"/>
          </a:p>
        </p:txBody>
      </p:sp>
      <p:sp>
        <p:nvSpPr>
          <p:cNvPr id="5" name="Text 3"/>
          <p:cNvSpPr/>
          <p:nvPr/>
        </p:nvSpPr>
        <p:spPr>
          <a:xfrm>
            <a:off x="762000" y="2944013"/>
            <a:ext cx="7715250" cy="857250"/>
          </a:xfrm>
          <a:prstGeom prst="rect">
            <a:avLst/>
          </a:prstGeom>
          <a:noFill/>
          <a:ln/>
        </p:spPr>
        <p:txBody>
          <a:bodyPr wrap="square" rtlCol="0" anchor="t"/>
          <a:lstStyle/>
          <a:p>
            <a:pPr marL="342900" indent="-342900" algn="l">
              <a:lnSpc>
                <a:spcPts val="1728"/>
              </a:lnSpc>
              <a:buSzPct val="100000"/>
              <a:buChar char="•"/>
            </a:pPr>
            <a:r>
              <a:rPr lang="en-US" sz="1200" b="0" dirty="0">
                <a:solidFill>
                  <a:srgbClr val="000000"/>
                </a:solidFill>
                <a:latin typeface="宋体" panose="02010600030101010101" pitchFamily="2" charset="-122"/>
                <a:ea typeface="宋体" panose="02010600030101010101" pitchFamily="2" charset="-122"/>
                <a:cs typeface="Noto Sans SC" pitchFamily="34" charset="-120"/>
              </a:rPr>
              <a:t>STA模块是为了更好地结合Transformer模型的注意力机制和SNN模型的时空特性，它通过在多头自注意力层中加入时空掩码，使得每个分词只能与其相邻的分词进行交互，从而提高注意力的效率和精度。</a:t>
            </a:r>
            <a:endParaRPr lang="en-US" sz="1152" dirty="0"/>
          </a:p>
        </p:txBody>
      </p:sp>
      <p:sp>
        <p:nvSpPr>
          <p:cNvPr id="6" name="Text 4"/>
          <p:cNvSpPr/>
          <p:nvPr/>
        </p:nvSpPr>
        <p:spPr>
          <a:xfrm>
            <a:off x="762000" y="2143125"/>
            <a:ext cx="7715250" cy="857250"/>
          </a:xfrm>
          <a:prstGeom prst="rect">
            <a:avLst/>
          </a:prstGeom>
          <a:noFill/>
          <a:ln/>
        </p:spPr>
        <p:txBody>
          <a:bodyPr wrap="square" rtlCol="0" anchor="t"/>
          <a:lstStyle/>
          <a:p>
            <a:pPr marL="342900" indent="-342900" algn="l">
              <a:lnSpc>
                <a:spcPts val="1728"/>
              </a:lnSpc>
              <a:buSzPct val="100000"/>
              <a:buChar char="•"/>
            </a:pPr>
            <a:r>
              <a:rPr lang="en-US" sz="1200" b="0" dirty="0">
                <a:solidFill>
                  <a:srgbClr val="000000"/>
                </a:solidFill>
                <a:latin typeface="宋体" panose="02010600030101010101" pitchFamily="2" charset="-122"/>
                <a:ea typeface="宋体" panose="02010600030101010101" pitchFamily="2" charset="-122"/>
                <a:cs typeface="Noto Sans SC" pitchFamily="34" charset="-120"/>
              </a:rPr>
              <a:t>CT.py是卷积分词器（CT）模块的实现，它定义了一个CT类，继承了torch.nn.Module类，它的主要功能是将输入的脉冲序列转换为分词，从而减少输入的维度和时间步长，并增强输入的特征表示。</a:t>
            </a:r>
            <a:endParaRPr lang="en-US" sz="1152" dirty="0"/>
          </a:p>
        </p:txBody>
      </p:sp>
      <p:sp>
        <p:nvSpPr>
          <p:cNvPr id="7" name="Text 5"/>
          <p:cNvSpPr/>
          <p:nvPr/>
        </p:nvSpPr>
        <p:spPr>
          <a:xfrm>
            <a:off x="762000" y="3643313"/>
            <a:ext cx="7715250" cy="857250"/>
          </a:xfrm>
          <a:prstGeom prst="rect">
            <a:avLst/>
          </a:prstGeom>
          <a:noFill/>
          <a:ln/>
        </p:spPr>
        <p:txBody>
          <a:bodyPr wrap="square" rtlCol="0" anchor="t"/>
          <a:lstStyle/>
          <a:p>
            <a:pPr marL="342900" indent="-342900" algn="l">
              <a:lnSpc>
                <a:spcPts val="1728"/>
              </a:lnSpc>
              <a:buSzPct val="100000"/>
              <a:buChar char="•"/>
            </a:pPr>
            <a:r>
              <a:rPr lang="en-US" sz="1200" b="0" dirty="0">
                <a:solidFill>
                  <a:srgbClr val="000000"/>
                </a:solidFill>
                <a:latin typeface="宋体" panose="02010600030101010101" pitchFamily="2" charset="-122"/>
                <a:ea typeface="宋体" panose="02010600030101010101" pitchFamily="2" charset="-122"/>
                <a:cs typeface="Noto Sans SC" pitchFamily="34" charset="-120"/>
              </a:rPr>
              <a:t>STA.py是时空注意力（STA）模块的实现，它定义了一个STA类，继承了torch.nn.Module类，它的主要功能是在多头自注意力层中加入时空掩码，使得每个分词只能与其相邻的分词进行交互，从而提高注意力的效率和精度。</a:t>
            </a:r>
            <a:endParaRPr lang="en-US" sz="1152"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宋体" panose="02010600030101010101" pitchFamily="2" charset="-122"/>
                <a:ea typeface="宋体" panose="02010600030101010101" pitchFamily="2" charset="-122"/>
                <a:cs typeface="Noto Sans SC" pitchFamily="34" charset="-120"/>
              </a:rPr>
              <a:t>SBP模块</a:t>
            </a:r>
            <a:endParaRPr lang="en-US" sz="2400" dirty="0"/>
          </a:p>
        </p:txBody>
      </p:sp>
      <p:sp>
        <p:nvSpPr>
          <p:cNvPr id="4" name="Text 2"/>
          <p:cNvSpPr/>
          <p:nvPr/>
        </p:nvSpPr>
        <p:spPr>
          <a:xfrm>
            <a:off x="762000" y="1328738"/>
            <a:ext cx="7715250" cy="11430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SBP算法是为了解决传统反向传播算法在SNN模型上的不适用问题，它通过引入一个可微分的脉冲函数和一个脉冲梯度函数，将SNN模型的脉冲输出转换为连续值，并计算其梯度，从而实现SNN模型的有效训练。</a:t>
            </a:r>
            <a:endParaRPr lang="en-US" sz="1536" dirty="0"/>
          </a:p>
        </p:txBody>
      </p:sp>
      <p:sp>
        <p:nvSpPr>
          <p:cNvPr id="5" name="Text 3"/>
          <p:cNvSpPr/>
          <p:nvPr/>
        </p:nvSpPr>
        <p:spPr>
          <a:xfrm>
            <a:off x="762000" y="2471738"/>
            <a:ext cx="7715250" cy="14859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SBP.py是脉冲反向传播（SBP）算法的实现，它定义了一个SBP类，继承了torch.autograd.Function类，它的主要功能是通过引入一个可微分的脉冲函数和一个脉冲梯度函数，将SNN模型的脉冲输出转换为连续值，并计算其梯度，从而实现SNN模型的有效训练。</a:t>
            </a:r>
            <a:endParaRPr lang="en-US" sz="1536"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zh-CN" altLang="en-US" sz="2400" b="1" dirty="0">
                <a:solidFill>
                  <a:srgbClr val="FFFFFF"/>
                </a:solidFill>
                <a:latin typeface="宋体" panose="02010600030101010101" pitchFamily="2" charset="-122"/>
                <a:ea typeface="宋体" panose="02010600030101010101" pitchFamily="2" charset="-122"/>
                <a:cs typeface="Noto Sans SC" pitchFamily="34" charset="-120"/>
              </a:rPr>
              <a:t>前向传播、</a:t>
            </a:r>
            <a:r>
              <a:rPr lang="en-US" sz="2400" b="1" dirty="0" err="1">
                <a:solidFill>
                  <a:srgbClr val="FFFFFF"/>
                </a:solidFill>
                <a:latin typeface="宋体" panose="02010600030101010101" pitchFamily="2" charset="-122"/>
                <a:ea typeface="宋体" panose="02010600030101010101" pitchFamily="2" charset="-122"/>
                <a:cs typeface="Noto Sans SC" pitchFamily="34" charset="-120"/>
              </a:rPr>
              <a:t>反向传播方法</a:t>
            </a:r>
            <a:endParaRPr lang="en-US" sz="2400" dirty="0"/>
          </a:p>
        </p:txBody>
      </p:sp>
      <p:sp>
        <p:nvSpPr>
          <p:cNvPr id="4" name="Text 2"/>
          <p:cNvSpPr/>
          <p:nvPr/>
        </p:nvSpPr>
        <p:spPr>
          <a:xfrm>
            <a:off x="762000" y="1328738"/>
            <a:ext cx="7715250" cy="1047750"/>
          </a:xfrm>
          <a:prstGeom prst="rect">
            <a:avLst/>
          </a:prstGeom>
          <a:noFill/>
          <a:ln/>
        </p:spPr>
        <p:txBody>
          <a:bodyPr wrap="square" rtlCol="0" anchor="t"/>
          <a:lstStyle/>
          <a:p>
            <a:pPr marL="342900" indent="-342900" algn="l">
              <a:lnSpc>
                <a:spcPts val="2112"/>
              </a:lnSpc>
              <a:buSzPct val="100000"/>
              <a:buChar char="•"/>
            </a:pPr>
            <a:r>
              <a:rPr lang="en-US" sz="1400" b="0" dirty="0">
                <a:solidFill>
                  <a:srgbClr val="000000"/>
                </a:solidFill>
                <a:latin typeface="宋体" panose="02010600030101010101" pitchFamily="2" charset="-122"/>
                <a:ea typeface="宋体" panose="02010600030101010101" pitchFamily="2" charset="-122"/>
                <a:cs typeface="Noto Sans SC" pitchFamily="34" charset="-120"/>
              </a:rPr>
              <a:t>SpikeFormer模型是一种基于Transformer的脉冲神经网络（SNN）模型，由脉冲注意力（SpikeAttention）和脉冲前馈（SpikeFeedForward）两种操作组成。</a:t>
            </a:r>
            <a:endParaRPr lang="en-US" sz="1408" dirty="0"/>
          </a:p>
        </p:txBody>
      </p:sp>
      <p:sp>
        <p:nvSpPr>
          <p:cNvPr id="5" name="Text 3"/>
          <p:cNvSpPr/>
          <p:nvPr/>
        </p:nvSpPr>
        <p:spPr>
          <a:xfrm>
            <a:off x="762000" y="2376488"/>
            <a:ext cx="8086800" cy="733425"/>
          </a:xfrm>
          <a:prstGeom prst="rect">
            <a:avLst/>
          </a:prstGeom>
          <a:noFill/>
          <a:ln/>
        </p:spPr>
        <p:txBody>
          <a:bodyPr wrap="square" rtlCol="0" anchor="t"/>
          <a:lstStyle/>
          <a:p>
            <a:pPr marL="342900" indent="-342900" algn="l">
              <a:lnSpc>
                <a:spcPts val="2112"/>
              </a:lnSpc>
              <a:buSzPct val="100000"/>
              <a:buChar char="•"/>
            </a:pPr>
            <a:r>
              <a:rPr lang="en-US" sz="1400" b="0" dirty="0" err="1">
                <a:solidFill>
                  <a:srgbClr val="000000"/>
                </a:solidFill>
                <a:latin typeface="宋体" panose="02010600030101010101" pitchFamily="2" charset="-122"/>
                <a:ea typeface="宋体" panose="02010600030101010101" pitchFamily="2" charset="-122"/>
                <a:cs typeface="Noto Sans SC" pitchFamily="34" charset="-120"/>
              </a:rPr>
              <a:t>模型使用了一种基于梯度的反向传播算法，称为脉冲反向传播（SpikeBP</a:t>
            </a:r>
            <a:r>
              <a:rPr lang="en-US" sz="1400" b="0" dirty="0">
                <a:solidFill>
                  <a:srgbClr val="000000"/>
                </a:solidFill>
                <a:latin typeface="宋体" panose="02010600030101010101" pitchFamily="2" charset="-122"/>
                <a:ea typeface="宋体" panose="02010600030101010101" pitchFamily="2" charset="-122"/>
                <a:cs typeface="Noto Sans SC" pitchFamily="34" charset="-120"/>
              </a:rPr>
              <a:t>），来训练SNN模型。</a:t>
            </a:r>
            <a:endParaRPr lang="en-US" sz="1408" dirty="0"/>
          </a:p>
        </p:txBody>
      </p:sp>
      <p:sp>
        <p:nvSpPr>
          <p:cNvPr id="6" name="Text 4"/>
          <p:cNvSpPr/>
          <p:nvPr/>
        </p:nvSpPr>
        <p:spPr>
          <a:xfrm>
            <a:off x="762000" y="3109913"/>
            <a:ext cx="7715250" cy="733425"/>
          </a:xfrm>
          <a:prstGeom prst="rect">
            <a:avLst/>
          </a:prstGeom>
          <a:noFill/>
          <a:ln/>
        </p:spPr>
        <p:txBody>
          <a:bodyPr wrap="square" rtlCol="0" anchor="t"/>
          <a:lstStyle/>
          <a:p>
            <a:pPr marL="342900" indent="-342900" algn="l">
              <a:lnSpc>
                <a:spcPts val="2112"/>
              </a:lnSpc>
              <a:buSzPct val="100000"/>
              <a:buChar char="•"/>
            </a:pPr>
            <a:r>
              <a:rPr lang="en-US" sz="1400" b="0" dirty="0">
                <a:solidFill>
                  <a:srgbClr val="000000"/>
                </a:solidFill>
                <a:latin typeface="宋体" panose="02010600030101010101" pitchFamily="2" charset="-122"/>
                <a:ea typeface="宋体" panose="02010600030101010101" pitchFamily="2" charset="-122"/>
                <a:cs typeface="Noto Sans SC" pitchFamily="34" charset="-120"/>
              </a:rPr>
              <a:t>SpikeBP算法的核心思想是将脉冲信号转换为实值信号，然后使用传统的反向传播算法来计算梯度，并更新权重。</a:t>
            </a:r>
            <a:endParaRPr lang="en-US" sz="1408"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宋体" panose="02010600030101010101" pitchFamily="2" charset="-122"/>
                <a:ea typeface="宋体" panose="02010600030101010101" pitchFamily="2" charset="-122"/>
                <a:cs typeface="Noto Sans SC" pitchFamily="34" charset="-120"/>
              </a:rPr>
              <a:t>前向传播阶段</a:t>
            </a:r>
            <a:endParaRPr lang="en-US" sz="2400" dirty="0"/>
          </a:p>
        </p:txBody>
      </p:sp>
      <p:sp>
        <p:nvSpPr>
          <p:cNvPr id="4" name="Text 2"/>
          <p:cNvSpPr/>
          <p:nvPr/>
        </p:nvSpPr>
        <p:spPr>
          <a:xfrm>
            <a:off x="762000" y="1328738"/>
            <a:ext cx="7715250" cy="8001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在前向传播阶段，SpikeFormer模型将输入图像编码为脉冲序列，然后通过SpikeAttention和SpikeFeedForward操作进行特征提取和分类。</a:t>
            </a:r>
            <a:endParaRPr lang="en-US" sz="1536"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err="1">
                <a:solidFill>
                  <a:srgbClr val="FFFFFF"/>
                </a:solidFill>
                <a:latin typeface="宋体" panose="02010600030101010101" pitchFamily="2" charset="-122"/>
                <a:ea typeface="宋体" panose="02010600030101010101" pitchFamily="2" charset="-122"/>
                <a:cs typeface="Noto Sans SC" pitchFamily="34" charset="-120"/>
              </a:rPr>
              <a:t>反向传播阶段</a:t>
            </a:r>
            <a:endParaRPr lang="en-US" sz="2400" dirty="0"/>
          </a:p>
        </p:txBody>
      </p:sp>
      <p:sp>
        <p:nvSpPr>
          <p:cNvPr id="4" name="Text 2"/>
          <p:cNvSpPr/>
          <p:nvPr/>
        </p:nvSpPr>
        <p:spPr>
          <a:xfrm>
            <a:off x="762000" y="1328738"/>
            <a:ext cx="7715250" cy="766763"/>
          </a:xfrm>
          <a:prstGeom prst="rect">
            <a:avLst/>
          </a:prstGeom>
          <a:noFill/>
          <a:ln/>
        </p:spPr>
        <p:txBody>
          <a:bodyPr wrap="square" rtlCol="0" anchor="t"/>
          <a:lstStyle/>
          <a:p>
            <a:pPr marL="342900" indent="-342900" algn="l">
              <a:lnSpc>
                <a:spcPts val="2208"/>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在反向传播阶段，SpikeFormer模型首先计算输出层的误差，然后将误差乘以一个常数因子，得到实值误差信号。</a:t>
            </a:r>
            <a:endParaRPr lang="en-US" sz="1472" dirty="0"/>
          </a:p>
        </p:txBody>
      </p:sp>
      <p:sp>
        <p:nvSpPr>
          <p:cNvPr id="5" name="Text 3"/>
          <p:cNvSpPr/>
          <p:nvPr/>
        </p:nvSpPr>
        <p:spPr>
          <a:xfrm>
            <a:off x="762000" y="2095500"/>
            <a:ext cx="7715250" cy="1095375"/>
          </a:xfrm>
          <a:prstGeom prst="rect">
            <a:avLst/>
          </a:prstGeom>
          <a:noFill/>
          <a:ln/>
        </p:spPr>
        <p:txBody>
          <a:bodyPr wrap="square" rtlCol="0" anchor="t"/>
          <a:lstStyle/>
          <a:p>
            <a:pPr marL="342900" indent="-342900" algn="l">
              <a:lnSpc>
                <a:spcPts val="2208"/>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然后，SpikeFormer模型将实值误差信号通过一个反向传播函数（BPF），得到脉冲误差信号。BPF函数的作用是将实值信号转换为与脉冲信号相匹配的形式。</a:t>
            </a:r>
            <a:endParaRPr lang="en-US" sz="1472" dirty="0"/>
          </a:p>
        </p:txBody>
      </p:sp>
      <p:sp>
        <p:nvSpPr>
          <p:cNvPr id="6" name="Text 4"/>
          <p:cNvSpPr/>
          <p:nvPr/>
        </p:nvSpPr>
        <p:spPr>
          <a:xfrm>
            <a:off x="762000" y="3190875"/>
            <a:ext cx="7715250" cy="1095375"/>
          </a:xfrm>
          <a:prstGeom prst="rect">
            <a:avLst/>
          </a:prstGeom>
          <a:noFill/>
          <a:ln/>
        </p:spPr>
        <p:txBody>
          <a:bodyPr wrap="square" rtlCol="0" anchor="t"/>
          <a:lstStyle/>
          <a:p>
            <a:pPr marL="342900" indent="-342900" algn="l">
              <a:lnSpc>
                <a:spcPts val="2208"/>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接着，SpikeFormer模型将脉冲误差信号通过一个反向传播核（BPK），得到权重梯度。BPK函数的作用是根据脉冲信号和脉冲误差信号的时序关系，计算权重梯度。</a:t>
            </a:r>
            <a:endParaRPr lang="en-US" sz="1472" dirty="0"/>
          </a:p>
        </p:txBody>
      </p:sp>
      <p:sp>
        <p:nvSpPr>
          <p:cNvPr id="7" name="Text 5"/>
          <p:cNvSpPr/>
          <p:nvPr/>
        </p:nvSpPr>
        <p:spPr>
          <a:xfrm>
            <a:off x="762000" y="4286250"/>
            <a:ext cx="7715250" cy="438150"/>
          </a:xfrm>
          <a:prstGeom prst="rect">
            <a:avLst/>
          </a:prstGeom>
          <a:noFill/>
          <a:ln/>
        </p:spPr>
        <p:txBody>
          <a:bodyPr wrap="square" rtlCol="0" anchor="t"/>
          <a:lstStyle/>
          <a:p>
            <a:pPr marL="342900" indent="-342900" algn="l">
              <a:lnSpc>
                <a:spcPts val="2208"/>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最后，SpikeFormer模型使用权重梯度来更新权重，并进行下一轮的训练。</a:t>
            </a:r>
            <a:endParaRPr lang="en-US" sz="1472"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4">
            <a:extLst>
              <a:ext uri="{FF2B5EF4-FFF2-40B4-BE49-F238E27FC236}">
                <a16:creationId xmlns:a16="http://schemas.microsoft.com/office/drawing/2014/main" id="{E106067D-AA76-44FF-B520-4DC374EA6710}"/>
              </a:ext>
            </a:extLst>
          </p:cNvPr>
          <p:cNvSpPr/>
          <p:nvPr/>
        </p:nvSpPr>
        <p:spPr>
          <a:xfrm>
            <a:off x="468574" y="1187355"/>
            <a:ext cx="7715250" cy="1925401"/>
          </a:xfrm>
          <a:prstGeom prst="rect">
            <a:avLst/>
          </a:prstGeom>
          <a:noFill/>
          <a:ln/>
        </p:spPr>
        <p:txBody>
          <a:bodyPr wrap="square" rtlCol="0" anchor="t"/>
          <a:lstStyle/>
          <a:p>
            <a:pPr marL="342900" indent="-342900">
              <a:lnSpc>
                <a:spcPct val="150000"/>
              </a:lnSpc>
              <a:buSzPct val="100000"/>
              <a:buChar char="•"/>
            </a:pPr>
            <a:r>
              <a:rPr lang="en-US" sz="1400" dirty="0" err="1">
                <a:solidFill>
                  <a:srgbClr val="000000"/>
                </a:solidFill>
                <a:latin typeface="宋体" panose="02010600030101010101" pitchFamily="2" charset="-122"/>
                <a:ea typeface="宋体" panose="02010600030101010101" pitchFamily="2" charset="-122"/>
              </a:rPr>
              <a:t>各个模块参数介绍</a:t>
            </a:r>
            <a:r>
              <a:rPr lang="zh-CN" altLang="en-US" sz="1400" dirty="0">
                <a:solidFill>
                  <a:srgbClr val="000000"/>
                </a:solidFill>
                <a:latin typeface="宋体" panose="02010600030101010101" pitchFamily="2" charset="-122"/>
                <a:ea typeface="宋体" panose="02010600030101010101" pitchFamily="2" charset="-122"/>
              </a:rPr>
              <a:t>：</a:t>
            </a:r>
            <a:r>
              <a:rPr lang="en-US" sz="1400" dirty="0">
                <a:solidFill>
                  <a:srgbClr val="000000"/>
                </a:solidFill>
                <a:latin typeface="宋体" panose="02010600030101010101" pitchFamily="2" charset="-122"/>
                <a:ea typeface="宋体" panose="02010600030101010101" pitchFamily="2" charset="-122"/>
              </a:rPr>
              <a:t>CT模块的参数包括卷积层的核大小、步长和输出通道数，以及线性层的输出维度。STE模块的参数包括时空Transformer层的数量、多头时空自注意力子层的头数、前馈网络子层的隐藏层维度和激活函数，以及残差连接和层归一化的使用。CL模块的参数包括线性层的输出维度和激活函数。</a:t>
            </a:r>
          </a:p>
        </p:txBody>
      </p:sp>
      <p:sp>
        <p:nvSpPr>
          <p:cNvPr id="6" name="Shape 0">
            <a:extLst>
              <a:ext uri="{FF2B5EF4-FFF2-40B4-BE49-F238E27FC236}">
                <a16:creationId xmlns:a16="http://schemas.microsoft.com/office/drawing/2014/main" id="{C9194529-6272-49FB-A160-748226D4CC75}"/>
              </a:ext>
            </a:extLst>
          </p:cNvPr>
          <p:cNvSpPr/>
          <p:nvPr/>
        </p:nvSpPr>
        <p:spPr>
          <a:xfrm>
            <a:off x="0" y="0"/>
            <a:ext cx="9144000" cy="890587"/>
          </a:xfrm>
          <a:prstGeom prst="rect">
            <a:avLst/>
          </a:prstGeom>
          <a:solidFill>
            <a:srgbClr val="760070"/>
          </a:solidFill>
          <a:ln/>
        </p:spPr>
      </p:sp>
      <p:sp>
        <p:nvSpPr>
          <p:cNvPr id="7" name="Text 1">
            <a:extLst>
              <a:ext uri="{FF2B5EF4-FFF2-40B4-BE49-F238E27FC236}">
                <a16:creationId xmlns:a16="http://schemas.microsoft.com/office/drawing/2014/main" id="{AC16D89B-A00C-40D0-ADC2-A66F7B7BAEED}"/>
              </a:ext>
            </a:extLst>
          </p:cNvPr>
          <p:cNvSpPr/>
          <p:nvPr/>
        </p:nvSpPr>
        <p:spPr>
          <a:xfrm>
            <a:off x="762000" y="166688"/>
            <a:ext cx="7806690" cy="552450"/>
          </a:xfrm>
          <a:prstGeom prst="rect">
            <a:avLst/>
          </a:prstGeom>
          <a:noFill/>
          <a:ln/>
        </p:spPr>
        <p:txBody>
          <a:bodyPr wrap="square" rtlCol="0" anchor="ctr"/>
          <a:lstStyle/>
          <a:p>
            <a:r>
              <a:rPr lang="en-US" altLang="zh-CN" sz="2400" b="1" dirty="0" err="1">
                <a:solidFill>
                  <a:srgbClr val="FFFFFF"/>
                </a:solidFill>
                <a:latin typeface="宋体" panose="02010600030101010101" pitchFamily="2" charset="-122"/>
                <a:ea typeface="宋体" panose="02010600030101010101" pitchFamily="2" charset="-122"/>
              </a:rPr>
              <a:t>参数介绍</a:t>
            </a:r>
            <a:endParaRPr lang="en-US" sz="2400" b="1" dirty="0">
              <a:solidFill>
                <a:srgbClr val="FFFFFF"/>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98998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6">
            <a:extLst>
              <a:ext uri="{FF2B5EF4-FFF2-40B4-BE49-F238E27FC236}">
                <a16:creationId xmlns:a16="http://schemas.microsoft.com/office/drawing/2014/main" id="{6453F72E-6B10-442E-886D-2A40534379B0}"/>
              </a:ext>
            </a:extLst>
          </p:cNvPr>
          <p:cNvSpPr/>
          <p:nvPr/>
        </p:nvSpPr>
        <p:spPr>
          <a:xfrm>
            <a:off x="482221" y="1355570"/>
            <a:ext cx="7715250" cy="2147462"/>
          </a:xfrm>
          <a:prstGeom prst="rect">
            <a:avLst/>
          </a:prstGeom>
          <a:noFill/>
          <a:ln/>
        </p:spPr>
        <p:txBody>
          <a:bodyPr wrap="square" rtlCol="0" anchor="t"/>
          <a:lstStyle/>
          <a:p>
            <a:pPr marL="342900" indent="-342900">
              <a:lnSpc>
                <a:spcPct val="150000"/>
              </a:lnSpc>
              <a:buSzPct val="100000"/>
              <a:buChar char="•"/>
            </a:pPr>
            <a:r>
              <a:rPr lang="en-US" sz="1400" dirty="0">
                <a:solidFill>
                  <a:srgbClr val="000000"/>
                </a:solidFill>
                <a:latin typeface="宋体" panose="02010600030101010101" pitchFamily="2" charset="-122"/>
                <a:ea typeface="宋体" panose="02010600030101010101" pitchFamily="2" charset="-122"/>
              </a:rPr>
              <a:t>数据来源和实验设计：文献使用了三个数据集进行实验，分别是DVS-CIFAR10、DVS-Gesture和ImageNet。DVS-CIFAR10是一个由CIFAR10图像转换而来的神经形态数据集，包含60000个视频样本，每个样本有10个类别。DVS-Gesture是一个由手势动作组成的神经形态数据集，包含1344个视频样本，每个样本有11个类别。ImageNet是一个常用的静态图像数据集，包含1400万张图像，每张图像有1000个类别。文献将这些数据集分为训练集和测试集，并对每个数据集进行了预处理和标准化。文献使用了不同的Spikeformer模型来适应不同的数据集，并与其他SNN模型和ANN模型进行了对比。文献使用了准确率和模拟时间步作为评价指标，并在GPU上进行了实验。</a:t>
            </a:r>
          </a:p>
        </p:txBody>
      </p:sp>
      <p:sp>
        <p:nvSpPr>
          <p:cNvPr id="6" name="Shape 0">
            <a:extLst>
              <a:ext uri="{FF2B5EF4-FFF2-40B4-BE49-F238E27FC236}">
                <a16:creationId xmlns:a16="http://schemas.microsoft.com/office/drawing/2014/main" id="{C9194529-6272-49FB-A160-748226D4CC75}"/>
              </a:ext>
            </a:extLst>
          </p:cNvPr>
          <p:cNvSpPr/>
          <p:nvPr/>
        </p:nvSpPr>
        <p:spPr>
          <a:xfrm>
            <a:off x="0" y="0"/>
            <a:ext cx="9144000" cy="890587"/>
          </a:xfrm>
          <a:prstGeom prst="rect">
            <a:avLst/>
          </a:prstGeom>
          <a:solidFill>
            <a:srgbClr val="760070"/>
          </a:solidFill>
          <a:ln/>
        </p:spPr>
      </p:sp>
      <p:sp>
        <p:nvSpPr>
          <p:cNvPr id="7" name="Text 1">
            <a:extLst>
              <a:ext uri="{FF2B5EF4-FFF2-40B4-BE49-F238E27FC236}">
                <a16:creationId xmlns:a16="http://schemas.microsoft.com/office/drawing/2014/main" id="{AC16D89B-A00C-40D0-ADC2-A66F7B7BAEED}"/>
              </a:ext>
            </a:extLst>
          </p:cNvPr>
          <p:cNvSpPr/>
          <p:nvPr/>
        </p:nvSpPr>
        <p:spPr>
          <a:xfrm>
            <a:off x="762000" y="166688"/>
            <a:ext cx="7806690" cy="552450"/>
          </a:xfrm>
          <a:prstGeom prst="rect">
            <a:avLst/>
          </a:prstGeom>
          <a:noFill/>
          <a:ln/>
        </p:spPr>
        <p:txBody>
          <a:bodyPr wrap="square" rtlCol="0" anchor="ctr"/>
          <a:lstStyle/>
          <a:p>
            <a:r>
              <a:rPr lang="en-US" altLang="zh-CN" sz="2400" b="1" dirty="0" err="1">
                <a:solidFill>
                  <a:srgbClr val="FFFFFF"/>
                </a:solidFill>
                <a:latin typeface="宋体" panose="02010600030101010101" pitchFamily="2" charset="-122"/>
                <a:ea typeface="宋体" panose="02010600030101010101" pitchFamily="2" charset="-122"/>
              </a:rPr>
              <a:t>数据来源和实验设计</a:t>
            </a:r>
            <a:endParaRPr lang="en-US" sz="2400" b="1" dirty="0">
              <a:solidFill>
                <a:srgbClr val="FFFFFF"/>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81029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3462338" y="1181100"/>
            <a:ext cx="2214563" cy="1243013"/>
          </a:xfrm>
          <a:prstGeom prst="rect">
            <a:avLst/>
          </a:prstGeom>
          <a:noFill/>
          <a:ln/>
        </p:spPr>
        <p:txBody>
          <a:bodyPr wrap="square" rtlCol="0" anchor="t"/>
          <a:lstStyle/>
          <a:p>
            <a:pPr algn="ctr"/>
            <a:r>
              <a:rPr lang="en-US" sz="5400" b="1" dirty="0">
                <a:solidFill>
                  <a:srgbClr val="760070"/>
                </a:solidFill>
                <a:latin typeface="宋体" panose="02010600030101010101" pitchFamily="2" charset="-122"/>
                <a:ea typeface="宋体" panose="02010600030101010101" pitchFamily="2" charset="-122"/>
                <a:cs typeface="Noto Sans SC" pitchFamily="34" charset="-120"/>
              </a:rPr>
              <a:t>04</a:t>
            </a:r>
            <a:endParaRPr lang="en-US" sz="5400" dirty="0"/>
          </a:p>
        </p:txBody>
      </p:sp>
      <p:sp>
        <p:nvSpPr>
          <p:cNvPr id="3" name="Text 1"/>
          <p:cNvSpPr/>
          <p:nvPr/>
        </p:nvSpPr>
        <p:spPr>
          <a:xfrm>
            <a:off x="2066925" y="2466975"/>
            <a:ext cx="5101590" cy="1676400"/>
          </a:xfrm>
          <a:prstGeom prst="rect">
            <a:avLst/>
          </a:prstGeom>
          <a:noFill/>
          <a:ln/>
        </p:spPr>
        <p:txBody>
          <a:bodyPr wrap="square" rtlCol="0" anchor="t"/>
          <a:lstStyle/>
          <a:p>
            <a:pPr algn="ctr"/>
            <a:r>
              <a:rPr lang="en-US" sz="3200" b="1" dirty="0">
                <a:solidFill>
                  <a:srgbClr val="000000"/>
                </a:solidFill>
                <a:latin typeface="宋体" panose="02010600030101010101" pitchFamily="2" charset="-122"/>
                <a:ea typeface="宋体" panose="02010600030101010101" pitchFamily="2" charset="-122"/>
                <a:cs typeface="Noto Sans SC" pitchFamily="34" charset="-120"/>
              </a:rPr>
              <a:t>主要结果</a:t>
            </a:r>
            <a:endParaRPr lang="en-US"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宋体" panose="02010600030101010101" pitchFamily="2" charset="-122"/>
                <a:ea typeface="宋体" panose="02010600030101010101" pitchFamily="2" charset="-122"/>
                <a:cs typeface="Noto Sans SC" pitchFamily="34" charset="-120"/>
              </a:rPr>
              <a:t>主要结果</a:t>
            </a:r>
            <a:endParaRPr lang="en-US" sz="2400" dirty="0"/>
          </a:p>
        </p:txBody>
      </p:sp>
      <p:sp>
        <p:nvSpPr>
          <p:cNvPr id="4" name="Text 2"/>
          <p:cNvSpPr/>
          <p:nvPr/>
        </p:nvSpPr>
        <p:spPr>
          <a:xfrm>
            <a:off x="762000" y="1328738"/>
            <a:ext cx="7715250" cy="1538287"/>
          </a:xfrm>
          <a:prstGeom prst="rect">
            <a:avLst/>
          </a:prstGeom>
          <a:noFill/>
          <a:ln/>
        </p:spPr>
        <p:txBody>
          <a:bodyPr wrap="square" rtlCol="0" anchor="t"/>
          <a:lstStyle/>
          <a:p>
            <a:pPr marL="342900" indent="-342900">
              <a:lnSpc>
                <a:spcPct val="150000"/>
              </a:lnSpc>
              <a:buSzPct val="100000"/>
              <a:buChar char="•"/>
            </a:pPr>
            <a:r>
              <a:rPr lang="en-US" sz="1400" dirty="0">
                <a:solidFill>
                  <a:srgbClr val="000000"/>
                </a:solidFill>
                <a:latin typeface="宋体" panose="02010600030101010101" pitchFamily="2" charset="-122"/>
                <a:ea typeface="宋体" panose="02010600030101010101" pitchFamily="2" charset="-122"/>
              </a:rPr>
              <a:t>文献在三个数据集上都取得了优秀或者最先进的SNN性能，并且具有最少的模拟时间步。具体来说，在DVS-CIFAR10上，Spikeformer达到了95.6%的准确率和8.5ms的模拟时间步，在DVS-Gesture上，Spikeformer达到了98.4%的准确率和3.8ms的模拟时间步，在ImageNet上，Spikeformer达到了76.4%的准确率和8.5ms的模拟时间步。相比之下，其他SNN模型在这些数据集上的准确率和模拟时间步都要差一些，甚至有些SNN模型还不如其ANN对应模型。文献还展示了Spikeformer在不同数据集上的注意力可视化，说明了其时空注意力机制的有效性。</a:t>
            </a:r>
          </a:p>
        </p:txBody>
      </p:sp>
      <p:sp>
        <p:nvSpPr>
          <p:cNvPr id="5" name="Text 3"/>
          <p:cNvSpPr/>
          <p:nvPr/>
        </p:nvSpPr>
        <p:spPr>
          <a:xfrm>
            <a:off x="762000" y="3685275"/>
            <a:ext cx="7715250" cy="809625"/>
          </a:xfrm>
          <a:prstGeom prst="rect">
            <a:avLst/>
          </a:prstGeom>
          <a:noFill/>
          <a:ln/>
        </p:spPr>
        <p:txBody>
          <a:bodyPr wrap="square" rtlCol="0" anchor="t"/>
          <a:lstStyle/>
          <a:p>
            <a:pPr marL="342900" indent="-342900">
              <a:lnSpc>
                <a:spcPct val="150000"/>
              </a:lnSpc>
              <a:buSzPct val="100000"/>
              <a:buChar char="•"/>
            </a:pPr>
            <a:r>
              <a:rPr lang="en-US" sz="1400" dirty="0">
                <a:solidFill>
                  <a:srgbClr val="000000"/>
                </a:solidFill>
                <a:latin typeface="宋体" panose="02010600030101010101" pitchFamily="2" charset="-122"/>
                <a:ea typeface="宋体" panose="02010600030101010101" pitchFamily="2" charset="-122"/>
              </a:rPr>
              <a:t>模拟时间步，在ImageNet上，Spikeformer达到了76.4%的准确率和8.5ms的模拟时间步。相比之下，其他SNN模型在这些数据集上的准确率和模拟时间步都要差一些，甚至有些SNN模型还不如其ANN对应模型。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4" name="Text 2"/>
          <p:cNvSpPr/>
          <p:nvPr/>
        </p:nvSpPr>
        <p:spPr>
          <a:xfrm>
            <a:off x="2641766" y="1337410"/>
            <a:ext cx="5195888" cy="419100"/>
          </a:xfrm>
          <a:prstGeom prst="rect">
            <a:avLst/>
          </a:prstGeom>
          <a:noFill/>
          <a:ln/>
        </p:spPr>
        <p:txBody>
          <a:bodyPr wrap="square" rtlCol="0" anchor="ctr"/>
          <a:lstStyle/>
          <a:p>
            <a:pPr marL="342900" indent="-342900" algn="l">
              <a:lnSpc>
                <a:spcPts val="1980"/>
              </a:lnSpc>
              <a:buSzPct val="100000"/>
              <a:buChar char="•"/>
            </a:pPr>
            <a:r>
              <a:rPr lang="en-US" sz="1300" b="0" dirty="0">
                <a:solidFill>
                  <a:srgbClr val="000000"/>
                </a:solidFill>
                <a:latin typeface="宋体" panose="02010600030101010101" pitchFamily="2" charset="-122"/>
                <a:ea typeface="宋体" panose="02010600030101010101" pitchFamily="2" charset="-122"/>
                <a:cs typeface="Noto Sans SC" pitchFamily="34" charset="-120"/>
              </a:rPr>
              <a:t>论文基本信息</a:t>
            </a:r>
            <a:endParaRPr lang="en-US" sz="1320" dirty="0"/>
          </a:p>
        </p:txBody>
      </p:sp>
      <p:sp>
        <p:nvSpPr>
          <p:cNvPr id="5" name="Text 3"/>
          <p:cNvSpPr/>
          <p:nvPr/>
        </p:nvSpPr>
        <p:spPr>
          <a:xfrm>
            <a:off x="2641766" y="1756509"/>
            <a:ext cx="5195888" cy="419100"/>
          </a:xfrm>
          <a:prstGeom prst="rect">
            <a:avLst/>
          </a:prstGeom>
          <a:noFill/>
          <a:ln/>
        </p:spPr>
        <p:txBody>
          <a:bodyPr wrap="square" rtlCol="0" anchor="ctr"/>
          <a:lstStyle/>
          <a:p>
            <a:pPr marL="342900" indent="-342900" algn="l">
              <a:lnSpc>
                <a:spcPts val="1980"/>
              </a:lnSpc>
              <a:buSzPct val="100000"/>
              <a:buChar char="•"/>
            </a:pPr>
            <a:r>
              <a:rPr lang="en-US" sz="1300" b="0" dirty="0">
                <a:solidFill>
                  <a:srgbClr val="000000"/>
                </a:solidFill>
                <a:latin typeface="宋体" panose="02010600030101010101" pitchFamily="2" charset="-122"/>
                <a:ea typeface="宋体" panose="02010600030101010101" pitchFamily="2" charset="-122"/>
                <a:cs typeface="Noto Sans SC" pitchFamily="34" charset="-120"/>
              </a:rPr>
              <a:t>要研究问题</a:t>
            </a:r>
            <a:endParaRPr lang="en-US" sz="1320" dirty="0"/>
          </a:p>
        </p:txBody>
      </p:sp>
      <p:sp>
        <p:nvSpPr>
          <p:cNvPr id="6" name="Text 4"/>
          <p:cNvSpPr/>
          <p:nvPr/>
        </p:nvSpPr>
        <p:spPr>
          <a:xfrm>
            <a:off x="2641766" y="2175609"/>
            <a:ext cx="5195888" cy="419100"/>
          </a:xfrm>
          <a:prstGeom prst="rect">
            <a:avLst/>
          </a:prstGeom>
          <a:noFill/>
          <a:ln/>
        </p:spPr>
        <p:txBody>
          <a:bodyPr wrap="square" rtlCol="0" anchor="ctr"/>
          <a:lstStyle/>
          <a:p>
            <a:pPr marL="342900" indent="-342900" algn="l">
              <a:lnSpc>
                <a:spcPts val="1980"/>
              </a:lnSpc>
              <a:buSzPct val="100000"/>
              <a:buChar char="•"/>
            </a:pPr>
            <a:r>
              <a:rPr lang="en-US" sz="1300" b="0" dirty="0">
                <a:solidFill>
                  <a:srgbClr val="000000"/>
                </a:solidFill>
                <a:latin typeface="宋体" panose="02010600030101010101" pitchFamily="2" charset="-122"/>
                <a:ea typeface="宋体" panose="02010600030101010101" pitchFamily="2" charset="-122"/>
                <a:cs typeface="Noto Sans SC" pitchFamily="34" charset="-120"/>
              </a:rPr>
              <a:t>研究方法</a:t>
            </a:r>
            <a:endParaRPr lang="en-US" sz="1320" dirty="0"/>
          </a:p>
        </p:txBody>
      </p:sp>
      <p:sp>
        <p:nvSpPr>
          <p:cNvPr id="7" name="Text 5"/>
          <p:cNvSpPr/>
          <p:nvPr/>
        </p:nvSpPr>
        <p:spPr>
          <a:xfrm>
            <a:off x="2641766" y="2594709"/>
            <a:ext cx="5195888" cy="419100"/>
          </a:xfrm>
          <a:prstGeom prst="rect">
            <a:avLst/>
          </a:prstGeom>
          <a:noFill/>
          <a:ln/>
        </p:spPr>
        <p:txBody>
          <a:bodyPr wrap="square" rtlCol="0" anchor="ctr"/>
          <a:lstStyle/>
          <a:p>
            <a:pPr marL="342900" indent="-342900" algn="l">
              <a:lnSpc>
                <a:spcPts val="1980"/>
              </a:lnSpc>
              <a:buSzPct val="100000"/>
              <a:buChar char="•"/>
            </a:pPr>
            <a:r>
              <a:rPr lang="en-US" sz="1300" b="0" dirty="0">
                <a:solidFill>
                  <a:srgbClr val="000000"/>
                </a:solidFill>
                <a:latin typeface="宋体" panose="02010600030101010101" pitchFamily="2" charset="-122"/>
                <a:ea typeface="宋体" panose="02010600030101010101" pitchFamily="2" charset="-122"/>
                <a:cs typeface="Noto Sans SC" pitchFamily="34" charset="-120"/>
              </a:rPr>
              <a:t>主要结果</a:t>
            </a:r>
            <a:endParaRPr lang="en-US" sz="1320" dirty="0"/>
          </a:p>
        </p:txBody>
      </p:sp>
      <p:sp>
        <p:nvSpPr>
          <p:cNvPr id="8" name="Text 6"/>
          <p:cNvSpPr/>
          <p:nvPr/>
        </p:nvSpPr>
        <p:spPr>
          <a:xfrm>
            <a:off x="2641766" y="3013810"/>
            <a:ext cx="5195888" cy="419100"/>
          </a:xfrm>
          <a:prstGeom prst="rect">
            <a:avLst/>
          </a:prstGeom>
          <a:noFill/>
          <a:ln/>
        </p:spPr>
        <p:txBody>
          <a:bodyPr wrap="square" rtlCol="0" anchor="ctr"/>
          <a:lstStyle/>
          <a:p>
            <a:pPr marL="342900" indent="-342900" algn="l">
              <a:lnSpc>
                <a:spcPts val="1980"/>
              </a:lnSpc>
              <a:buSzPct val="100000"/>
              <a:buChar char="•"/>
            </a:pPr>
            <a:r>
              <a:rPr lang="en-US" sz="1300" b="0" dirty="0">
                <a:solidFill>
                  <a:srgbClr val="000000"/>
                </a:solidFill>
                <a:latin typeface="宋体" panose="02010600030101010101" pitchFamily="2" charset="-122"/>
                <a:ea typeface="宋体" panose="02010600030101010101" pitchFamily="2" charset="-122"/>
                <a:cs typeface="Noto Sans SC" pitchFamily="34" charset="-120"/>
              </a:rPr>
              <a:t>评价</a:t>
            </a:r>
            <a:endParaRPr lang="en-US" sz="1320" dirty="0"/>
          </a:p>
        </p:txBody>
      </p:sp>
      <p:sp>
        <p:nvSpPr>
          <p:cNvPr id="9" name="Text 7"/>
          <p:cNvSpPr/>
          <p:nvPr/>
        </p:nvSpPr>
        <p:spPr>
          <a:xfrm>
            <a:off x="2641766" y="3432910"/>
            <a:ext cx="5195888" cy="419100"/>
          </a:xfrm>
          <a:prstGeom prst="rect">
            <a:avLst/>
          </a:prstGeom>
          <a:noFill/>
          <a:ln/>
        </p:spPr>
        <p:txBody>
          <a:bodyPr wrap="square" rtlCol="0" anchor="ctr"/>
          <a:lstStyle/>
          <a:p>
            <a:pPr marL="342900" indent="-342900" algn="l">
              <a:lnSpc>
                <a:spcPts val="1980"/>
              </a:lnSpc>
              <a:buSzPct val="100000"/>
              <a:buChar char="•"/>
            </a:pPr>
            <a:r>
              <a:rPr lang="en-US" sz="1300" b="0" dirty="0">
                <a:solidFill>
                  <a:srgbClr val="000000"/>
                </a:solidFill>
                <a:latin typeface="宋体" panose="02010600030101010101" pitchFamily="2" charset="-122"/>
                <a:ea typeface="宋体" panose="02010600030101010101" pitchFamily="2" charset="-122"/>
                <a:cs typeface="Noto Sans SC" pitchFamily="34" charset="-120"/>
              </a:rPr>
              <a:t>参考文献</a:t>
            </a:r>
            <a:endParaRPr lang="en-US" sz="132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altLang="zh-CN" sz="2400" b="1" dirty="0" err="1">
                <a:solidFill>
                  <a:srgbClr val="FFFFFF"/>
                </a:solidFill>
                <a:latin typeface="宋体" panose="02010600030101010101" pitchFamily="2" charset="-122"/>
                <a:ea typeface="宋体" panose="02010600030101010101" pitchFamily="2" charset="-122"/>
              </a:rPr>
              <a:t>结论和展望</a:t>
            </a:r>
            <a:endParaRPr lang="en-US" sz="2400" b="1" dirty="0">
              <a:solidFill>
                <a:srgbClr val="FFFFFF"/>
              </a:solidFill>
              <a:latin typeface="宋体" panose="02010600030101010101" pitchFamily="2" charset="-122"/>
              <a:ea typeface="宋体" panose="02010600030101010101" pitchFamily="2" charset="-122"/>
            </a:endParaRPr>
          </a:p>
        </p:txBody>
      </p:sp>
      <p:sp>
        <p:nvSpPr>
          <p:cNvPr id="6" name="Text 4"/>
          <p:cNvSpPr/>
          <p:nvPr/>
        </p:nvSpPr>
        <p:spPr>
          <a:xfrm>
            <a:off x="714375" y="1551935"/>
            <a:ext cx="7715250" cy="2494625"/>
          </a:xfrm>
          <a:prstGeom prst="rect">
            <a:avLst/>
          </a:prstGeom>
          <a:noFill/>
          <a:ln/>
        </p:spPr>
        <p:txBody>
          <a:bodyPr wrap="square" rtlCol="0" anchor="t"/>
          <a:lstStyle/>
          <a:p>
            <a:pPr marL="342900" indent="-342900">
              <a:lnSpc>
                <a:spcPct val="150000"/>
              </a:lnSpc>
              <a:buSzPct val="100000"/>
              <a:buChar char="•"/>
            </a:pPr>
            <a:r>
              <a:rPr lang="en-US" sz="1400" dirty="0">
                <a:solidFill>
                  <a:srgbClr val="000000"/>
                </a:solidFill>
                <a:latin typeface="宋体" panose="02010600030101010101" pitchFamily="2" charset="-122"/>
                <a:ea typeface="宋体" panose="02010600030101010101" pitchFamily="2" charset="-122"/>
              </a:rPr>
              <a:t>结论和展望：文献的结论是提出了一个新颖的Transformer-based SNN，即Spikeformer，它在三个数据集上都超越了其ANN对应模型，并且具有最少的模拟时间步，表明了Spikeformer是一个训练大规模SNN的有前途的架构，并且可能比CNN更适合SNN。文献的展望是希望将Spikeformer应用到更多的任务和数据集上，并且探索更多的改进方法来提高SNN的性能和效率。</a:t>
            </a:r>
          </a:p>
        </p:txBody>
      </p:sp>
    </p:spTree>
    <p:extLst>
      <p:ext uri="{BB962C8B-B14F-4D97-AF65-F5344CB8AC3E}">
        <p14:creationId xmlns:p14="http://schemas.microsoft.com/office/powerpoint/2010/main" val="330642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3462338" y="1181100"/>
            <a:ext cx="2214563" cy="1243013"/>
          </a:xfrm>
          <a:prstGeom prst="rect">
            <a:avLst/>
          </a:prstGeom>
          <a:noFill/>
          <a:ln/>
        </p:spPr>
        <p:txBody>
          <a:bodyPr wrap="square" rtlCol="0" anchor="t"/>
          <a:lstStyle/>
          <a:p>
            <a:pPr algn="ctr"/>
            <a:r>
              <a:rPr lang="en-US" sz="5400" b="1" dirty="0">
                <a:solidFill>
                  <a:srgbClr val="760070"/>
                </a:solidFill>
                <a:latin typeface="宋体" panose="02010600030101010101" pitchFamily="2" charset="-122"/>
                <a:ea typeface="宋体" panose="02010600030101010101" pitchFamily="2" charset="-122"/>
                <a:cs typeface="Noto Sans SC" pitchFamily="34" charset="-120"/>
              </a:rPr>
              <a:t>05</a:t>
            </a:r>
            <a:endParaRPr lang="en-US" sz="5400" dirty="0"/>
          </a:p>
        </p:txBody>
      </p:sp>
      <p:sp>
        <p:nvSpPr>
          <p:cNvPr id="3" name="Text 1"/>
          <p:cNvSpPr/>
          <p:nvPr/>
        </p:nvSpPr>
        <p:spPr>
          <a:xfrm>
            <a:off x="2066925" y="2466975"/>
            <a:ext cx="5101590" cy="1676400"/>
          </a:xfrm>
          <a:prstGeom prst="rect">
            <a:avLst/>
          </a:prstGeom>
          <a:noFill/>
          <a:ln/>
        </p:spPr>
        <p:txBody>
          <a:bodyPr wrap="square" rtlCol="0" anchor="t"/>
          <a:lstStyle/>
          <a:p>
            <a:pPr algn="ctr"/>
            <a:r>
              <a:rPr lang="en-US" sz="3200" b="1" dirty="0">
                <a:solidFill>
                  <a:srgbClr val="000000"/>
                </a:solidFill>
                <a:latin typeface="宋体" panose="02010600030101010101" pitchFamily="2" charset="-122"/>
                <a:ea typeface="宋体" panose="02010600030101010101" pitchFamily="2" charset="-122"/>
                <a:cs typeface="Noto Sans SC" pitchFamily="34" charset="-120"/>
              </a:rPr>
              <a:t>评价</a:t>
            </a:r>
            <a:endParaRPr lang="en-US" sz="3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宋体" panose="02010600030101010101" pitchFamily="2" charset="-122"/>
                <a:ea typeface="宋体" panose="02010600030101010101" pitchFamily="2" charset="-122"/>
                <a:cs typeface="Noto Sans SC" pitchFamily="34" charset="-120"/>
              </a:rPr>
              <a:t>评价</a:t>
            </a:r>
            <a:endParaRPr lang="en-US" sz="2400" dirty="0"/>
          </a:p>
        </p:txBody>
      </p:sp>
      <p:sp>
        <p:nvSpPr>
          <p:cNvPr id="4" name="Text 2"/>
          <p:cNvSpPr/>
          <p:nvPr/>
        </p:nvSpPr>
        <p:spPr>
          <a:xfrm>
            <a:off x="762000" y="1328738"/>
            <a:ext cx="7715250" cy="1371600"/>
          </a:xfrm>
          <a:prstGeom prst="rect">
            <a:avLst/>
          </a:prstGeom>
          <a:noFill/>
          <a:ln/>
        </p:spPr>
        <p:txBody>
          <a:bodyPr wrap="square" rtlCol="0" anchor="t"/>
          <a:lstStyle/>
          <a:p>
            <a:pPr marL="342900" indent="-342900" algn="l">
              <a:lnSpc>
                <a:spcPts val="1728"/>
              </a:lnSpc>
              <a:buSzPct val="100000"/>
              <a:buChar char="•"/>
            </a:pPr>
            <a:r>
              <a:rPr lang="en-US" sz="1200" b="0" dirty="0">
                <a:solidFill>
                  <a:srgbClr val="000000"/>
                </a:solidFill>
                <a:latin typeface="宋体" panose="02010600030101010101" pitchFamily="2" charset="-122"/>
                <a:ea typeface="宋体" panose="02010600030101010101" pitchFamily="2" charset="-122"/>
                <a:cs typeface="Noto Sans SC" pitchFamily="34" charset="-120"/>
              </a:rPr>
              <a:t>你对文献的看法：我认为文献是一篇有创新和价值的论文，它将Transformer这一流行的ANN架构成功地转换为SNN，并且通过一些合理的改进来适应SNN的特点，从而在多个数据集上取得了优秀或者最先进的SNN性能，并且具有最少的模拟时间步。这一结果不仅证明了Transformer-based SNN比CNN-based SNN更适合处理时空信息，而且也为SNN的发展提供了一个新的方向和思路。文献的写作也比较清晰和规范，各个部分都有详细的介绍和解释，公式和图表也都很清楚和直观。</a:t>
            </a:r>
            <a:endParaRPr lang="en-US" sz="1152" dirty="0"/>
          </a:p>
        </p:txBody>
      </p:sp>
      <p:sp>
        <p:nvSpPr>
          <p:cNvPr id="5" name="Text 3"/>
          <p:cNvSpPr/>
          <p:nvPr/>
        </p:nvSpPr>
        <p:spPr>
          <a:xfrm>
            <a:off x="762000" y="2700338"/>
            <a:ext cx="7715250" cy="1371600"/>
          </a:xfrm>
          <a:prstGeom prst="rect">
            <a:avLst/>
          </a:prstGeom>
          <a:noFill/>
          <a:ln/>
        </p:spPr>
        <p:txBody>
          <a:bodyPr wrap="square" rtlCol="0" anchor="t"/>
          <a:lstStyle/>
          <a:p>
            <a:pPr marL="342900" indent="-342900" algn="l">
              <a:lnSpc>
                <a:spcPts val="1728"/>
              </a:lnSpc>
              <a:buSzPct val="100000"/>
              <a:buChar char="•"/>
            </a:pPr>
            <a:r>
              <a:rPr lang="en-US" sz="1200" b="0" dirty="0">
                <a:solidFill>
                  <a:srgbClr val="000000"/>
                </a:solidFill>
                <a:latin typeface="宋体" panose="02010600030101010101" pitchFamily="2" charset="-122"/>
                <a:ea typeface="宋体" panose="02010600030101010101" pitchFamily="2" charset="-122"/>
                <a:cs typeface="Noto Sans SC" pitchFamily="34" charset="-120"/>
              </a:rPr>
              <a:t>评价和启发：我对文献的评价是正面的，我认为文献在SNN领域做出了重要的贡献，并且有很强的实用性和可扩展性。文献给我带来的启发是Transformer这一架构可以在SNN中发挥很大的作用，并且可以通过一些改进来提高其性能和稳定性。我也想尝试将Transformer应用到其他类型的SNN上，比如循环神经网络（RNN）或者图神经网络（GNN），并且探索其他可能的改进方法，比如使用不同类型或者数量的注意力机制，或者使用不同的激活函数或者损失函数。</a:t>
            </a:r>
            <a:endParaRPr lang="en-US" sz="1152"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2871788" y="2024063"/>
            <a:ext cx="3395663" cy="552450"/>
          </a:xfrm>
          <a:prstGeom prst="rect">
            <a:avLst/>
          </a:prstGeom>
          <a:noFill/>
          <a:ln/>
        </p:spPr>
        <p:txBody>
          <a:bodyPr wrap="square" rtlCol="0" anchor="t"/>
          <a:lstStyle/>
          <a:p>
            <a:pPr algn="ctr"/>
            <a:r>
              <a:rPr lang="en-US" sz="2400" b="1" dirty="0">
                <a:solidFill>
                  <a:srgbClr val="000000"/>
                </a:solidFill>
                <a:latin typeface="宋体" panose="02010600030101010101" pitchFamily="2" charset="-122"/>
                <a:ea typeface="宋体" panose="02010600030101010101" pitchFamily="2" charset="-122"/>
                <a:cs typeface="Noto Sans SC" pitchFamily="34" charset="-120"/>
              </a:rPr>
              <a:t>THE END</a:t>
            </a:r>
            <a:endParaRPr lang="en-US" sz="2400" dirty="0"/>
          </a:p>
        </p:txBody>
      </p:sp>
      <p:sp>
        <p:nvSpPr>
          <p:cNvPr id="3" name="Text 1"/>
          <p:cNvSpPr/>
          <p:nvPr/>
        </p:nvSpPr>
        <p:spPr>
          <a:xfrm>
            <a:off x="2871788" y="2466975"/>
            <a:ext cx="3395663" cy="1033463"/>
          </a:xfrm>
          <a:prstGeom prst="rect">
            <a:avLst/>
          </a:prstGeom>
          <a:noFill/>
          <a:ln/>
        </p:spPr>
        <p:txBody>
          <a:bodyPr wrap="square" rtlCol="0" anchor="t"/>
          <a:lstStyle/>
          <a:p>
            <a:pPr algn="ctr"/>
            <a:r>
              <a:rPr lang="en-US" sz="4500" b="1" dirty="0">
                <a:solidFill>
                  <a:srgbClr val="760070"/>
                </a:solidFill>
                <a:latin typeface="宋体" panose="02010600030101010101" pitchFamily="2" charset="-122"/>
                <a:ea typeface="宋体" panose="02010600030101010101" pitchFamily="2" charset="-122"/>
                <a:cs typeface="Noto Sans SC" pitchFamily="34" charset="-120"/>
              </a:rPr>
              <a:t>THANKS</a:t>
            </a:r>
            <a:endParaRPr lang="en-US" sz="4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3462338" y="1181100"/>
            <a:ext cx="2214563" cy="1243013"/>
          </a:xfrm>
          <a:prstGeom prst="rect">
            <a:avLst/>
          </a:prstGeom>
          <a:noFill/>
          <a:ln/>
        </p:spPr>
        <p:txBody>
          <a:bodyPr wrap="square" rtlCol="0" anchor="t"/>
          <a:lstStyle/>
          <a:p>
            <a:pPr algn="ctr"/>
            <a:r>
              <a:rPr lang="en-US" sz="5400" b="1" dirty="0">
                <a:solidFill>
                  <a:srgbClr val="760070"/>
                </a:solidFill>
                <a:latin typeface="宋体" panose="02010600030101010101" pitchFamily="2" charset="-122"/>
                <a:ea typeface="宋体" panose="02010600030101010101" pitchFamily="2" charset="-122"/>
                <a:cs typeface="Noto Sans SC" pitchFamily="34" charset="-120"/>
              </a:rPr>
              <a:t>01</a:t>
            </a:r>
            <a:endParaRPr lang="en-US" sz="5400" dirty="0"/>
          </a:p>
        </p:txBody>
      </p:sp>
      <p:sp>
        <p:nvSpPr>
          <p:cNvPr id="3" name="Text 1"/>
          <p:cNvSpPr/>
          <p:nvPr/>
        </p:nvSpPr>
        <p:spPr>
          <a:xfrm>
            <a:off x="2066925" y="2466975"/>
            <a:ext cx="5101590" cy="1676400"/>
          </a:xfrm>
          <a:prstGeom prst="rect">
            <a:avLst/>
          </a:prstGeom>
          <a:noFill/>
          <a:ln/>
        </p:spPr>
        <p:txBody>
          <a:bodyPr wrap="square" rtlCol="0" anchor="t"/>
          <a:lstStyle/>
          <a:p>
            <a:pPr algn="ctr"/>
            <a:r>
              <a:rPr lang="en-US" sz="3200" b="1" dirty="0">
                <a:solidFill>
                  <a:srgbClr val="000000"/>
                </a:solidFill>
                <a:latin typeface="宋体" panose="02010600030101010101" pitchFamily="2" charset="-122"/>
                <a:ea typeface="宋体" panose="02010600030101010101" pitchFamily="2" charset="-122"/>
                <a:cs typeface="Noto Sans SC" pitchFamily="34" charset="-120"/>
              </a:rPr>
              <a:t>论文基本信息</a:t>
            </a:r>
            <a:endParaRPr lang="en-US" sz="3200" dirty="0"/>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宋体" panose="02010600030101010101" pitchFamily="2" charset="-122"/>
                <a:ea typeface="宋体" panose="02010600030101010101" pitchFamily="2" charset="-122"/>
                <a:cs typeface="Noto Sans SC" pitchFamily="34" charset="-120"/>
              </a:rPr>
              <a:t>论文基本信息</a:t>
            </a:r>
            <a:endParaRPr lang="en-US" sz="2400" dirty="0"/>
          </a:p>
        </p:txBody>
      </p:sp>
      <p:sp>
        <p:nvSpPr>
          <p:cNvPr id="4" name="Text 2"/>
          <p:cNvSpPr/>
          <p:nvPr/>
        </p:nvSpPr>
        <p:spPr>
          <a:xfrm>
            <a:off x="762000" y="1328738"/>
            <a:ext cx="7715250" cy="800100"/>
          </a:xfrm>
          <a:prstGeom prst="rect">
            <a:avLst/>
          </a:prstGeom>
          <a:noFill/>
          <a:ln/>
        </p:spPr>
        <p:txBody>
          <a:bodyPr wrap="square" rtlCol="0" anchor="t"/>
          <a:lstStyle/>
          <a:p>
            <a:pPr marL="342900" indent="-342900" algn="l">
              <a:lnSpc>
                <a:spcPts val="2304"/>
              </a:lnSpc>
              <a:buSzPct val="100000"/>
              <a:buChar char="•"/>
            </a:pPr>
            <a:r>
              <a:rPr lang="en-US" sz="1500" b="0" dirty="0" err="1">
                <a:solidFill>
                  <a:srgbClr val="000000"/>
                </a:solidFill>
                <a:latin typeface="宋体" panose="02010600030101010101" pitchFamily="2" charset="-122"/>
                <a:ea typeface="宋体" panose="02010600030101010101" pitchFamily="2" charset="-122"/>
                <a:cs typeface="Noto Sans SC" pitchFamily="34" charset="-120"/>
              </a:rPr>
              <a:t>题目：Spikeformer</a:t>
            </a:r>
            <a:r>
              <a:rPr lang="en-US" sz="1500" b="0" dirty="0">
                <a:solidFill>
                  <a:srgbClr val="000000"/>
                </a:solidFill>
                <a:latin typeface="宋体" panose="02010600030101010101" pitchFamily="2" charset="-122"/>
                <a:ea typeface="宋体" panose="02010600030101010101" pitchFamily="2" charset="-122"/>
                <a:cs typeface="Noto Sans SC" pitchFamily="34" charset="-120"/>
              </a:rPr>
              <a:t>: A Novel Architecture for Training High-Performance Low-Latency Spiking Neural Network</a:t>
            </a:r>
            <a:endParaRPr lang="en-US" sz="1536" dirty="0"/>
          </a:p>
        </p:txBody>
      </p:sp>
      <p:sp>
        <p:nvSpPr>
          <p:cNvPr id="5" name="Text 3"/>
          <p:cNvSpPr/>
          <p:nvPr/>
        </p:nvSpPr>
        <p:spPr>
          <a:xfrm>
            <a:off x="762000" y="2128838"/>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作者：Yudong Li, Yunlin Lei, Xu Yang</a:t>
            </a:r>
            <a:endParaRPr lang="en-US" sz="1536" dirty="0"/>
          </a:p>
        </p:txBody>
      </p:sp>
      <p:sp>
        <p:nvSpPr>
          <p:cNvPr id="6" name="Text 4"/>
          <p:cNvSpPr/>
          <p:nvPr/>
        </p:nvSpPr>
        <p:spPr>
          <a:xfrm>
            <a:off x="762000" y="2586038"/>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出处和年份：arXiv:2211.10686v1 [cs.NE] 19 Nov 2022</a:t>
            </a:r>
            <a:endParaRPr lang="en-US" sz="1536" dirty="0"/>
          </a:p>
        </p:txBody>
      </p:sp>
      <p:sp>
        <p:nvSpPr>
          <p:cNvPr id="7" name="Text 5"/>
          <p:cNvSpPr/>
          <p:nvPr/>
        </p:nvSpPr>
        <p:spPr>
          <a:xfrm>
            <a:off x="762000" y="3043238"/>
            <a:ext cx="7715250" cy="457200"/>
          </a:xfrm>
          <a:prstGeom prst="rect">
            <a:avLst/>
          </a:prstGeom>
          <a:noFill/>
          <a:ln/>
        </p:spPr>
        <p:txBody>
          <a:bodyPr wrap="square" rtlCol="0" anchor="t"/>
          <a:lstStyle/>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汇报人：迪力木拉提</a:t>
            </a:r>
            <a:endParaRPr lang="en-US" sz="153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3462338" y="1181100"/>
            <a:ext cx="2214563" cy="1243013"/>
          </a:xfrm>
          <a:prstGeom prst="rect">
            <a:avLst/>
          </a:prstGeom>
          <a:noFill/>
          <a:ln/>
        </p:spPr>
        <p:txBody>
          <a:bodyPr wrap="square" rtlCol="0" anchor="t"/>
          <a:lstStyle/>
          <a:p>
            <a:pPr algn="ctr"/>
            <a:r>
              <a:rPr lang="en-US" sz="5400" b="1" dirty="0">
                <a:solidFill>
                  <a:srgbClr val="760070"/>
                </a:solidFill>
                <a:latin typeface="宋体" panose="02010600030101010101" pitchFamily="2" charset="-122"/>
                <a:ea typeface="宋体" panose="02010600030101010101" pitchFamily="2" charset="-122"/>
                <a:cs typeface="Noto Sans SC" pitchFamily="34" charset="-120"/>
              </a:rPr>
              <a:t>02</a:t>
            </a:r>
            <a:endParaRPr lang="en-US" sz="5400" dirty="0"/>
          </a:p>
        </p:txBody>
      </p:sp>
      <p:sp>
        <p:nvSpPr>
          <p:cNvPr id="3" name="Text 1"/>
          <p:cNvSpPr/>
          <p:nvPr/>
        </p:nvSpPr>
        <p:spPr>
          <a:xfrm>
            <a:off x="2066925" y="2466975"/>
            <a:ext cx="5101590" cy="1676400"/>
          </a:xfrm>
          <a:prstGeom prst="rect">
            <a:avLst/>
          </a:prstGeom>
          <a:noFill/>
          <a:ln/>
        </p:spPr>
        <p:txBody>
          <a:bodyPr wrap="square" rtlCol="0" anchor="t"/>
          <a:lstStyle/>
          <a:p>
            <a:pPr algn="ctr"/>
            <a:r>
              <a:rPr lang="en-US" sz="3200" b="1" dirty="0">
                <a:solidFill>
                  <a:srgbClr val="000000"/>
                </a:solidFill>
                <a:latin typeface="宋体" panose="02010600030101010101" pitchFamily="2" charset="-122"/>
                <a:ea typeface="宋体" panose="02010600030101010101" pitchFamily="2" charset="-122"/>
                <a:cs typeface="Noto Sans SC" pitchFamily="34" charset="-120"/>
              </a:rPr>
              <a:t>要研究问题</a:t>
            </a: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宋体" panose="02010600030101010101" pitchFamily="2" charset="-122"/>
                <a:ea typeface="宋体" panose="02010600030101010101" pitchFamily="2" charset="-122"/>
                <a:cs typeface="Noto Sans SC" pitchFamily="34" charset="-120"/>
              </a:rPr>
              <a:t>要研究问题</a:t>
            </a:r>
            <a:endParaRPr lang="en-US" sz="2400" dirty="0"/>
          </a:p>
        </p:txBody>
      </p:sp>
      <p:sp>
        <p:nvSpPr>
          <p:cNvPr id="4" name="Text 2"/>
          <p:cNvSpPr/>
          <p:nvPr/>
        </p:nvSpPr>
        <p:spPr>
          <a:xfrm>
            <a:off x="762000" y="1328738"/>
            <a:ext cx="7715250" cy="2400300"/>
          </a:xfrm>
          <a:prstGeom prst="rect">
            <a:avLst/>
          </a:prstGeom>
          <a:noFill/>
          <a:ln/>
        </p:spPr>
        <p:txBody>
          <a:bodyPr wrap="square" rtlCol="0" anchor="t"/>
          <a:lstStyle/>
          <a:p>
            <a:pPr marL="342900" indent="-342900" algn="l">
              <a:lnSpc>
                <a:spcPts val="2304"/>
              </a:lnSpc>
              <a:buSzPct val="100000"/>
              <a:buChar char="•"/>
            </a:pPr>
            <a:r>
              <a:rPr lang="en-US" sz="1500" b="0" dirty="0" err="1">
                <a:solidFill>
                  <a:srgbClr val="000000"/>
                </a:solidFill>
                <a:latin typeface="宋体" panose="02010600030101010101" pitchFamily="2" charset="-122"/>
                <a:ea typeface="宋体" panose="02010600030101010101" pitchFamily="2" charset="-122"/>
                <a:cs typeface="Noto Sans SC" pitchFamily="34" charset="-120"/>
              </a:rPr>
              <a:t>文献的主要研究问题是如何训练一个高性能低延迟的脉冲神经网络（SNN</a:t>
            </a:r>
            <a:r>
              <a:rPr lang="en-US" sz="1500" b="0" dirty="0">
                <a:solidFill>
                  <a:srgbClr val="000000"/>
                </a:solidFill>
                <a:latin typeface="宋体" panose="02010600030101010101" pitchFamily="2" charset="-122"/>
                <a:ea typeface="宋体" panose="02010600030101010101" pitchFamily="2" charset="-122"/>
                <a:cs typeface="Noto Sans SC" pitchFamily="34" charset="-120"/>
              </a:rPr>
              <a:t>），</a:t>
            </a:r>
            <a:r>
              <a:rPr lang="en-US" sz="1500" b="0" dirty="0" err="1">
                <a:solidFill>
                  <a:srgbClr val="000000"/>
                </a:solidFill>
                <a:latin typeface="宋体" panose="02010600030101010101" pitchFamily="2" charset="-122"/>
                <a:ea typeface="宋体" panose="02010600030101010101" pitchFamily="2" charset="-122"/>
                <a:cs typeface="Noto Sans SC" pitchFamily="34" charset="-120"/>
              </a:rPr>
              <a:t>以弥补SNN与传统人工神经网络（ANN）之间的性能差距</a:t>
            </a:r>
            <a:r>
              <a:rPr lang="en-US" sz="1500" b="0" dirty="0">
                <a:solidFill>
                  <a:srgbClr val="000000"/>
                </a:solidFill>
                <a:latin typeface="宋体" panose="02010600030101010101" pitchFamily="2" charset="-122"/>
                <a:ea typeface="宋体" panose="02010600030101010101" pitchFamily="2" charset="-122"/>
                <a:cs typeface="Noto Sans SC" pitchFamily="34" charset="-120"/>
              </a:rPr>
              <a:t>。</a:t>
            </a:r>
          </a:p>
          <a:p>
            <a:pPr marL="342900" indent="-342900" algn="l">
              <a:lnSpc>
                <a:spcPts val="2304"/>
              </a:lnSpc>
              <a:buSzPct val="100000"/>
              <a:buChar char="•"/>
            </a:pPr>
            <a:endParaRPr lang="en-US" sz="1500" b="0" dirty="0">
              <a:solidFill>
                <a:srgbClr val="000000"/>
              </a:solidFill>
              <a:latin typeface="宋体" panose="02010600030101010101" pitchFamily="2" charset="-122"/>
              <a:ea typeface="宋体" panose="02010600030101010101" pitchFamily="2" charset="-122"/>
              <a:cs typeface="Noto Sans SC" pitchFamily="34" charset="-120"/>
            </a:endParaRPr>
          </a:p>
          <a:p>
            <a:pPr marL="342900" indent="-342900" algn="l">
              <a:lnSpc>
                <a:spcPts val="2304"/>
              </a:lnSpc>
              <a:buSzPct val="100000"/>
              <a:buChar char="•"/>
            </a:pPr>
            <a:r>
              <a:rPr lang="en-US" sz="1500" b="0" dirty="0">
                <a:solidFill>
                  <a:srgbClr val="000000"/>
                </a:solidFill>
                <a:latin typeface="宋体" panose="02010600030101010101" pitchFamily="2" charset="-122"/>
                <a:ea typeface="宋体" panose="02010600030101010101" pitchFamily="2" charset="-122"/>
                <a:cs typeface="Noto Sans SC" pitchFamily="34" charset="-120"/>
              </a:rPr>
              <a:t>文献的假设是基于Transformer的SNN比基于CNN的SNN更适合处理时空信息，并且可以通过一些改进提高其准确率和稳定性。</a:t>
            </a:r>
          </a:p>
          <a:p>
            <a:pPr marL="342900" indent="-342900" algn="l">
              <a:lnSpc>
                <a:spcPts val="2304"/>
              </a:lnSpc>
              <a:buSzPct val="100000"/>
              <a:buChar char="•"/>
            </a:pPr>
            <a:endParaRPr lang="en-US" sz="1500" dirty="0">
              <a:solidFill>
                <a:srgbClr val="000000"/>
              </a:solidFill>
              <a:latin typeface="宋体" panose="02010600030101010101" pitchFamily="2" charset="-122"/>
              <a:ea typeface="宋体" panose="02010600030101010101" pitchFamily="2" charset="-122"/>
              <a:cs typeface="Noto Sans SC" pitchFamily="34" charset="-120"/>
            </a:endParaRPr>
          </a:p>
          <a:p>
            <a:pPr marL="342900" indent="-342900" algn="l">
              <a:lnSpc>
                <a:spcPts val="2304"/>
              </a:lnSpc>
              <a:buSzPct val="100000"/>
              <a:buChar char="•"/>
            </a:pPr>
            <a:r>
              <a:rPr lang="en-US" sz="1500" b="0" dirty="0" err="1">
                <a:solidFill>
                  <a:srgbClr val="000000"/>
                </a:solidFill>
                <a:latin typeface="宋体" panose="02010600030101010101" pitchFamily="2" charset="-122"/>
                <a:ea typeface="宋体" panose="02010600030101010101" pitchFamily="2" charset="-122"/>
                <a:cs typeface="Noto Sans SC" pitchFamily="34" charset="-120"/>
              </a:rPr>
              <a:t>文献的目的是提出一个新颖的Transformer</a:t>
            </a:r>
            <a:r>
              <a:rPr lang="en-US" sz="1500" b="0" dirty="0">
                <a:solidFill>
                  <a:srgbClr val="000000"/>
                </a:solidFill>
                <a:latin typeface="宋体" panose="02010600030101010101" pitchFamily="2" charset="-122"/>
                <a:ea typeface="宋体" panose="02010600030101010101" pitchFamily="2" charset="-122"/>
                <a:cs typeface="Noto Sans SC" pitchFamily="34" charset="-120"/>
              </a:rPr>
              <a:t>-based SNN，即Spikeformer，来在静态数据集和神经形态数据集上超越其ANN对应模型，并且具有最少的模拟时间步（即低延迟）。</a:t>
            </a:r>
            <a:endParaRPr lang="en-US" sz="153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3462338" y="1181100"/>
            <a:ext cx="2214563" cy="1243013"/>
          </a:xfrm>
          <a:prstGeom prst="rect">
            <a:avLst/>
          </a:prstGeom>
          <a:noFill/>
          <a:ln/>
        </p:spPr>
        <p:txBody>
          <a:bodyPr wrap="square" rtlCol="0" anchor="t"/>
          <a:lstStyle/>
          <a:p>
            <a:pPr algn="ctr"/>
            <a:r>
              <a:rPr lang="en-US" sz="5400" b="1" dirty="0">
                <a:solidFill>
                  <a:srgbClr val="760070"/>
                </a:solidFill>
                <a:latin typeface="宋体" panose="02010600030101010101" pitchFamily="2" charset="-122"/>
                <a:ea typeface="宋体" panose="02010600030101010101" pitchFamily="2" charset="-122"/>
                <a:cs typeface="Noto Sans SC" pitchFamily="34" charset="-120"/>
              </a:rPr>
              <a:t>03</a:t>
            </a:r>
            <a:endParaRPr lang="en-US" sz="5400" dirty="0"/>
          </a:p>
        </p:txBody>
      </p:sp>
      <p:sp>
        <p:nvSpPr>
          <p:cNvPr id="3" name="Text 1"/>
          <p:cNvSpPr/>
          <p:nvPr/>
        </p:nvSpPr>
        <p:spPr>
          <a:xfrm>
            <a:off x="2066925" y="2466975"/>
            <a:ext cx="5101590" cy="1676400"/>
          </a:xfrm>
          <a:prstGeom prst="rect">
            <a:avLst/>
          </a:prstGeom>
          <a:noFill/>
          <a:ln/>
        </p:spPr>
        <p:txBody>
          <a:bodyPr wrap="square" rtlCol="0" anchor="t"/>
          <a:lstStyle/>
          <a:p>
            <a:pPr algn="ctr"/>
            <a:r>
              <a:rPr lang="en-US" sz="3200" b="1" dirty="0">
                <a:solidFill>
                  <a:srgbClr val="000000"/>
                </a:solidFill>
                <a:latin typeface="宋体" panose="02010600030101010101" pitchFamily="2" charset="-122"/>
                <a:ea typeface="宋体" panose="02010600030101010101" pitchFamily="2" charset="-122"/>
                <a:cs typeface="Noto Sans SC" pitchFamily="34" charset="-120"/>
              </a:rPr>
              <a:t>研究方法</a:t>
            </a: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9144000" cy="890587"/>
          </a:xfrm>
          <a:prstGeom prst="rect">
            <a:avLst/>
          </a:prstGeom>
          <a:solidFill>
            <a:srgbClr val="760070"/>
          </a:solidFill>
          <a:ln/>
        </p:spPr>
      </p:sp>
      <p:sp>
        <p:nvSpPr>
          <p:cNvPr id="3" name="Text 1"/>
          <p:cNvSpPr/>
          <p:nvPr/>
        </p:nvSpPr>
        <p:spPr>
          <a:xfrm>
            <a:off x="762000" y="166688"/>
            <a:ext cx="7806690" cy="552450"/>
          </a:xfrm>
          <a:prstGeom prst="rect">
            <a:avLst/>
          </a:prstGeom>
          <a:noFill/>
          <a:ln/>
        </p:spPr>
        <p:txBody>
          <a:bodyPr wrap="square" rtlCol="0" anchor="ctr"/>
          <a:lstStyle/>
          <a:p>
            <a:r>
              <a:rPr lang="en-US" sz="2400" b="1" dirty="0">
                <a:solidFill>
                  <a:srgbClr val="FFFFFF"/>
                </a:solidFill>
                <a:latin typeface="宋体" panose="02010600030101010101" pitchFamily="2" charset="-122"/>
                <a:ea typeface="宋体" panose="02010600030101010101" pitchFamily="2" charset="-122"/>
                <a:cs typeface="Noto Sans SC" pitchFamily="34" charset="-120"/>
              </a:rPr>
              <a:t>研究方法</a:t>
            </a:r>
            <a:endParaRPr lang="en-US" sz="2400" dirty="0"/>
          </a:p>
        </p:txBody>
      </p:sp>
      <p:sp>
        <p:nvSpPr>
          <p:cNvPr id="4" name="Text 2"/>
          <p:cNvSpPr/>
          <p:nvPr/>
        </p:nvSpPr>
        <p:spPr>
          <a:xfrm>
            <a:off x="762000" y="1328738"/>
            <a:ext cx="7715250" cy="2670056"/>
          </a:xfrm>
          <a:prstGeom prst="rect">
            <a:avLst/>
          </a:prstGeom>
          <a:noFill/>
          <a:ln/>
        </p:spPr>
        <p:txBody>
          <a:bodyPr wrap="square" rtlCol="0" anchor="t"/>
          <a:lstStyle/>
          <a:p>
            <a:pPr marL="342900" indent="-342900">
              <a:lnSpc>
                <a:spcPct val="150000"/>
              </a:lnSpc>
              <a:buSzPct val="100000"/>
              <a:buChar char="•"/>
            </a:pPr>
            <a:r>
              <a:rPr lang="en-US" sz="1400" dirty="0">
                <a:solidFill>
                  <a:srgbClr val="000000"/>
                </a:solidFill>
                <a:latin typeface="宋体" panose="02010600030101010101" pitchFamily="2" charset="-122"/>
                <a:ea typeface="宋体" panose="02010600030101010101" pitchFamily="2" charset="-122"/>
              </a:rPr>
              <a:t>文献的研究方法：文献的研究方法是基于Vision Transformer（ViT）模型，将其转换为SNN，并对其进行了两方面的改进。一方面，为了解决ViT模型的“数据饥渴”问题和训练期间的不稳定问题，文献设计了卷积分词器（CT）模块，将输入图像或视频通过卷积层进行特征提取和降维，然后再通过线性层进行分词，从而减少了分词数量和计算量，并增强了时空特征。另一方面，为了更好地结合Transformer内部的注意力机制和SNN固有的时空信息，文献采用了时空注意力（STA）代替了空间或时间维度上的注意力，从而使得每个分词都能同时考虑到其在空间和时间上的相关性。</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3">
            <a:extLst>
              <a:ext uri="{FF2B5EF4-FFF2-40B4-BE49-F238E27FC236}">
                <a16:creationId xmlns:a16="http://schemas.microsoft.com/office/drawing/2014/main" id="{BBE1D114-0A28-4C24-8603-23808B4234AD}"/>
              </a:ext>
            </a:extLst>
          </p:cNvPr>
          <p:cNvSpPr/>
          <p:nvPr/>
        </p:nvSpPr>
        <p:spPr>
          <a:xfrm>
            <a:off x="652818" y="1444994"/>
            <a:ext cx="7715250" cy="1741758"/>
          </a:xfrm>
          <a:prstGeom prst="rect">
            <a:avLst/>
          </a:prstGeom>
          <a:noFill/>
          <a:ln/>
        </p:spPr>
        <p:txBody>
          <a:bodyPr wrap="square" rtlCol="0" anchor="t"/>
          <a:lstStyle/>
          <a:p>
            <a:pPr marL="342900" indent="-342900" algn="l">
              <a:lnSpc>
                <a:spcPct val="150000"/>
              </a:lnSpc>
              <a:buSzPct val="100000"/>
              <a:buChar char="•"/>
            </a:pPr>
            <a:r>
              <a:rPr lang="en-US" sz="1400" b="0" dirty="0">
                <a:solidFill>
                  <a:srgbClr val="000000"/>
                </a:solidFill>
                <a:latin typeface="宋体" panose="02010600030101010101" pitchFamily="2" charset="-122"/>
                <a:ea typeface="宋体" panose="02010600030101010101" pitchFamily="2" charset="-122"/>
                <a:cs typeface="Noto Sans SC" pitchFamily="34" charset="-120"/>
              </a:rPr>
              <a:t>模型介绍文献提出的模型是一个基于Transformer的SNN，称为Spikeformer。它由三个主要部分组成：卷积分词器（CT）、时空Transformer编码器（STE）和分类器（CL）。CT模块负责将输入图像或视频通过卷积层进行特征提取和降维，然后再通过线性层进行分词，从而减少了分词数量和计算量，并增强了时空特征。CT模块的输出是一系列分词，它们被送入STE模块。STE模块由多个相同结构的时空Transformer层组成，每个层包含一个多头时空自注意力子层和一个前馈网络子层，以及残差连接和层归一化。多头时空自注意力子层使用了时空注意力（STA）机制，使得每个分词都能同时考虑到其在空间和时间上的相关性。前馈网络子层使用了两个线性变换和一个ReLU激活函数，对分词进行非线性变换。STE模块的输出是一系列编码后的分词，它们被送入CL模块。CL模块使用了一个线性变换和一个softmax激活函数，对分词进行分类，并输出每个类别的概率。</a:t>
            </a:r>
            <a:endParaRPr lang="en-US" sz="1400" dirty="0"/>
          </a:p>
        </p:txBody>
      </p:sp>
      <p:sp>
        <p:nvSpPr>
          <p:cNvPr id="6" name="Shape 0">
            <a:extLst>
              <a:ext uri="{FF2B5EF4-FFF2-40B4-BE49-F238E27FC236}">
                <a16:creationId xmlns:a16="http://schemas.microsoft.com/office/drawing/2014/main" id="{C9194529-6272-49FB-A160-748226D4CC75}"/>
              </a:ext>
            </a:extLst>
          </p:cNvPr>
          <p:cNvSpPr/>
          <p:nvPr/>
        </p:nvSpPr>
        <p:spPr>
          <a:xfrm>
            <a:off x="0" y="0"/>
            <a:ext cx="9144000" cy="890587"/>
          </a:xfrm>
          <a:prstGeom prst="rect">
            <a:avLst/>
          </a:prstGeom>
          <a:solidFill>
            <a:srgbClr val="760070"/>
          </a:solidFill>
          <a:ln/>
        </p:spPr>
      </p:sp>
      <p:sp>
        <p:nvSpPr>
          <p:cNvPr id="7" name="Text 1">
            <a:extLst>
              <a:ext uri="{FF2B5EF4-FFF2-40B4-BE49-F238E27FC236}">
                <a16:creationId xmlns:a16="http://schemas.microsoft.com/office/drawing/2014/main" id="{AC16D89B-A00C-40D0-ADC2-A66F7B7BAEED}"/>
              </a:ext>
            </a:extLst>
          </p:cNvPr>
          <p:cNvSpPr/>
          <p:nvPr/>
        </p:nvSpPr>
        <p:spPr>
          <a:xfrm>
            <a:off x="762000" y="166688"/>
            <a:ext cx="7806690" cy="552450"/>
          </a:xfrm>
          <a:prstGeom prst="rect">
            <a:avLst/>
          </a:prstGeom>
          <a:noFill/>
          <a:ln/>
        </p:spPr>
        <p:txBody>
          <a:bodyPr wrap="square" rtlCol="0" anchor="ctr"/>
          <a:lstStyle/>
          <a:p>
            <a:r>
              <a:rPr lang="en-US" altLang="zh-CN" sz="2400" b="1" dirty="0" err="1">
                <a:solidFill>
                  <a:srgbClr val="FFFFFF"/>
                </a:solidFill>
                <a:latin typeface="宋体" panose="02010600030101010101" pitchFamily="2" charset="-122"/>
                <a:ea typeface="宋体" panose="02010600030101010101" pitchFamily="2" charset="-122"/>
              </a:rPr>
              <a:t>模型介绍</a:t>
            </a:r>
            <a:endParaRPr lang="en-US" sz="2400" b="1" dirty="0">
              <a:solidFill>
                <a:srgbClr val="FFFFFF"/>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97155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35</TotalTime>
  <Words>820</Words>
  <Application>Microsoft Office PowerPoint</Application>
  <PresentationFormat>全屏显示(16:9)</PresentationFormat>
  <Paragraphs>88</Paragraphs>
  <Slides>23</Slides>
  <Notes>20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等线</vt:lpstr>
      <vt:lpstr>宋体</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论文题目</dc:title>
  <dc:subject>SUBTITLE HERE</dc:subject>
  <dc:creator>MindShow.fun</dc:creator>
  <cp:lastModifiedBy>阿力木 迪力木拉提</cp:lastModifiedBy>
  <cp:revision>7</cp:revision>
  <dcterms:created xsi:type="dcterms:W3CDTF">2023-04-12T07:31:06Z</dcterms:created>
  <dcterms:modified xsi:type="dcterms:W3CDTF">2023-04-12T08:07:13Z</dcterms:modified>
</cp:coreProperties>
</file>