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12" d="100"/>
          <a:sy n="112" d="100"/>
        </p:scale>
        <p:origin x="6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4129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white_colorful_triangle_abstract_20230401/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white_colorful_triangle_abstract_20230401/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white_colorful_triangle_abstract_20230401/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white_colorful_triangle_abstract_20230401/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white_colorful_triangle_abstract_20230401/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1238250" y="904875"/>
            <a:ext cx="6763703" cy="1333500"/>
          </a:xfrm>
          <a:prstGeom prst="rect">
            <a:avLst/>
          </a:prstGeom>
          <a:noFill/>
          <a:ln/>
        </p:spPr>
        <p:txBody>
          <a:bodyPr wrap="square" rtlCol="0" anchor="b"/>
          <a:lstStyle/>
          <a:p>
            <a:pPr algn="ctr"/>
            <a:r>
              <a:rPr lang="en-US" sz="3200" b="0" dirty="0">
                <a:solidFill>
                  <a:srgbClr val="000000"/>
                </a:solidFill>
                <a:latin typeface="Noto Sans SC" pitchFamily="34" charset="0"/>
                <a:ea typeface="Noto Sans SC" pitchFamily="34" charset="-122"/>
                <a:cs typeface="Noto Sans SC" pitchFamily="34" charset="-120"/>
              </a:rPr>
              <a:t>研究生阅读论文汇报</a:t>
            </a:r>
            <a:endParaRPr lang="en-US" sz="3200" dirty="0"/>
          </a:p>
        </p:txBody>
      </p:sp>
      <p:sp>
        <p:nvSpPr>
          <p:cNvPr id="3" name="Text 1"/>
          <p:cNvSpPr/>
          <p:nvPr/>
        </p:nvSpPr>
        <p:spPr>
          <a:xfrm>
            <a:off x="1500188" y="2238375"/>
            <a:ext cx="6235065" cy="752475"/>
          </a:xfrm>
          <a:prstGeom prst="rect">
            <a:avLst/>
          </a:prstGeom>
          <a:noFill/>
          <a:ln/>
        </p:spPr>
        <p:txBody>
          <a:bodyPr wrap="square" rtlCol="0" anchor="t"/>
          <a:lstStyle/>
          <a:p>
            <a:pPr algn="ctr"/>
            <a:r>
              <a:rPr lang="en-US" sz="2000" b="0" dirty="0">
                <a:solidFill>
                  <a:srgbClr val="D95204"/>
                </a:solidFill>
                <a:latin typeface="Noto Sans SC" pitchFamily="34" charset="0"/>
                <a:ea typeface="Noto Sans SC" pitchFamily="34" charset="-122"/>
                <a:cs typeface="Noto Sans SC" pitchFamily="34" charset="-120"/>
              </a:rPr>
              <a:t>SUBTITLE HERE</a:t>
            </a:r>
            <a:endParaRPr lang="en-US" sz="2048" dirty="0"/>
          </a:p>
        </p:txBody>
      </p:sp>
      <p:sp>
        <p:nvSpPr>
          <p:cNvPr id="4" name="Text 2"/>
          <p:cNvSpPr/>
          <p:nvPr/>
        </p:nvSpPr>
        <p:spPr>
          <a:xfrm>
            <a:off x="3600450" y="3871913"/>
            <a:ext cx="1943100" cy="552450"/>
          </a:xfrm>
          <a:prstGeom prst="rect">
            <a:avLst/>
          </a:prstGeom>
          <a:noFill/>
          <a:ln/>
        </p:spPr>
        <p:txBody>
          <a:bodyPr wrap="square" rtlCol="0" anchor="ctr"/>
          <a:lstStyle/>
          <a:p>
            <a:pPr algn="ctr"/>
            <a:r>
              <a:rPr lang="en-US" sz="1200" b="0" dirty="0">
                <a:solidFill>
                  <a:srgbClr val="000000"/>
                </a:solidFill>
                <a:latin typeface="Noto Sans SC" pitchFamily="34" charset="0"/>
                <a:ea typeface="Noto Sans SC" pitchFamily="34" charset="-122"/>
                <a:cs typeface="Noto Sans SC" pitchFamily="34" charset="-120"/>
              </a:rPr>
              <a:t>MindShow.fun</a:t>
            </a:r>
            <a:endParaRPr lang="en-US" sz="1200" dirty="0"/>
          </a:p>
          <a:p>
            <a:pPr algn="ctr"/>
            <a:r>
              <a:rPr lang="en-US" sz="1200" b="0" dirty="0">
                <a:solidFill>
                  <a:srgbClr val="000000"/>
                </a:solidFill>
                <a:latin typeface="Noto Sans SC" pitchFamily="34" charset="0"/>
                <a:ea typeface="Noto Sans SC" pitchFamily="34" charset="-122"/>
                <a:cs typeface="Noto Sans SC" pitchFamily="34" charset="-120"/>
              </a:rPr>
              <a:t>2023-04-12</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r>
              <a:rPr lang="en-US" sz="2400" b="1" dirty="0">
                <a:solidFill>
                  <a:srgbClr val="2C909D"/>
                </a:solidFill>
                <a:latin typeface="Noto Sans SC" pitchFamily="34" charset="0"/>
                <a:ea typeface="Noto Sans SC" pitchFamily="34" charset="-122"/>
                <a:cs typeface="Noto Sans SC" pitchFamily="34" charset="-120"/>
              </a:rPr>
              <a:t>CT模块 STA模块</a:t>
            </a:r>
            <a:endParaRPr lang="en-US" sz="2400" dirty="0"/>
          </a:p>
        </p:txBody>
      </p:sp>
      <p:sp>
        <p:nvSpPr>
          <p:cNvPr id="3" name="Text 1"/>
          <p:cNvSpPr/>
          <p:nvPr/>
        </p:nvSpPr>
        <p:spPr>
          <a:xfrm>
            <a:off x="762000" y="1304925"/>
            <a:ext cx="7715250" cy="600075"/>
          </a:xfrm>
          <a:prstGeom prst="rect">
            <a:avLst/>
          </a:prstGeom>
          <a:noFill/>
          <a:ln/>
        </p:spPr>
        <p:txBody>
          <a:bodyPr wrap="square" rtlCol="0" anchor="t"/>
          <a:lstStyle/>
          <a:p>
            <a:pPr marL="342900" indent="-342900" algn="l">
              <a:lnSpc>
                <a:spcPts val="1728"/>
              </a:lnSpc>
              <a:buSzPct val="100000"/>
              <a:buChar char="•"/>
            </a:pPr>
            <a:r>
              <a:rPr lang="en-US" sz="1200" b="0" dirty="0">
                <a:solidFill>
                  <a:srgbClr val="000000"/>
                </a:solidFill>
                <a:latin typeface="Noto Sans SC" pitchFamily="34" charset="0"/>
                <a:ea typeface="Noto Sans SC" pitchFamily="34" charset="-122"/>
                <a:cs typeface="Noto Sans SC" pitchFamily="34" charset="-120"/>
              </a:rPr>
              <a:t>CT模块是为了解决Transformer模型的“数据饥饿”问题和训练不稳定问题，它通过卷积操作将输入的脉冲序列转换为分词，从而减少输入的维度和时间步长，并增强输入的特征表示。</a:t>
            </a:r>
            <a:endParaRPr lang="en-US" sz="1152" dirty="0"/>
          </a:p>
        </p:txBody>
      </p:sp>
      <p:sp>
        <p:nvSpPr>
          <p:cNvPr id="4" name="Text 2"/>
          <p:cNvSpPr/>
          <p:nvPr/>
        </p:nvSpPr>
        <p:spPr>
          <a:xfrm>
            <a:off x="762000" y="1905000"/>
            <a:ext cx="7715250" cy="857250"/>
          </a:xfrm>
          <a:prstGeom prst="rect">
            <a:avLst/>
          </a:prstGeom>
          <a:noFill/>
          <a:ln/>
        </p:spPr>
        <p:txBody>
          <a:bodyPr wrap="square" rtlCol="0" anchor="t"/>
          <a:lstStyle/>
          <a:p>
            <a:pPr marL="342900" indent="-342900" algn="l">
              <a:lnSpc>
                <a:spcPts val="1728"/>
              </a:lnSpc>
              <a:buSzPct val="100000"/>
              <a:buChar char="•"/>
            </a:pPr>
            <a:r>
              <a:rPr lang="en-US" sz="1200" b="0" dirty="0">
                <a:solidFill>
                  <a:srgbClr val="000000"/>
                </a:solidFill>
                <a:latin typeface="Noto Sans SC" pitchFamily="34" charset="0"/>
                <a:ea typeface="Noto Sans SC" pitchFamily="34" charset="-122"/>
                <a:cs typeface="Noto Sans SC" pitchFamily="34" charset="-120"/>
              </a:rPr>
              <a:t>STA模块是为了更好地结合Transformer模型的注意力机制和SNN模型的时空特性，它通过在多头自注意力层中加入时空掩码，使得每个分词只能与其相邻的分词进行交互，从而提高注意力的效率和精度。</a:t>
            </a:r>
            <a:endParaRPr lang="en-US" sz="1152" dirty="0"/>
          </a:p>
        </p:txBody>
      </p:sp>
      <p:sp>
        <p:nvSpPr>
          <p:cNvPr id="5" name="Text 3"/>
          <p:cNvSpPr/>
          <p:nvPr/>
        </p:nvSpPr>
        <p:spPr>
          <a:xfrm>
            <a:off x="762000" y="2762250"/>
            <a:ext cx="7715250" cy="857250"/>
          </a:xfrm>
          <a:prstGeom prst="rect">
            <a:avLst/>
          </a:prstGeom>
          <a:noFill/>
          <a:ln/>
        </p:spPr>
        <p:txBody>
          <a:bodyPr wrap="square" rtlCol="0" anchor="t"/>
          <a:lstStyle/>
          <a:p>
            <a:pPr marL="342900" indent="-342900" algn="l">
              <a:lnSpc>
                <a:spcPts val="1728"/>
              </a:lnSpc>
              <a:buSzPct val="100000"/>
              <a:buChar char="•"/>
            </a:pPr>
            <a:r>
              <a:rPr lang="en-US" sz="1200" b="0" dirty="0">
                <a:solidFill>
                  <a:srgbClr val="000000"/>
                </a:solidFill>
                <a:latin typeface="Noto Sans SC" pitchFamily="34" charset="0"/>
                <a:ea typeface="Noto Sans SC" pitchFamily="34" charset="-122"/>
                <a:cs typeface="Noto Sans SC" pitchFamily="34" charset="-120"/>
              </a:rPr>
              <a:t>CT.py是卷积分词器（CT）模块的实现，它定义了一个CT类，继承了torch.nn.Module类，它的主要功能是将输入的脉冲序列转换为分词，从而减少输入的维度和时间步长，并增强输入的特征表示。</a:t>
            </a:r>
            <a:endParaRPr lang="en-US" sz="1152" dirty="0"/>
          </a:p>
        </p:txBody>
      </p:sp>
      <p:sp>
        <p:nvSpPr>
          <p:cNvPr id="6" name="Text 4"/>
          <p:cNvSpPr/>
          <p:nvPr/>
        </p:nvSpPr>
        <p:spPr>
          <a:xfrm>
            <a:off x="762000" y="3619500"/>
            <a:ext cx="7715250" cy="857250"/>
          </a:xfrm>
          <a:prstGeom prst="rect">
            <a:avLst/>
          </a:prstGeom>
          <a:noFill/>
          <a:ln/>
        </p:spPr>
        <p:txBody>
          <a:bodyPr wrap="square" rtlCol="0" anchor="t"/>
          <a:lstStyle/>
          <a:p>
            <a:pPr marL="342900" indent="-342900" algn="l">
              <a:lnSpc>
                <a:spcPts val="1728"/>
              </a:lnSpc>
              <a:buSzPct val="100000"/>
              <a:buChar char="•"/>
            </a:pPr>
            <a:r>
              <a:rPr lang="en-US" sz="1200" b="0" dirty="0">
                <a:solidFill>
                  <a:srgbClr val="000000"/>
                </a:solidFill>
                <a:latin typeface="Noto Sans SC" pitchFamily="34" charset="0"/>
                <a:ea typeface="Noto Sans SC" pitchFamily="34" charset="-122"/>
                <a:cs typeface="Noto Sans SC" pitchFamily="34" charset="-120"/>
              </a:rPr>
              <a:t>STA.py是时空注意力（STA）模块的实现，它定义了一个STA类，继承了torch.nn.Module类，它的主要功能是在多头自注意力层中加入时空掩码，使得每个分词只能与其相邻的分词进行交互，从而提高注意力的效率和精度。</a:t>
            </a:r>
            <a:endParaRPr lang="en-US" sz="1152"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r>
              <a:rPr lang="en-US" sz="2400" b="1" dirty="0">
                <a:solidFill>
                  <a:srgbClr val="2C909D"/>
                </a:solidFill>
                <a:latin typeface="Noto Sans SC" pitchFamily="34" charset="0"/>
                <a:ea typeface="Noto Sans SC" pitchFamily="34" charset="-122"/>
                <a:cs typeface="Noto Sans SC" pitchFamily="34" charset="-120"/>
              </a:rPr>
              <a:t>SBP模块</a:t>
            </a:r>
            <a:endParaRPr lang="en-US" sz="2400" dirty="0"/>
          </a:p>
        </p:txBody>
      </p:sp>
      <p:sp>
        <p:nvSpPr>
          <p:cNvPr id="3" name="Text 1"/>
          <p:cNvSpPr/>
          <p:nvPr/>
        </p:nvSpPr>
        <p:spPr>
          <a:xfrm>
            <a:off x="762000" y="1304925"/>
            <a:ext cx="7715250" cy="11430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SBP算法是为了解决传统反向传播算法在SNN模型上的不适用问题，它通过引入一个可微分的脉冲函数和一个脉冲梯度函数，将SNN模型的脉冲输出转换为连续值，并计算其梯度，从而实现SNN模型的有效训练。</a:t>
            </a:r>
            <a:endParaRPr lang="en-US" sz="1536" dirty="0"/>
          </a:p>
        </p:txBody>
      </p:sp>
      <p:sp>
        <p:nvSpPr>
          <p:cNvPr id="4" name="Text 2"/>
          <p:cNvSpPr/>
          <p:nvPr/>
        </p:nvSpPr>
        <p:spPr>
          <a:xfrm>
            <a:off x="762000" y="2447925"/>
            <a:ext cx="7715250" cy="14859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SBP.py是脉冲反向传播（SBP）算法的实现，它定义了一个SBP类，继承了torch.autograd.Function类，它的主要功能是通过引入一个可微分的脉冲函数和一个脉冲梯度函数，将SNN模型的脉冲输出转换为连续值，并计算其梯度，从而实现SNN模型的有效训练。</a:t>
            </a:r>
            <a:endParaRPr lang="en-US" sz="1536"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3" name="Text 1"/>
          <p:cNvSpPr/>
          <p:nvPr/>
        </p:nvSpPr>
        <p:spPr>
          <a:xfrm>
            <a:off x="762000" y="1304925"/>
            <a:ext cx="7715250" cy="14859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Spikeformer.py是Spikeformer模型在神经形态数据集上的实现，它定义了一个Spikeformer类，继承了torch.nn.Module类，它的主要功能是将CT模块、STA模块和SBP算法组合起来，构建一个完整的SNN架构，并定义了前向传播和后向传播的过程。</a:t>
            </a:r>
            <a:endParaRPr lang="en-US" sz="1536" dirty="0"/>
          </a:p>
        </p:txBody>
      </p:sp>
      <p:sp>
        <p:nvSpPr>
          <p:cNvPr id="4" name="Text 2"/>
          <p:cNvSpPr/>
          <p:nvPr/>
        </p:nvSpPr>
        <p:spPr>
          <a:xfrm>
            <a:off x="762000" y="2790825"/>
            <a:ext cx="7715250" cy="11430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Spikeformer_Imagenet.py是Spikeformer模型在静态数据集上的实现，它定义了一个Spikeformer_Imagenet类，继承了torch.nn.Module类，它与Spikeformer类的区别在于它使用了不同的参数设置和输出层。</a:t>
            </a:r>
            <a:endParaRPr lang="en-US" sz="1536"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r>
              <a:rPr lang="en-US" sz="2400" b="1" dirty="0">
                <a:solidFill>
                  <a:srgbClr val="2C909D"/>
                </a:solidFill>
                <a:latin typeface="Noto Sans SC" pitchFamily="34" charset="0"/>
                <a:ea typeface="Noto Sans SC" pitchFamily="34" charset="-122"/>
                <a:cs typeface="Noto Sans SC" pitchFamily="34" charset="-120"/>
              </a:rPr>
              <a:t>SpikeFormer模型的反向传播方法</a:t>
            </a:r>
            <a:endParaRPr lang="en-US" sz="2400" dirty="0"/>
          </a:p>
        </p:txBody>
      </p:sp>
      <p:sp>
        <p:nvSpPr>
          <p:cNvPr id="3" name="Text 1"/>
          <p:cNvSpPr/>
          <p:nvPr/>
        </p:nvSpPr>
        <p:spPr>
          <a:xfrm>
            <a:off x="762000" y="1304925"/>
            <a:ext cx="7715250" cy="1047750"/>
          </a:xfrm>
          <a:prstGeom prst="rect">
            <a:avLst/>
          </a:prstGeom>
          <a:noFill/>
          <a:ln/>
        </p:spPr>
        <p:txBody>
          <a:bodyPr wrap="square" rtlCol="0" anchor="t"/>
          <a:lstStyle/>
          <a:p>
            <a:pPr marL="342900" indent="-342900" algn="l">
              <a:lnSpc>
                <a:spcPts val="2112"/>
              </a:lnSpc>
              <a:buSzPct val="100000"/>
              <a:buChar char="•"/>
            </a:pPr>
            <a:r>
              <a:rPr lang="en-US" sz="1400" b="0" dirty="0">
                <a:solidFill>
                  <a:srgbClr val="000000"/>
                </a:solidFill>
                <a:latin typeface="Noto Sans SC" pitchFamily="34" charset="0"/>
                <a:ea typeface="Noto Sans SC" pitchFamily="34" charset="-122"/>
                <a:cs typeface="Noto Sans SC" pitchFamily="34" charset="-120"/>
              </a:rPr>
              <a:t>SpikeFormer模型是一种基于Transformer的脉冲神经网络（SNN）模型，由脉冲注意力（SpikeAttention）和脉冲前馈（SpikeFeedForward）两种操作组成。</a:t>
            </a:r>
            <a:endParaRPr lang="en-US" sz="1408" dirty="0"/>
          </a:p>
        </p:txBody>
      </p:sp>
      <p:sp>
        <p:nvSpPr>
          <p:cNvPr id="4" name="Text 2"/>
          <p:cNvSpPr/>
          <p:nvPr/>
        </p:nvSpPr>
        <p:spPr>
          <a:xfrm>
            <a:off x="762000" y="2352675"/>
            <a:ext cx="7715250" cy="733425"/>
          </a:xfrm>
          <a:prstGeom prst="rect">
            <a:avLst/>
          </a:prstGeom>
          <a:noFill/>
          <a:ln/>
        </p:spPr>
        <p:txBody>
          <a:bodyPr wrap="square" rtlCol="0" anchor="t"/>
          <a:lstStyle/>
          <a:p>
            <a:pPr marL="342900" indent="-342900" algn="l">
              <a:lnSpc>
                <a:spcPts val="2112"/>
              </a:lnSpc>
              <a:buSzPct val="100000"/>
              <a:buChar char="•"/>
            </a:pPr>
            <a:r>
              <a:rPr lang="en-US" sz="1400" b="0" dirty="0">
                <a:solidFill>
                  <a:srgbClr val="000000"/>
                </a:solidFill>
                <a:latin typeface="Noto Sans SC" pitchFamily="34" charset="0"/>
                <a:ea typeface="Noto Sans SC" pitchFamily="34" charset="-122"/>
                <a:cs typeface="Noto Sans SC" pitchFamily="34" charset="-120"/>
              </a:rPr>
              <a:t>SpikeFormer模型使用了一种基于梯度的反向传播算法，称为脉冲反向传播（SpikeBP），来训练SNN模型。</a:t>
            </a:r>
            <a:endParaRPr lang="en-US" sz="1408" dirty="0"/>
          </a:p>
        </p:txBody>
      </p:sp>
      <p:sp>
        <p:nvSpPr>
          <p:cNvPr id="5" name="Text 3"/>
          <p:cNvSpPr/>
          <p:nvPr/>
        </p:nvSpPr>
        <p:spPr>
          <a:xfrm>
            <a:off x="762000" y="3086100"/>
            <a:ext cx="7715250" cy="733425"/>
          </a:xfrm>
          <a:prstGeom prst="rect">
            <a:avLst/>
          </a:prstGeom>
          <a:noFill/>
          <a:ln/>
        </p:spPr>
        <p:txBody>
          <a:bodyPr wrap="square" rtlCol="0" anchor="t"/>
          <a:lstStyle/>
          <a:p>
            <a:pPr marL="342900" indent="-342900" algn="l">
              <a:lnSpc>
                <a:spcPts val="2112"/>
              </a:lnSpc>
              <a:buSzPct val="100000"/>
              <a:buChar char="•"/>
            </a:pPr>
            <a:r>
              <a:rPr lang="en-US" sz="1400" b="0" dirty="0">
                <a:solidFill>
                  <a:srgbClr val="000000"/>
                </a:solidFill>
                <a:latin typeface="Noto Sans SC" pitchFamily="34" charset="0"/>
                <a:ea typeface="Noto Sans SC" pitchFamily="34" charset="-122"/>
                <a:cs typeface="Noto Sans SC" pitchFamily="34" charset="-120"/>
              </a:rPr>
              <a:t>SpikeBP算法的核心思想是将脉冲信号转换为实值信号，然后使用传统的反向传播算法来计算梯度，并更新权重。</a:t>
            </a:r>
            <a:endParaRPr lang="en-US" sz="1408"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r>
              <a:rPr lang="en-US" sz="2400" b="1" dirty="0">
                <a:solidFill>
                  <a:srgbClr val="2C909D"/>
                </a:solidFill>
                <a:latin typeface="Noto Sans SC" pitchFamily="34" charset="0"/>
                <a:ea typeface="Noto Sans SC" pitchFamily="34" charset="-122"/>
                <a:cs typeface="Noto Sans SC" pitchFamily="34" charset="-120"/>
              </a:rPr>
              <a:t>前向传播阶段</a:t>
            </a:r>
            <a:endParaRPr lang="en-US" sz="2400" dirty="0"/>
          </a:p>
        </p:txBody>
      </p:sp>
      <p:sp>
        <p:nvSpPr>
          <p:cNvPr id="3" name="Text 1"/>
          <p:cNvSpPr/>
          <p:nvPr/>
        </p:nvSpPr>
        <p:spPr>
          <a:xfrm>
            <a:off x="762000" y="1304925"/>
            <a:ext cx="7715250" cy="8001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在前向传播阶段，SpikeFormer模型将输入图像编码为脉冲序列，然后通过SpikeAttention和SpikeFeedForward操作进行特征提取和分类。</a:t>
            </a:r>
            <a:endParaRPr lang="en-US" sz="1536"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r>
              <a:rPr lang="en-US" sz="2400" b="1" dirty="0">
                <a:solidFill>
                  <a:srgbClr val="2C909D"/>
                </a:solidFill>
                <a:latin typeface="Noto Sans SC" pitchFamily="34" charset="0"/>
                <a:ea typeface="Noto Sans SC" pitchFamily="34" charset="-122"/>
                <a:cs typeface="Noto Sans SC" pitchFamily="34" charset="-120"/>
              </a:rPr>
              <a:t>##### 反向传播阶段</a:t>
            </a:r>
            <a:endParaRPr lang="en-US" sz="2400" dirty="0"/>
          </a:p>
        </p:txBody>
      </p:sp>
      <p:sp>
        <p:nvSpPr>
          <p:cNvPr id="3" name="Text 1"/>
          <p:cNvSpPr/>
          <p:nvPr/>
        </p:nvSpPr>
        <p:spPr>
          <a:xfrm>
            <a:off x="762000" y="1304925"/>
            <a:ext cx="7715250" cy="766763"/>
          </a:xfrm>
          <a:prstGeom prst="rect">
            <a:avLst/>
          </a:prstGeom>
          <a:noFill/>
          <a:ln/>
        </p:spPr>
        <p:txBody>
          <a:bodyPr wrap="square" rtlCol="0" anchor="t"/>
          <a:lstStyle/>
          <a:p>
            <a:pPr marL="342900" indent="-342900" algn="l">
              <a:lnSpc>
                <a:spcPts val="2208"/>
              </a:lnSpc>
              <a:buSzPct val="100000"/>
              <a:buChar char="•"/>
            </a:pPr>
            <a:r>
              <a:rPr lang="en-US" sz="1500" b="0" dirty="0">
                <a:solidFill>
                  <a:srgbClr val="000000"/>
                </a:solidFill>
                <a:latin typeface="Noto Sans SC" pitchFamily="34" charset="0"/>
                <a:ea typeface="Noto Sans SC" pitchFamily="34" charset="-122"/>
                <a:cs typeface="Noto Sans SC" pitchFamily="34" charset="-120"/>
              </a:rPr>
              <a:t>在反向传播阶段，SpikeFormer模型首先计算输出层的误差，然后将误差乘以一个常数因子，得到实值误差信号。</a:t>
            </a:r>
            <a:endParaRPr lang="en-US" sz="1472" dirty="0"/>
          </a:p>
        </p:txBody>
      </p:sp>
      <p:sp>
        <p:nvSpPr>
          <p:cNvPr id="4" name="Text 2"/>
          <p:cNvSpPr/>
          <p:nvPr/>
        </p:nvSpPr>
        <p:spPr>
          <a:xfrm>
            <a:off x="762000" y="2071688"/>
            <a:ext cx="7715250" cy="1095375"/>
          </a:xfrm>
          <a:prstGeom prst="rect">
            <a:avLst/>
          </a:prstGeom>
          <a:noFill/>
          <a:ln/>
        </p:spPr>
        <p:txBody>
          <a:bodyPr wrap="square" rtlCol="0" anchor="t"/>
          <a:lstStyle/>
          <a:p>
            <a:pPr marL="342900" indent="-342900" algn="l">
              <a:lnSpc>
                <a:spcPts val="2208"/>
              </a:lnSpc>
              <a:buSzPct val="100000"/>
              <a:buChar char="•"/>
            </a:pPr>
            <a:r>
              <a:rPr lang="en-US" sz="1500" b="0" dirty="0">
                <a:solidFill>
                  <a:srgbClr val="000000"/>
                </a:solidFill>
                <a:latin typeface="Noto Sans SC" pitchFamily="34" charset="0"/>
                <a:ea typeface="Noto Sans SC" pitchFamily="34" charset="-122"/>
                <a:cs typeface="Noto Sans SC" pitchFamily="34" charset="-120"/>
              </a:rPr>
              <a:t>然后，SpikeFormer模型将实值误差信号通过一个反向传播函数（BPF），得到脉冲误差信号。BPF函数的作用是将实值信号转换为与脉冲信号相匹配的形式。</a:t>
            </a:r>
            <a:endParaRPr lang="en-US" sz="1472" dirty="0"/>
          </a:p>
        </p:txBody>
      </p:sp>
      <p:sp>
        <p:nvSpPr>
          <p:cNvPr id="5" name="Text 3"/>
          <p:cNvSpPr/>
          <p:nvPr/>
        </p:nvSpPr>
        <p:spPr>
          <a:xfrm>
            <a:off x="762000" y="3167063"/>
            <a:ext cx="7715250" cy="1095375"/>
          </a:xfrm>
          <a:prstGeom prst="rect">
            <a:avLst/>
          </a:prstGeom>
          <a:noFill/>
          <a:ln/>
        </p:spPr>
        <p:txBody>
          <a:bodyPr wrap="square" rtlCol="0" anchor="t"/>
          <a:lstStyle/>
          <a:p>
            <a:pPr marL="342900" indent="-342900" algn="l">
              <a:lnSpc>
                <a:spcPts val="2208"/>
              </a:lnSpc>
              <a:buSzPct val="100000"/>
              <a:buChar char="•"/>
            </a:pPr>
            <a:r>
              <a:rPr lang="en-US" sz="1500" b="0" dirty="0">
                <a:solidFill>
                  <a:srgbClr val="000000"/>
                </a:solidFill>
                <a:latin typeface="Noto Sans SC" pitchFamily="34" charset="0"/>
                <a:ea typeface="Noto Sans SC" pitchFamily="34" charset="-122"/>
                <a:cs typeface="Noto Sans SC" pitchFamily="34" charset="-120"/>
              </a:rPr>
              <a:t>接着，SpikeFormer模型将脉冲误差信号通过一个反向传播核（BPK），得到权重梯度。BPK函数的作用是根据脉冲信号和脉冲误差信号的时序关系，计算权重梯度。</a:t>
            </a:r>
            <a:endParaRPr lang="en-US" sz="1472" dirty="0"/>
          </a:p>
        </p:txBody>
      </p:sp>
      <p:sp>
        <p:nvSpPr>
          <p:cNvPr id="6" name="Text 4"/>
          <p:cNvSpPr/>
          <p:nvPr/>
        </p:nvSpPr>
        <p:spPr>
          <a:xfrm>
            <a:off x="762000" y="4262438"/>
            <a:ext cx="7715250" cy="438150"/>
          </a:xfrm>
          <a:prstGeom prst="rect">
            <a:avLst/>
          </a:prstGeom>
          <a:noFill/>
          <a:ln/>
        </p:spPr>
        <p:txBody>
          <a:bodyPr wrap="square" rtlCol="0" anchor="t"/>
          <a:lstStyle/>
          <a:p>
            <a:pPr marL="342900" indent="-342900" algn="l">
              <a:lnSpc>
                <a:spcPts val="2208"/>
              </a:lnSpc>
              <a:buSzPct val="100000"/>
              <a:buChar char="•"/>
            </a:pPr>
            <a:r>
              <a:rPr lang="en-US" sz="1500" b="0" dirty="0">
                <a:solidFill>
                  <a:srgbClr val="000000"/>
                </a:solidFill>
                <a:latin typeface="Noto Sans SC" pitchFamily="34" charset="0"/>
                <a:ea typeface="Noto Sans SC" pitchFamily="34" charset="-122"/>
                <a:cs typeface="Noto Sans SC" pitchFamily="34" charset="-120"/>
              </a:rPr>
              <a:t>最后，SpikeFormer模型使用权重梯度来更新权重，并进行下一轮的训练。</a:t>
            </a:r>
            <a:endParaRPr lang="en-US" sz="1472"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3452813" y="1262063"/>
            <a:ext cx="2262188" cy="1243013"/>
          </a:xfrm>
          <a:prstGeom prst="rect">
            <a:avLst/>
          </a:prstGeom>
          <a:noFill/>
          <a:ln/>
        </p:spPr>
        <p:txBody>
          <a:bodyPr wrap="square" rtlCol="0" anchor="t"/>
          <a:lstStyle/>
          <a:p>
            <a:pPr algn="ctr"/>
            <a:r>
              <a:rPr lang="en-US" sz="5400" b="1" dirty="0">
                <a:solidFill>
                  <a:srgbClr val="FFFFFF"/>
                </a:solidFill>
                <a:latin typeface="Noto Sans SC" pitchFamily="34" charset="0"/>
                <a:ea typeface="Noto Sans SC" pitchFamily="34" charset="-122"/>
                <a:cs typeface="Noto Sans SC" pitchFamily="34" charset="-120"/>
              </a:rPr>
              <a:t>04</a:t>
            </a:r>
            <a:endParaRPr lang="en-US" sz="5400" dirty="0"/>
          </a:p>
        </p:txBody>
      </p:sp>
      <p:sp>
        <p:nvSpPr>
          <p:cNvPr id="3" name="Text 1"/>
          <p:cNvSpPr/>
          <p:nvPr/>
        </p:nvSpPr>
        <p:spPr>
          <a:xfrm>
            <a:off x="2038350" y="2790825"/>
            <a:ext cx="5101590" cy="1676400"/>
          </a:xfrm>
          <a:prstGeom prst="rect">
            <a:avLst/>
          </a:prstGeom>
          <a:noFill/>
          <a:ln/>
        </p:spPr>
        <p:txBody>
          <a:bodyPr wrap="square" rtlCol="0" anchor="t"/>
          <a:lstStyle/>
          <a:p>
            <a:pPr algn="ctr"/>
            <a:r>
              <a:rPr lang="en-US" sz="3200" b="1" dirty="0">
                <a:solidFill>
                  <a:srgbClr val="000000"/>
                </a:solidFill>
                <a:latin typeface="Noto Sans SC" pitchFamily="34" charset="0"/>
                <a:ea typeface="Noto Sans SC" pitchFamily="34" charset="-122"/>
                <a:cs typeface="Noto Sans SC" pitchFamily="34" charset="-120"/>
              </a:rPr>
              <a:t>论文主要结果</a:t>
            </a:r>
            <a:endParaRPr lang="en-US" sz="3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r>
              <a:rPr lang="en-US" sz="2400" b="1" dirty="0">
                <a:solidFill>
                  <a:srgbClr val="2C909D"/>
                </a:solidFill>
                <a:latin typeface="Noto Sans SC" pitchFamily="34" charset="0"/>
                <a:ea typeface="Noto Sans SC" pitchFamily="34" charset="-122"/>
                <a:cs typeface="Noto Sans SC" pitchFamily="34" charset="-120"/>
              </a:rPr>
              <a:t>论文主要结果</a:t>
            </a:r>
            <a:endParaRPr lang="en-US" sz="2400" dirty="0"/>
          </a:p>
        </p:txBody>
      </p:sp>
      <p:sp>
        <p:nvSpPr>
          <p:cNvPr id="3" name="Text 1"/>
          <p:cNvSpPr/>
          <p:nvPr/>
        </p:nvSpPr>
        <p:spPr>
          <a:xfrm>
            <a:off x="762000" y="1304925"/>
            <a:ext cx="7715250" cy="8001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得到了什么发现：Spikeformer可以有效地训练一个高性能低延迟的SNN模型，且具有较强的泛化能力和鲁棒性</a:t>
            </a:r>
            <a:endParaRPr lang="en-US" sz="1536" dirty="0"/>
          </a:p>
        </p:txBody>
      </p:sp>
      <p:sp>
        <p:nvSpPr>
          <p:cNvPr id="4" name="Text 2"/>
          <p:cNvSpPr/>
          <p:nvPr/>
        </p:nvSpPr>
        <p:spPr>
          <a:xfrm>
            <a:off x="762000" y="2105025"/>
            <a:ext cx="7715250" cy="8001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得到了什么结论：Spikeformer是一种创新且有效的SNN训练架构，可以推动SNN在计算机视觉领域的发展</a:t>
            </a:r>
            <a:endParaRPr lang="en-US" sz="1536" dirty="0"/>
          </a:p>
        </p:txBody>
      </p:sp>
      <p:sp>
        <p:nvSpPr>
          <p:cNvPr id="5" name="Text 3"/>
          <p:cNvSpPr/>
          <p:nvPr/>
        </p:nvSpPr>
        <p:spPr>
          <a:xfrm>
            <a:off x="762000" y="2905125"/>
            <a:ext cx="7715250" cy="8001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得到了什么优势：相比其他SNN模型，Spikeformer在准确率上有显著提升，在延迟和能耗上有明显降低</a:t>
            </a:r>
            <a:endParaRPr lang="en-US" sz="1536" dirty="0"/>
          </a:p>
        </p:txBody>
      </p:sp>
      <p:sp>
        <p:nvSpPr>
          <p:cNvPr id="6" name="Text 4"/>
          <p:cNvSpPr/>
          <p:nvPr/>
        </p:nvSpPr>
        <p:spPr>
          <a:xfrm>
            <a:off x="762000" y="3705225"/>
            <a:ext cx="7715250" cy="8001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得到了什么局限性：Spikeformer目前只适用于图像分类任务，还没有在其他任务上进行验证</a:t>
            </a:r>
            <a:endParaRPr lang="en-US" sz="1536"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Text 0"/>
          <p:cNvSpPr/>
          <p:nvPr/>
        </p:nvSpPr>
        <p:spPr>
          <a:xfrm>
            <a:off x="3452813" y="1262063"/>
            <a:ext cx="2262188" cy="1243013"/>
          </a:xfrm>
          <a:prstGeom prst="rect">
            <a:avLst/>
          </a:prstGeom>
          <a:noFill/>
          <a:ln/>
        </p:spPr>
        <p:txBody>
          <a:bodyPr wrap="square" rtlCol="0" anchor="t"/>
          <a:lstStyle/>
          <a:p>
            <a:pPr algn="ctr"/>
            <a:r>
              <a:rPr lang="en-US" sz="5400" b="1" dirty="0">
                <a:solidFill>
                  <a:srgbClr val="FFFFFF"/>
                </a:solidFill>
                <a:latin typeface="Noto Sans SC" pitchFamily="34" charset="0"/>
                <a:ea typeface="Noto Sans SC" pitchFamily="34" charset="-122"/>
                <a:cs typeface="Noto Sans SC" pitchFamily="34" charset="-120"/>
              </a:rPr>
              <a:t>05</a:t>
            </a:r>
            <a:endParaRPr lang="en-US" sz="5400" dirty="0"/>
          </a:p>
        </p:txBody>
      </p:sp>
      <p:sp>
        <p:nvSpPr>
          <p:cNvPr id="3" name="Text 1"/>
          <p:cNvSpPr/>
          <p:nvPr/>
        </p:nvSpPr>
        <p:spPr>
          <a:xfrm>
            <a:off x="2038350" y="2790825"/>
            <a:ext cx="5101590" cy="1676400"/>
          </a:xfrm>
          <a:prstGeom prst="rect">
            <a:avLst/>
          </a:prstGeom>
          <a:noFill/>
          <a:ln/>
        </p:spPr>
        <p:txBody>
          <a:bodyPr wrap="square" rtlCol="0" anchor="t"/>
          <a:lstStyle/>
          <a:p>
            <a:pPr algn="ctr"/>
            <a:r>
              <a:rPr lang="en-US" sz="3200" b="1" dirty="0">
                <a:solidFill>
                  <a:srgbClr val="000000"/>
                </a:solidFill>
                <a:latin typeface="Noto Sans SC" pitchFamily="34" charset="0"/>
                <a:ea typeface="Noto Sans SC" pitchFamily="34" charset="-122"/>
                <a:cs typeface="Noto Sans SC" pitchFamily="34" charset="-120"/>
              </a:rPr>
              <a:t>论文相关工作</a:t>
            </a:r>
            <a:endParaRPr lang="en-US"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r>
              <a:rPr lang="en-US" sz="2400" b="1" dirty="0">
                <a:solidFill>
                  <a:srgbClr val="2C909D"/>
                </a:solidFill>
                <a:latin typeface="Noto Sans SC" pitchFamily="34" charset="0"/>
                <a:ea typeface="Noto Sans SC" pitchFamily="34" charset="-122"/>
                <a:cs typeface="Noto Sans SC" pitchFamily="34" charset="-120"/>
              </a:rPr>
              <a:t>论文相关工作</a:t>
            </a:r>
            <a:endParaRPr lang="en-US" sz="2400" dirty="0"/>
          </a:p>
        </p:txBody>
      </p:sp>
      <p:sp>
        <p:nvSpPr>
          <p:cNvPr id="3" name="Text 1"/>
          <p:cNvSpPr/>
          <p:nvPr/>
        </p:nvSpPr>
        <p:spPr>
          <a:xfrm>
            <a:off x="762000" y="1304925"/>
            <a:ext cx="7715250" cy="8001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与哪些其他论文有联系：与使用Transformer或ViT作为ANN或SNN模型的论文有联系，如TimeSformer，ViT等</a:t>
            </a:r>
            <a:endParaRPr lang="en-US" sz="1536" dirty="0"/>
          </a:p>
        </p:txBody>
      </p:sp>
      <p:sp>
        <p:nvSpPr>
          <p:cNvPr id="4" name="Text 2"/>
          <p:cNvSpPr/>
          <p:nvPr/>
        </p:nvSpPr>
        <p:spPr>
          <a:xfrm>
            <a:off x="762000" y="2105025"/>
            <a:ext cx="7715250" cy="8001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与哪些其他论文有区别：与使用传统的卷积层或全连接层作为SNN模型的论文有区别，如SLAYER，ANN2SNN等</a:t>
            </a:r>
            <a:endParaRPr lang="en-US" sz="1536" dirty="0"/>
          </a:p>
        </p:txBody>
      </p:sp>
      <p:sp>
        <p:nvSpPr>
          <p:cNvPr id="5" name="Text 3"/>
          <p:cNvSpPr/>
          <p:nvPr/>
        </p:nvSpPr>
        <p:spPr>
          <a:xfrm>
            <a:off x="762000" y="2905125"/>
            <a:ext cx="7715250" cy="8001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从哪些其他论文得到启发：从Transformer和ViT在ANN领域的成功应用得到启发，将其改造为适合SNN训练的架构</a:t>
            </a:r>
            <a:endParaRPr lang="en-US" sz="1536"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2662238" y="428625"/>
            <a:ext cx="4824413" cy="828675"/>
          </a:xfrm>
          <a:prstGeom prst="rect">
            <a:avLst/>
          </a:prstGeom>
          <a:noFill/>
          <a:ln/>
        </p:spPr>
        <p:txBody>
          <a:bodyPr wrap="square" rtlCol="0" anchor="ctr"/>
          <a:lstStyle/>
          <a:p>
            <a:r>
              <a:rPr lang="en-US" sz="3600" b="1" dirty="0">
                <a:solidFill>
                  <a:srgbClr val="D95204"/>
                </a:solidFill>
                <a:latin typeface="Noto Sans SC" pitchFamily="34" charset="0"/>
                <a:ea typeface="Noto Sans SC" pitchFamily="34" charset="-122"/>
                <a:cs typeface="Noto Sans SC" pitchFamily="34" charset="-120"/>
              </a:rPr>
              <a:t>CONTENT</a:t>
            </a:r>
            <a:endParaRPr lang="en-US" sz="3600" dirty="0"/>
          </a:p>
        </p:txBody>
      </p:sp>
      <p:sp>
        <p:nvSpPr>
          <p:cNvPr id="3" name="Text 1"/>
          <p:cNvSpPr/>
          <p:nvPr/>
        </p:nvSpPr>
        <p:spPr>
          <a:xfrm>
            <a:off x="2662238" y="1347787"/>
            <a:ext cx="4481513" cy="476250"/>
          </a:xfrm>
          <a:prstGeom prst="rect">
            <a:avLst/>
          </a:prstGeom>
          <a:noFill/>
          <a:ln/>
        </p:spPr>
        <p:txBody>
          <a:bodyPr wrap="square" rtlCol="0" anchor="ctr"/>
          <a:lstStyle/>
          <a:p>
            <a:pPr marL="342900" indent="-342900" algn="l">
              <a:lnSpc>
                <a:spcPts val="2250"/>
              </a:lnSpc>
              <a:buSzPct val="100000"/>
              <a:buChar char="•"/>
            </a:pPr>
            <a:r>
              <a:rPr lang="en-US" sz="1500" b="0" dirty="0">
                <a:solidFill>
                  <a:srgbClr val="000000"/>
                </a:solidFill>
                <a:latin typeface="Noto Sans SC" pitchFamily="34" charset="0"/>
                <a:ea typeface="Noto Sans SC" pitchFamily="34" charset="-122"/>
                <a:cs typeface="Noto Sans SC" pitchFamily="34" charset="-120"/>
              </a:rPr>
              <a:t>论文基本信息</a:t>
            </a:r>
            <a:endParaRPr lang="en-US" sz="1500" dirty="0"/>
          </a:p>
        </p:txBody>
      </p:sp>
      <p:sp>
        <p:nvSpPr>
          <p:cNvPr id="4" name="Text 2"/>
          <p:cNvSpPr/>
          <p:nvPr/>
        </p:nvSpPr>
        <p:spPr>
          <a:xfrm>
            <a:off x="2662238" y="1824038"/>
            <a:ext cx="4481513" cy="476250"/>
          </a:xfrm>
          <a:prstGeom prst="rect">
            <a:avLst/>
          </a:prstGeom>
          <a:noFill/>
          <a:ln/>
        </p:spPr>
        <p:txBody>
          <a:bodyPr wrap="square" rtlCol="0" anchor="ctr"/>
          <a:lstStyle/>
          <a:p>
            <a:pPr marL="342900" indent="-342900" algn="l">
              <a:lnSpc>
                <a:spcPts val="2250"/>
              </a:lnSpc>
              <a:buSzPct val="100000"/>
              <a:buChar char="•"/>
            </a:pPr>
            <a:r>
              <a:rPr lang="en-US" sz="1500" b="0" dirty="0">
                <a:solidFill>
                  <a:srgbClr val="000000"/>
                </a:solidFill>
                <a:latin typeface="Noto Sans SC" pitchFamily="34" charset="0"/>
                <a:ea typeface="Noto Sans SC" pitchFamily="34" charset="-122"/>
                <a:cs typeface="Noto Sans SC" pitchFamily="34" charset="-120"/>
              </a:rPr>
              <a:t>论文主要贡献</a:t>
            </a:r>
            <a:endParaRPr lang="en-US" sz="1500" dirty="0"/>
          </a:p>
        </p:txBody>
      </p:sp>
      <p:sp>
        <p:nvSpPr>
          <p:cNvPr id="5" name="Text 3"/>
          <p:cNvSpPr/>
          <p:nvPr/>
        </p:nvSpPr>
        <p:spPr>
          <a:xfrm>
            <a:off x="2662238" y="2300288"/>
            <a:ext cx="4481513" cy="476250"/>
          </a:xfrm>
          <a:prstGeom prst="rect">
            <a:avLst/>
          </a:prstGeom>
          <a:noFill/>
          <a:ln/>
        </p:spPr>
        <p:txBody>
          <a:bodyPr wrap="square" rtlCol="0" anchor="ctr"/>
          <a:lstStyle/>
          <a:p>
            <a:pPr marL="342900" indent="-342900" algn="l">
              <a:lnSpc>
                <a:spcPts val="2250"/>
              </a:lnSpc>
              <a:buSzPct val="100000"/>
              <a:buChar char="•"/>
            </a:pPr>
            <a:r>
              <a:rPr lang="en-US" sz="1500" b="0" dirty="0">
                <a:solidFill>
                  <a:srgbClr val="000000"/>
                </a:solidFill>
                <a:latin typeface="Noto Sans SC" pitchFamily="34" charset="0"/>
                <a:ea typeface="Noto Sans SC" pitchFamily="34" charset="-122"/>
                <a:cs typeface="Noto Sans SC" pitchFamily="34" charset="-120"/>
              </a:rPr>
              <a:t>论文主要方法</a:t>
            </a:r>
            <a:endParaRPr lang="en-US" sz="1500" dirty="0"/>
          </a:p>
        </p:txBody>
      </p:sp>
      <p:sp>
        <p:nvSpPr>
          <p:cNvPr id="6" name="Text 4"/>
          <p:cNvSpPr/>
          <p:nvPr/>
        </p:nvSpPr>
        <p:spPr>
          <a:xfrm>
            <a:off x="2662238" y="2776538"/>
            <a:ext cx="4481513" cy="476250"/>
          </a:xfrm>
          <a:prstGeom prst="rect">
            <a:avLst/>
          </a:prstGeom>
          <a:noFill/>
          <a:ln/>
        </p:spPr>
        <p:txBody>
          <a:bodyPr wrap="square" rtlCol="0" anchor="ctr"/>
          <a:lstStyle/>
          <a:p>
            <a:pPr marL="342900" indent="-342900" algn="l">
              <a:lnSpc>
                <a:spcPts val="2250"/>
              </a:lnSpc>
              <a:buSzPct val="100000"/>
              <a:buChar char="•"/>
            </a:pPr>
            <a:r>
              <a:rPr lang="en-US" sz="1500" b="0" dirty="0">
                <a:solidFill>
                  <a:srgbClr val="000000"/>
                </a:solidFill>
                <a:latin typeface="Noto Sans SC" pitchFamily="34" charset="0"/>
                <a:ea typeface="Noto Sans SC" pitchFamily="34" charset="-122"/>
                <a:cs typeface="Noto Sans SC" pitchFamily="34" charset="-120"/>
              </a:rPr>
              <a:t>论文主要结果</a:t>
            </a:r>
            <a:endParaRPr lang="en-US" sz="1500" dirty="0"/>
          </a:p>
        </p:txBody>
      </p:sp>
      <p:sp>
        <p:nvSpPr>
          <p:cNvPr id="7" name="Text 5"/>
          <p:cNvSpPr/>
          <p:nvPr/>
        </p:nvSpPr>
        <p:spPr>
          <a:xfrm>
            <a:off x="2662238" y="3252788"/>
            <a:ext cx="4481513" cy="476250"/>
          </a:xfrm>
          <a:prstGeom prst="rect">
            <a:avLst/>
          </a:prstGeom>
          <a:noFill/>
          <a:ln/>
        </p:spPr>
        <p:txBody>
          <a:bodyPr wrap="square" rtlCol="0" anchor="ctr"/>
          <a:lstStyle/>
          <a:p>
            <a:pPr marL="342900" indent="-342900" algn="l">
              <a:lnSpc>
                <a:spcPts val="2250"/>
              </a:lnSpc>
              <a:buSzPct val="100000"/>
              <a:buChar char="•"/>
            </a:pPr>
            <a:r>
              <a:rPr lang="en-US" sz="1500" b="0" dirty="0">
                <a:solidFill>
                  <a:srgbClr val="000000"/>
                </a:solidFill>
                <a:latin typeface="Noto Sans SC" pitchFamily="34" charset="0"/>
                <a:ea typeface="Noto Sans SC" pitchFamily="34" charset="-122"/>
                <a:cs typeface="Noto Sans SC" pitchFamily="34" charset="-120"/>
              </a:rPr>
              <a:t>论文相关工作</a:t>
            </a:r>
            <a:endParaRPr lang="en-US" sz="1500" dirty="0"/>
          </a:p>
        </p:txBody>
      </p:sp>
      <p:sp>
        <p:nvSpPr>
          <p:cNvPr id="8" name="Text 6"/>
          <p:cNvSpPr/>
          <p:nvPr/>
        </p:nvSpPr>
        <p:spPr>
          <a:xfrm>
            <a:off x="2662238" y="3729038"/>
            <a:ext cx="4481513" cy="476250"/>
          </a:xfrm>
          <a:prstGeom prst="rect">
            <a:avLst/>
          </a:prstGeom>
          <a:noFill/>
          <a:ln/>
        </p:spPr>
        <p:txBody>
          <a:bodyPr wrap="square" rtlCol="0" anchor="ctr"/>
          <a:lstStyle/>
          <a:p>
            <a:pPr marL="342900" indent="-342900" algn="l">
              <a:lnSpc>
                <a:spcPts val="2250"/>
              </a:lnSpc>
              <a:buSzPct val="100000"/>
              <a:buChar char="•"/>
            </a:pPr>
            <a:r>
              <a:rPr lang="en-US" sz="1500" b="0" dirty="0">
                <a:solidFill>
                  <a:srgbClr val="000000"/>
                </a:solidFill>
                <a:latin typeface="Noto Sans SC" pitchFamily="34" charset="0"/>
                <a:ea typeface="Noto Sans SC" pitchFamily="34" charset="-122"/>
                <a:cs typeface="Noto Sans SC" pitchFamily="34" charset="-120"/>
              </a:rPr>
              <a:t>论文个人评价</a:t>
            </a:r>
            <a:endParaRPr lang="en-US" sz="15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p:nvPr/>
        </p:nvSpPr>
        <p:spPr>
          <a:xfrm>
            <a:off x="3452813" y="1262063"/>
            <a:ext cx="2262188" cy="1243013"/>
          </a:xfrm>
          <a:prstGeom prst="rect">
            <a:avLst/>
          </a:prstGeom>
          <a:noFill/>
          <a:ln/>
        </p:spPr>
        <p:txBody>
          <a:bodyPr wrap="square" rtlCol="0" anchor="t"/>
          <a:lstStyle/>
          <a:p>
            <a:pPr algn="ctr"/>
            <a:r>
              <a:rPr lang="en-US" sz="5400" b="1" dirty="0">
                <a:solidFill>
                  <a:srgbClr val="FFFFFF"/>
                </a:solidFill>
                <a:latin typeface="Noto Sans SC" pitchFamily="34" charset="0"/>
                <a:ea typeface="Noto Sans SC" pitchFamily="34" charset="-122"/>
                <a:cs typeface="Noto Sans SC" pitchFamily="34" charset="-120"/>
              </a:rPr>
              <a:t>06</a:t>
            </a:r>
            <a:endParaRPr lang="en-US" sz="5400" dirty="0"/>
          </a:p>
        </p:txBody>
      </p:sp>
      <p:sp>
        <p:nvSpPr>
          <p:cNvPr id="3" name="Text 1"/>
          <p:cNvSpPr/>
          <p:nvPr/>
        </p:nvSpPr>
        <p:spPr>
          <a:xfrm>
            <a:off x="2038350" y="2790825"/>
            <a:ext cx="5101590" cy="1676400"/>
          </a:xfrm>
          <a:prstGeom prst="rect">
            <a:avLst/>
          </a:prstGeom>
          <a:noFill/>
          <a:ln/>
        </p:spPr>
        <p:txBody>
          <a:bodyPr wrap="square" rtlCol="0" anchor="t"/>
          <a:lstStyle/>
          <a:p>
            <a:pPr algn="ctr"/>
            <a:r>
              <a:rPr lang="en-US" sz="3200" b="1" dirty="0">
                <a:solidFill>
                  <a:srgbClr val="000000"/>
                </a:solidFill>
                <a:latin typeface="Noto Sans SC" pitchFamily="34" charset="0"/>
                <a:ea typeface="Noto Sans SC" pitchFamily="34" charset="-122"/>
                <a:cs typeface="Noto Sans SC" pitchFamily="34" charset="-120"/>
              </a:rPr>
              <a:t>论文个人评价</a:t>
            </a:r>
            <a:endParaRPr lang="en-US" sz="3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r>
              <a:rPr lang="en-US" sz="2400" b="1" dirty="0">
                <a:solidFill>
                  <a:srgbClr val="2C909D"/>
                </a:solidFill>
                <a:latin typeface="Noto Sans SC" pitchFamily="34" charset="0"/>
                <a:ea typeface="Noto Sans SC" pitchFamily="34" charset="-122"/>
                <a:cs typeface="Noto Sans SC" pitchFamily="34" charset="-120"/>
              </a:rPr>
              <a:t>论文个人评价</a:t>
            </a:r>
            <a:endParaRPr lang="en-US" sz="2400" dirty="0"/>
          </a:p>
        </p:txBody>
      </p:sp>
      <p:sp>
        <p:nvSpPr>
          <p:cNvPr id="3" name="Text 1"/>
          <p:cNvSpPr/>
          <p:nvPr/>
        </p:nvSpPr>
        <p:spPr>
          <a:xfrm>
            <a:off x="762000" y="1304925"/>
            <a:ext cx="7715250" cy="500063"/>
          </a:xfrm>
          <a:prstGeom prst="rect">
            <a:avLst/>
          </a:prstGeom>
          <a:noFill/>
          <a:ln/>
        </p:spPr>
        <p:txBody>
          <a:bodyPr wrap="square" rtlCol="0" anchor="t"/>
          <a:lstStyle/>
          <a:p>
            <a:pPr marL="342900" indent="-342900" algn="l">
              <a:lnSpc>
                <a:spcPts val="1440"/>
              </a:lnSpc>
              <a:buSzPct val="100000"/>
              <a:buChar char="•"/>
            </a:pPr>
            <a:r>
              <a:rPr lang="en-US" sz="1000" b="0" dirty="0">
                <a:solidFill>
                  <a:srgbClr val="000000"/>
                </a:solidFill>
                <a:latin typeface="Noto Sans SC" pitchFamily="34" charset="0"/>
                <a:ea typeface="Noto Sans SC" pitchFamily="34" charset="-122"/>
                <a:cs typeface="Noto Sans SC" pitchFamily="34" charset="-120"/>
              </a:rPr>
              <a:t>对论文的优点：论文提出了一个新颖且有效的SNN训练架构，解决了SNN训练中的难点和挑战，实现了高性能低延迟的SNN模型，且具有较强的泛化能力和鲁棒性。论文还给出了详细的数学定义和分析，以及充分的实验验证和对比。</a:t>
            </a:r>
            <a:endParaRPr lang="en-US" sz="960" dirty="0"/>
          </a:p>
        </p:txBody>
      </p:sp>
      <p:sp>
        <p:nvSpPr>
          <p:cNvPr id="4" name="Text 2"/>
          <p:cNvSpPr/>
          <p:nvPr/>
        </p:nvSpPr>
        <p:spPr>
          <a:xfrm>
            <a:off x="762000" y="1804988"/>
            <a:ext cx="7715250" cy="500063"/>
          </a:xfrm>
          <a:prstGeom prst="rect">
            <a:avLst/>
          </a:prstGeom>
          <a:noFill/>
          <a:ln/>
        </p:spPr>
        <p:txBody>
          <a:bodyPr wrap="square" rtlCol="0" anchor="t"/>
          <a:lstStyle/>
          <a:p>
            <a:pPr marL="342900" indent="-342900" algn="l">
              <a:lnSpc>
                <a:spcPts val="1440"/>
              </a:lnSpc>
              <a:buSzPct val="100000"/>
              <a:buChar char="•"/>
            </a:pPr>
            <a:r>
              <a:rPr lang="en-US" sz="1000" b="0" dirty="0">
                <a:solidFill>
                  <a:srgbClr val="000000"/>
                </a:solidFill>
                <a:latin typeface="Noto Sans SC" pitchFamily="34" charset="0"/>
                <a:ea typeface="Noto Sans SC" pitchFamily="34" charset="-122"/>
                <a:cs typeface="Noto Sans SC" pitchFamily="34" charset="-120"/>
              </a:rPr>
              <a:t>对论文的缺点：论文目前只适用于图像分类任务，还没有在其他任务上进行验证。论文也没有对Spikeformer的计算复杂度和内存消耗进行分析和优化。</a:t>
            </a:r>
            <a:endParaRPr lang="en-US" sz="960" dirty="0"/>
          </a:p>
        </p:txBody>
      </p:sp>
      <p:sp>
        <p:nvSpPr>
          <p:cNvPr id="5" name="Text 3"/>
          <p:cNvSpPr/>
          <p:nvPr/>
        </p:nvSpPr>
        <p:spPr>
          <a:xfrm>
            <a:off x="762000" y="2305050"/>
            <a:ext cx="7715250" cy="714375"/>
          </a:xfrm>
          <a:prstGeom prst="rect">
            <a:avLst/>
          </a:prstGeom>
          <a:noFill/>
          <a:ln/>
        </p:spPr>
        <p:txBody>
          <a:bodyPr wrap="square" rtlCol="0" anchor="t"/>
          <a:lstStyle/>
          <a:p>
            <a:pPr marL="342900" indent="-342900" algn="l">
              <a:lnSpc>
                <a:spcPts val="1440"/>
              </a:lnSpc>
              <a:buSzPct val="100000"/>
              <a:buChar char="•"/>
            </a:pPr>
            <a:r>
              <a:rPr lang="en-US" sz="1000" b="0" dirty="0">
                <a:solidFill>
                  <a:srgbClr val="000000"/>
                </a:solidFill>
                <a:latin typeface="Noto Sans SC" pitchFamily="34" charset="0"/>
                <a:ea typeface="Noto Sans SC" pitchFamily="34" charset="-122"/>
                <a:cs typeface="Noto Sans SC" pitchFamily="34" charset="-120"/>
              </a:rPr>
              <a:t>对论文的创新性：论文将Transformer和ViT从ANN领域引入到SNN领域，提出了SpikeAttention和SpikeFeedForward两种新的脉冲操作，构建了Spikeformer这种新的SNN训练架构。这是一种创新且有前瞻性的尝试，为SNN的发展提供了新的思路和方法。</a:t>
            </a:r>
            <a:endParaRPr lang="en-US" sz="960" dirty="0"/>
          </a:p>
        </p:txBody>
      </p:sp>
      <p:sp>
        <p:nvSpPr>
          <p:cNvPr id="6" name="Text 4"/>
          <p:cNvSpPr/>
          <p:nvPr/>
        </p:nvSpPr>
        <p:spPr>
          <a:xfrm>
            <a:off x="762000" y="3019425"/>
            <a:ext cx="7715250" cy="714375"/>
          </a:xfrm>
          <a:prstGeom prst="rect">
            <a:avLst/>
          </a:prstGeom>
          <a:noFill/>
          <a:ln/>
        </p:spPr>
        <p:txBody>
          <a:bodyPr wrap="square" rtlCol="0" anchor="t"/>
          <a:lstStyle/>
          <a:p>
            <a:pPr marL="342900" indent="-342900" algn="l">
              <a:lnSpc>
                <a:spcPts val="1440"/>
              </a:lnSpc>
              <a:buSzPct val="100000"/>
              <a:buChar char="•"/>
            </a:pPr>
            <a:r>
              <a:rPr lang="en-US" sz="1000" b="0" dirty="0">
                <a:solidFill>
                  <a:srgbClr val="000000"/>
                </a:solidFill>
                <a:latin typeface="Noto Sans SC" pitchFamily="34" charset="0"/>
                <a:ea typeface="Noto Sans SC" pitchFamily="34" charset="-122"/>
                <a:cs typeface="Noto Sans SC" pitchFamily="34" charset="-120"/>
              </a:rPr>
              <a:t>对论文的可信度：论文给出了清晰的数学定义和分析，以及充分的实验验证和对比。论文使用了四个公开数据集，并与其他SNN模型进行了公平的比较。论文还提供了源代码和数据集链接，方便复现和验证。因此，论文具有较高的可信度。</a:t>
            </a:r>
            <a:endParaRPr lang="en-US" sz="960" dirty="0"/>
          </a:p>
        </p:txBody>
      </p:sp>
      <p:sp>
        <p:nvSpPr>
          <p:cNvPr id="7" name="Text 5"/>
          <p:cNvSpPr/>
          <p:nvPr/>
        </p:nvSpPr>
        <p:spPr>
          <a:xfrm>
            <a:off x="762000" y="3733800"/>
            <a:ext cx="7715250" cy="500063"/>
          </a:xfrm>
          <a:prstGeom prst="rect">
            <a:avLst/>
          </a:prstGeom>
          <a:noFill/>
          <a:ln/>
        </p:spPr>
        <p:txBody>
          <a:bodyPr wrap="square" rtlCol="0" anchor="t"/>
          <a:lstStyle/>
          <a:p>
            <a:pPr marL="342900" indent="-342900" algn="l">
              <a:lnSpc>
                <a:spcPts val="1440"/>
              </a:lnSpc>
              <a:buSzPct val="100000"/>
              <a:buChar char="•"/>
            </a:pPr>
            <a:r>
              <a:rPr lang="en-US" sz="1000" b="0" dirty="0">
                <a:solidFill>
                  <a:srgbClr val="000000"/>
                </a:solidFill>
                <a:latin typeface="Noto Sans SC" pitchFamily="34" charset="0"/>
                <a:ea typeface="Noto Sans SC" pitchFamily="34" charset="-122"/>
                <a:cs typeface="Noto Sans SC" pitchFamily="34" charset="-120"/>
              </a:rPr>
              <a:t>对论文的意义：论文为SNN训练提供了一种新颖且有效的架构，可以提高SNN模型在计算机视觉领域的性能和效率，促进SNN在实际应用中的推广和应用。论文也为SNN领域提供了新的思路和方法，可以激发更多的研究和探索。</a:t>
            </a:r>
            <a:endParaRPr lang="en-US" sz="96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Text 0"/>
          <p:cNvSpPr/>
          <p:nvPr/>
        </p:nvSpPr>
        <p:spPr>
          <a:xfrm>
            <a:off x="2871788" y="1614488"/>
            <a:ext cx="3395663" cy="552450"/>
          </a:xfrm>
          <a:prstGeom prst="rect">
            <a:avLst/>
          </a:prstGeom>
          <a:noFill/>
          <a:ln/>
        </p:spPr>
        <p:txBody>
          <a:bodyPr wrap="square" rtlCol="0" anchor="t"/>
          <a:lstStyle/>
          <a:p>
            <a:pPr algn="ctr"/>
            <a:r>
              <a:rPr lang="en-US" sz="2400" b="1" dirty="0">
                <a:solidFill>
                  <a:srgbClr val="D95204"/>
                </a:solidFill>
                <a:latin typeface="Noto Sans SC" pitchFamily="34" charset="0"/>
                <a:ea typeface="Noto Sans SC" pitchFamily="34" charset="-122"/>
                <a:cs typeface="Noto Sans SC" pitchFamily="34" charset="-120"/>
              </a:rPr>
              <a:t>THE END</a:t>
            </a:r>
            <a:endParaRPr lang="en-US" sz="2400" dirty="0"/>
          </a:p>
        </p:txBody>
      </p:sp>
      <p:sp>
        <p:nvSpPr>
          <p:cNvPr id="3" name="Text 1"/>
          <p:cNvSpPr/>
          <p:nvPr/>
        </p:nvSpPr>
        <p:spPr>
          <a:xfrm>
            <a:off x="2871788" y="2057400"/>
            <a:ext cx="3395663" cy="1033463"/>
          </a:xfrm>
          <a:prstGeom prst="rect">
            <a:avLst/>
          </a:prstGeom>
          <a:noFill/>
          <a:ln/>
        </p:spPr>
        <p:txBody>
          <a:bodyPr wrap="square" rtlCol="0" anchor="t"/>
          <a:lstStyle/>
          <a:p>
            <a:pPr algn="ctr"/>
            <a:r>
              <a:rPr lang="en-US" sz="4500" b="1" dirty="0">
                <a:solidFill>
                  <a:srgbClr val="000000"/>
                </a:solidFill>
                <a:latin typeface="Noto Sans SC" pitchFamily="34" charset="0"/>
                <a:ea typeface="Noto Sans SC" pitchFamily="34" charset="-122"/>
                <a:cs typeface="Noto Sans SC" pitchFamily="34" charset="-120"/>
              </a:rPr>
              <a:t>THANKS</a:t>
            </a:r>
            <a:endParaRPr lang="en-US" sz="4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3452813" y="1262063"/>
            <a:ext cx="2262188" cy="1243013"/>
          </a:xfrm>
          <a:prstGeom prst="rect">
            <a:avLst/>
          </a:prstGeom>
          <a:noFill/>
          <a:ln/>
        </p:spPr>
        <p:txBody>
          <a:bodyPr wrap="square" rtlCol="0" anchor="t"/>
          <a:lstStyle/>
          <a:p>
            <a:pPr algn="ctr"/>
            <a:r>
              <a:rPr lang="en-US" sz="5400" b="1" dirty="0">
                <a:solidFill>
                  <a:srgbClr val="FFFFFF"/>
                </a:solidFill>
                <a:latin typeface="Noto Sans SC" pitchFamily="34" charset="0"/>
                <a:ea typeface="Noto Sans SC" pitchFamily="34" charset="-122"/>
                <a:cs typeface="Noto Sans SC" pitchFamily="34" charset="-120"/>
              </a:rPr>
              <a:t>01</a:t>
            </a:r>
            <a:endParaRPr lang="en-US" sz="5400" dirty="0"/>
          </a:p>
        </p:txBody>
      </p:sp>
      <p:sp>
        <p:nvSpPr>
          <p:cNvPr id="3" name="Text 1"/>
          <p:cNvSpPr/>
          <p:nvPr/>
        </p:nvSpPr>
        <p:spPr>
          <a:xfrm>
            <a:off x="2038350" y="2790825"/>
            <a:ext cx="5101590" cy="1676400"/>
          </a:xfrm>
          <a:prstGeom prst="rect">
            <a:avLst/>
          </a:prstGeom>
          <a:noFill/>
          <a:ln/>
        </p:spPr>
        <p:txBody>
          <a:bodyPr wrap="square" rtlCol="0" anchor="t"/>
          <a:lstStyle/>
          <a:p>
            <a:pPr algn="ctr"/>
            <a:r>
              <a:rPr lang="en-US" sz="3200" b="1" dirty="0">
                <a:solidFill>
                  <a:srgbClr val="000000"/>
                </a:solidFill>
                <a:latin typeface="Noto Sans SC" pitchFamily="34" charset="0"/>
                <a:ea typeface="Noto Sans SC" pitchFamily="34" charset="-122"/>
                <a:cs typeface="Noto Sans SC" pitchFamily="34" charset="-120"/>
              </a:rPr>
              <a:t>论文基本信息</a:t>
            </a: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r>
              <a:rPr lang="en-US" sz="2400" b="1" dirty="0">
                <a:solidFill>
                  <a:srgbClr val="2C909D"/>
                </a:solidFill>
                <a:latin typeface="Noto Sans SC" pitchFamily="34" charset="0"/>
                <a:ea typeface="Noto Sans SC" pitchFamily="34" charset="-122"/>
                <a:cs typeface="Noto Sans SC" pitchFamily="34" charset="-120"/>
              </a:rPr>
              <a:t>论文基本信息</a:t>
            </a:r>
            <a:endParaRPr lang="en-US" sz="2400" dirty="0"/>
          </a:p>
        </p:txBody>
      </p:sp>
      <p:sp>
        <p:nvSpPr>
          <p:cNvPr id="3" name="Text 1"/>
          <p:cNvSpPr/>
          <p:nvPr/>
        </p:nvSpPr>
        <p:spPr>
          <a:xfrm>
            <a:off x="762000" y="1304925"/>
            <a:ext cx="7715250" cy="4572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作者：李晓东，王志强，张云龙，李晓明</a:t>
            </a:r>
            <a:endParaRPr lang="en-US" sz="1536" dirty="0"/>
          </a:p>
        </p:txBody>
      </p:sp>
      <p:sp>
        <p:nvSpPr>
          <p:cNvPr id="4" name="Text 2"/>
          <p:cNvSpPr/>
          <p:nvPr/>
        </p:nvSpPr>
        <p:spPr>
          <a:xfrm>
            <a:off x="762000" y="1762125"/>
            <a:ext cx="7715250" cy="8001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标题：Spikeformer: A Novel Architecture for Training High-Performance Low-Latency Spiking Neural Networks</a:t>
            </a:r>
            <a:endParaRPr lang="en-US" sz="1536" dirty="0"/>
          </a:p>
        </p:txBody>
      </p:sp>
      <p:sp>
        <p:nvSpPr>
          <p:cNvPr id="5" name="Text 3"/>
          <p:cNvSpPr/>
          <p:nvPr/>
        </p:nvSpPr>
        <p:spPr>
          <a:xfrm>
            <a:off x="762000" y="2562225"/>
            <a:ext cx="7715250" cy="4572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发表年份：2022</a:t>
            </a:r>
            <a:endParaRPr lang="en-US" sz="1536" dirty="0"/>
          </a:p>
        </p:txBody>
      </p:sp>
      <p:sp>
        <p:nvSpPr>
          <p:cNvPr id="6" name="Text 4"/>
          <p:cNvSpPr/>
          <p:nvPr/>
        </p:nvSpPr>
        <p:spPr>
          <a:xfrm>
            <a:off x="762000" y="3019425"/>
            <a:ext cx="7715250" cy="4572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期刊或会议：arXiv preprint</a:t>
            </a:r>
            <a:endParaRPr lang="en-US" sz="1536"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3452813" y="1262063"/>
            <a:ext cx="2262188" cy="1243013"/>
          </a:xfrm>
          <a:prstGeom prst="rect">
            <a:avLst/>
          </a:prstGeom>
          <a:noFill/>
          <a:ln/>
        </p:spPr>
        <p:txBody>
          <a:bodyPr wrap="square" rtlCol="0" anchor="t"/>
          <a:lstStyle/>
          <a:p>
            <a:pPr algn="ctr"/>
            <a:r>
              <a:rPr lang="en-US" sz="5400" b="1" dirty="0">
                <a:solidFill>
                  <a:srgbClr val="FFFFFF"/>
                </a:solidFill>
                <a:latin typeface="Noto Sans SC" pitchFamily="34" charset="0"/>
                <a:ea typeface="Noto Sans SC" pitchFamily="34" charset="-122"/>
                <a:cs typeface="Noto Sans SC" pitchFamily="34" charset="-120"/>
              </a:rPr>
              <a:t>02</a:t>
            </a:r>
            <a:endParaRPr lang="en-US" sz="5400" dirty="0"/>
          </a:p>
        </p:txBody>
      </p:sp>
      <p:sp>
        <p:nvSpPr>
          <p:cNvPr id="3" name="Text 1"/>
          <p:cNvSpPr/>
          <p:nvPr/>
        </p:nvSpPr>
        <p:spPr>
          <a:xfrm>
            <a:off x="2038350" y="2790825"/>
            <a:ext cx="5101590" cy="1676400"/>
          </a:xfrm>
          <a:prstGeom prst="rect">
            <a:avLst/>
          </a:prstGeom>
          <a:noFill/>
          <a:ln/>
        </p:spPr>
        <p:txBody>
          <a:bodyPr wrap="square" rtlCol="0" anchor="t"/>
          <a:lstStyle/>
          <a:p>
            <a:pPr algn="ctr"/>
            <a:r>
              <a:rPr lang="en-US" sz="3200" b="1" dirty="0">
                <a:solidFill>
                  <a:srgbClr val="000000"/>
                </a:solidFill>
                <a:latin typeface="Noto Sans SC" pitchFamily="34" charset="0"/>
                <a:ea typeface="Noto Sans SC" pitchFamily="34" charset="-122"/>
                <a:cs typeface="Noto Sans SC" pitchFamily="34" charset="-120"/>
              </a:rPr>
              <a:t>论文主要贡献</a:t>
            </a:r>
            <a:endParaRPr 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r>
              <a:rPr lang="en-US" sz="2400" b="1" dirty="0">
                <a:solidFill>
                  <a:srgbClr val="2C909D"/>
                </a:solidFill>
                <a:latin typeface="Noto Sans SC" pitchFamily="34" charset="0"/>
                <a:ea typeface="Noto Sans SC" pitchFamily="34" charset="-122"/>
                <a:cs typeface="Noto Sans SC" pitchFamily="34" charset="-120"/>
              </a:rPr>
              <a:t>论文主要贡献</a:t>
            </a:r>
            <a:endParaRPr lang="en-US" sz="2400" dirty="0"/>
          </a:p>
        </p:txBody>
      </p:sp>
      <p:sp>
        <p:nvSpPr>
          <p:cNvPr id="3" name="Text 1"/>
          <p:cNvSpPr/>
          <p:nvPr/>
        </p:nvSpPr>
        <p:spPr>
          <a:xfrm>
            <a:off x="762000" y="1304925"/>
            <a:ext cx="7715250" cy="438150"/>
          </a:xfrm>
          <a:prstGeom prst="rect">
            <a:avLst/>
          </a:prstGeom>
          <a:noFill/>
          <a:ln/>
        </p:spPr>
        <p:txBody>
          <a:bodyPr wrap="square" rtlCol="0" anchor="t"/>
          <a:lstStyle/>
          <a:p>
            <a:pPr marL="342900" indent="-342900" algn="l">
              <a:lnSpc>
                <a:spcPts val="2208"/>
              </a:lnSpc>
              <a:buSzPct val="100000"/>
              <a:buChar char="•"/>
            </a:pPr>
            <a:r>
              <a:rPr lang="en-US" sz="1500" b="0" dirty="0">
                <a:solidFill>
                  <a:srgbClr val="000000"/>
                </a:solidFill>
                <a:latin typeface="Noto Sans SC" pitchFamily="34" charset="0"/>
                <a:ea typeface="Noto Sans SC" pitchFamily="34" charset="-122"/>
                <a:cs typeface="Noto Sans SC" pitchFamily="34" charset="-120"/>
              </a:rPr>
              <a:t>提出了什么新的问题：如何训练一个高性能低延迟的脉冲神经网络（SNN）</a:t>
            </a:r>
            <a:endParaRPr lang="en-US" sz="1472" dirty="0"/>
          </a:p>
        </p:txBody>
      </p:sp>
      <p:sp>
        <p:nvSpPr>
          <p:cNvPr id="4" name="Text 2"/>
          <p:cNvSpPr/>
          <p:nvPr/>
        </p:nvSpPr>
        <p:spPr>
          <a:xfrm>
            <a:off x="762000" y="1743075"/>
            <a:ext cx="7715250" cy="438150"/>
          </a:xfrm>
          <a:prstGeom prst="rect">
            <a:avLst/>
          </a:prstGeom>
          <a:noFill/>
          <a:ln/>
        </p:spPr>
        <p:txBody>
          <a:bodyPr wrap="square" rtlCol="0" anchor="t"/>
          <a:lstStyle/>
          <a:p>
            <a:pPr marL="342900" indent="-342900" algn="l">
              <a:lnSpc>
                <a:spcPts val="2208"/>
              </a:lnSpc>
              <a:buSzPct val="100000"/>
              <a:buChar char="•"/>
            </a:pPr>
            <a:r>
              <a:rPr lang="en-US" sz="1500" b="0" dirty="0">
                <a:solidFill>
                  <a:srgbClr val="000000"/>
                </a:solidFill>
                <a:latin typeface="Noto Sans SC" pitchFamily="34" charset="0"/>
                <a:ea typeface="Noto Sans SC" pitchFamily="34" charset="-122"/>
                <a:cs typeface="Noto Sans SC" pitchFamily="34" charset="-120"/>
              </a:rPr>
              <a:t>提出了什么新的方法：Spikeformer，一种基于Transformer的SNN训练架构</a:t>
            </a:r>
            <a:endParaRPr lang="en-US" sz="1472" dirty="0"/>
          </a:p>
        </p:txBody>
      </p:sp>
      <p:sp>
        <p:nvSpPr>
          <p:cNvPr id="5" name="Text 3"/>
          <p:cNvSpPr/>
          <p:nvPr/>
        </p:nvSpPr>
        <p:spPr>
          <a:xfrm>
            <a:off x="762000" y="2181225"/>
            <a:ext cx="7715250" cy="766763"/>
          </a:xfrm>
          <a:prstGeom prst="rect">
            <a:avLst/>
          </a:prstGeom>
          <a:noFill/>
          <a:ln/>
        </p:spPr>
        <p:txBody>
          <a:bodyPr wrap="square" rtlCol="0" anchor="t"/>
          <a:lstStyle/>
          <a:p>
            <a:pPr marL="342900" indent="-342900" algn="l">
              <a:lnSpc>
                <a:spcPts val="2208"/>
              </a:lnSpc>
              <a:buSzPct val="100000"/>
              <a:buChar char="•"/>
            </a:pPr>
            <a:r>
              <a:rPr lang="en-US" sz="1500" b="0" dirty="0">
                <a:solidFill>
                  <a:srgbClr val="000000"/>
                </a:solidFill>
                <a:latin typeface="Noto Sans SC" pitchFamily="34" charset="0"/>
                <a:ea typeface="Noto Sans SC" pitchFamily="34" charset="-122"/>
                <a:cs typeface="Noto Sans SC" pitchFamily="34" charset="-120"/>
              </a:rPr>
              <a:t>提出了什么新的模型：Spikeformer，一种由脉冲注意力（SpikeAttention）和脉冲前馈（SpikeFeedForward）组成的SNN模型</a:t>
            </a:r>
            <a:endParaRPr lang="en-US" sz="1472" dirty="0"/>
          </a:p>
        </p:txBody>
      </p:sp>
      <p:sp>
        <p:nvSpPr>
          <p:cNvPr id="6" name="Text 4"/>
          <p:cNvSpPr/>
          <p:nvPr/>
        </p:nvSpPr>
        <p:spPr>
          <a:xfrm>
            <a:off x="762000" y="2947988"/>
            <a:ext cx="7715250" cy="438150"/>
          </a:xfrm>
          <a:prstGeom prst="rect">
            <a:avLst/>
          </a:prstGeom>
          <a:noFill/>
          <a:ln/>
        </p:spPr>
        <p:txBody>
          <a:bodyPr wrap="square" rtlCol="0" anchor="t"/>
          <a:lstStyle/>
          <a:p>
            <a:pPr marL="342900" indent="-342900" algn="l">
              <a:lnSpc>
                <a:spcPts val="2208"/>
              </a:lnSpc>
              <a:buSzPct val="100000"/>
              <a:buChar char="•"/>
            </a:pPr>
            <a:r>
              <a:rPr lang="en-US" sz="1500" b="0" dirty="0">
                <a:solidFill>
                  <a:srgbClr val="000000"/>
                </a:solidFill>
                <a:latin typeface="Noto Sans SC" pitchFamily="34" charset="0"/>
                <a:ea typeface="Noto Sans SC" pitchFamily="34" charset="-122"/>
                <a:cs typeface="Noto Sans SC" pitchFamily="34" charset="-120"/>
              </a:rPr>
              <a:t>提出了什么新的理论：脉冲注意力和脉冲前馈的数学定义和分析</a:t>
            </a:r>
            <a:endParaRPr lang="en-US" sz="1472" dirty="0"/>
          </a:p>
        </p:txBody>
      </p:sp>
      <p:sp>
        <p:nvSpPr>
          <p:cNvPr id="7" name="Text 5"/>
          <p:cNvSpPr/>
          <p:nvPr/>
        </p:nvSpPr>
        <p:spPr>
          <a:xfrm>
            <a:off x="762000" y="3386138"/>
            <a:ext cx="7715250" cy="766763"/>
          </a:xfrm>
          <a:prstGeom prst="rect">
            <a:avLst/>
          </a:prstGeom>
          <a:noFill/>
          <a:ln/>
        </p:spPr>
        <p:txBody>
          <a:bodyPr wrap="square" rtlCol="0" anchor="t"/>
          <a:lstStyle/>
          <a:p>
            <a:pPr marL="342900" indent="-342900" algn="l">
              <a:lnSpc>
                <a:spcPts val="2208"/>
              </a:lnSpc>
              <a:buSzPct val="100000"/>
              <a:buChar char="•"/>
            </a:pPr>
            <a:r>
              <a:rPr lang="en-US" sz="1500" b="0" dirty="0">
                <a:solidFill>
                  <a:srgbClr val="000000"/>
                </a:solidFill>
                <a:latin typeface="Noto Sans SC" pitchFamily="34" charset="0"/>
                <a:ea typeface="Noto Sans SC" pitchFamily="34" charset="-122"/>
                <a:cs typeface="Noto Sans SC" pitchFamily="34" charset="-120"/>
              </a:rPr>
              <a:t>提出了什么新的实验：在四个公开数据集上对比了Spikeformer和其他SNN模型的性能和效率</a:t>
            </a:r>
            <a:endParaRPr lang="en-US" sz="1472"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3452813" y="1262063"/>
            <a:ext cx="2262188" cy="1243013"/>
          </a:xfrm>
          <a:prstGeom prst="rect">
            <a:avLst/>
          </a:prstGeom>
          <a:noFill/>
          <a:ln/>
        </p:spPr>
        <p:txBody>
          <a:bodyPr wrap="square" rtlCol="0" anchor="t"/>
          <a:lstStyle/>
          <a:p>
            <a:pPr algn="ctr"/>
            <a:r>
              <a:rPr lang="en-US" sz="5400" b="1" dirty="0">
                <a:solidFill>
                  <a:srgbClr val="FFFFFF"/>
                </a:solidFill>
                <a:latin typeface="Noto Sans SC" pitchFamily="34" charset="0"/>
                <a:ea typeface="Noto Sans SC" pitchFamily="34" charset="-122"/>
                <a:cs typeface="Noto Sans SC" pitchFamily="34" charset="-120"/>
              </a:rPr>
              <a:t>03</a:t>
            </a:r>
            <a:endParaRPr lang="en-US" sz="5400" dirty="0"/>
          </a:p>
        </p:txBody>
      </p:sp>
      <p:sp>
        <p:nvSpPr>
          <p:cNvPr id="3" name="Text 1"/>
          <p:cNvSpPr/>
          <p:nvPr/>
        </p:nvSpPr>
        <p:spPr>
          <a:xfrm>
            <a:off x="2038350" y="2790825"/>
            <a:ext cx="5101590" cy="1676400"/>
          </a:xfrm>
          <a:prstGeom prst="rect">
            <a:avLst/>
          </a:prstGeom>
          <a:noFill/>
          <a:ln/>
        </p:spPr>
        <p:txBody>
          <a:bodyPr wrap="square" rtlCol="0" anchor="t"/>
          <a:lstStyle/>
          <a:p>
            <a:pPr algn="ctr"/>
            <a:r>
              <a:rPr lang="en-US" sz="3200" b="1" dirty="0">
                <a:solidFill>
                  <a:srgbClr val="000000"/>
                </a:solidFill>
                <a:latin typeface="Noto Sans SC" pitchFamily="34" charset="0"/>
                <a:ea typeface="Noto Sans SC" pitchFamily="34" charset="-122"/>
                <a:cs typeface="Noto Sans SC" pitchFamily="34" charset="-120"/>
              </a:rPr>
              <a:t>论文主要方法</a:t>
            </a:r>
            <a:endParaRPr 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r>
              <a:rPr lang="en-US" sz="2400" b="1" dirty="0">
                <a:solidFill>
                  <a:srgbClr val="2C909D"/>
                </a:solidFill>
                <a:latin typeface="Noto Sans SC" pitchFamily="34" charset="0"/>
                <a:ea typeface="Noto Sans SC" pitchFamily="34" charset="-122"/>
                <a:cs typeface="Noto Sans SC" pitchFamily="34" charset="-120"/>
              </a:rPr>
              <a:t>论文主要方法</a:t>
            </a:r>
            <a:endParaRPr lang="en-US" sz="2400" dirty="0"/>
          </a:p>
        </p:txBody>
      </p:sp>
      <p:sp>
        <p:nvSpPr>
          <p:cNvPr id="3" name="Text 1"/>
          <p:cNvSpPr/>
          <p:nvPr/>
        </p:nvSpPr>
        <p:spPr>
          <a:xfrm>
            <a:off x="762000" y="1304925"/>
            <a:ext cx="7715250" cy="4572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使用了什么技术：Transformer，脉冲编码，脉冲反向传播</a:t>
            </a:r>
            <a:endParaRPr lang="en-US" sz="1536" dirty="0"/>
          </a:p>
        </p:txBody>
      </p:sp>
      <p:sp>
        <p:nvSpPr>
          <p:cNvPr id="4" name="Text 2"/>
          <p:cNvSpPr/>
          <p:nvPr/>
        </p:nvSpPr>
        <p:spPr>
          <a:xfrm>
            <a:off x="762000" y="1762125"/>
            <a:ext cx="7715250" cy="4572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使用了什么算法：SpikeAttention，SpikeFeedForward，Spikeformer</a:t>
            </a:r>
            <a:endParaRPr lang="en-US" sz="1536" dirty="0"/>
          </a:p>
        </p:txBody>
      </p:sp>
      <p:sp>
        <p:nvSpPr>
          <p:cNvPr id="5" name="Text 3"/>
          <p:cNvSpPr/>
          <p:nvPr/>
        </p:nvSpPr>
        <p:spPr>
          <a:xfrm>
            <a:off x="762000" y="2219325"/>
            <a:ext cx="7715250" cy="8001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使用了什么数据：DVS-Gesture，N-MNIST，N-Caltech101，CIFAR10-DVS</a:t>
            </a:r>
            <a:endParaRPr lang="en-US" sz="1536" dirty="0"/>
          </a:p>
        </p:txBody>
      </p:sp>
      <p:sp>
        <p:nvSpPr>
          <p:cNvPr id="6" name="Text 4"/>
          <p:cNvSpPr/>
          <p:nvPr/>
        </p:nvSpPr>
        <p:spPr>
          <a:xfrm>
            <a:off x="762000" y="2848828"/>
            <a:ext cx="7715250" cy="4572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使用了什么评估指标：准确率，延迟，能耗</a:t>
            </a:r>
            <a:endParaRPr lang="en-US" sz="1536" dirty="0"/>
          </a:p>
        </p:txBody>
      </p:sp>
      <p:sp>
        <p:nvSpPr>
          <p:cNvPr id="7" name="Text 5"/>
          <p:cNvSpPr/>
          <p:nvPr/>
        </p:nvSpPr>
        <p:spPr>
          <a:xfrm>
            <a:off x="762000" y="3306028"/>
            <a:ext cx="7715250" cy="4572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模型介绍</a:t>
            </a:r>
            <a:endParaRPr lang="en-US" sz="1536"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r>
              <a:rPr lang="en-US" sz="2400" b="1" dirty="0">
                <a:solidFill>
                  <a:srgbClr val="2C909D"/>
                </a:solidFill>
                <a:latin typeface="Noto Sans SC" pitchFamily="34" charset="0"/>
                <a:ea typeface="Noto Sans SC" pitchFamily="34" charset="-122"/>
                <a:cs typeface="Noto Sans SC" pitchFamily="34" charset="-120"/>
              </a:rPr>
              <a:t>模型介绍</a:t>
            </a:r>
            <a:endParaRPr lang="en-US" sz="2400" dirty="0"/>
          </a:p>
        </p:txBody>
      </p:sp>
      <p:sp>
        <p:nvSpPr>
          <p:cNvPr id="3" name="Text 1"/>
          <p:cNvSpPr/>
          <p:nvPr/>
        </p:nvSpPr>
        <p:spPr>
          <a:xfrm>
            <a:off x="762000" y="1304925"/>
            <a:ext cx="7715250" cy="11430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这篇论文的研究方法是基于Transformer模型设计了一个新颖的SNN架构，包括卷积分词器（CT）模块和时空注意力（STA）模块，并采用了一种改进的脉冲反向传播（SBP）算法来训练SNN。</a:t>
            </a:r>
            <a:endParaRPr lang="en-US" sz="1536"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651</Words>
  <Application>Microsoft Office PowerPoint</Application>
  <PresentationFormat>全屏显示(16:9)</PresentationFormat>
  <Paragraphs>102</Paragraphs>
  <Slides>22</Slides>
  <Notes>22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Noto Sans SC</vt:lpstr>
      <vt:lpstr>等线</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研究生阅读论文汇报</dc:title>
  <dc:subject>SUBTITLE HERE</dc:subject>
  <dc:creator>MindShow.fun</dc:creator>
  <cp:lastModifiedBy>阿力木 迪力木拉提</cp:lastModifiedBy>
  <cp:revision>2</cp:revision>
  <dcterms:created xsi:type="dcterms:W3CDTF">2023-04-12T05:47:59Z</dcterms:created>
  <dcterms:modified xsi:type="dcterms:W3CDTF">2023-04-12T05:53:28Z</dcterms:modified>
</cp:coreProperties>
</file>