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437" r:id="rId1"/>
  </p:sldMasterIdLst>
  <p:notesMasterIdLst>
    <p:notesMasterId r:id="rId32"/>
  </p:notesMasterIdLst>
  <p:handoutMasterIdLst>
    <p:handoutMasterId r:id="rId33"/>
  </p:handoutMasterIdLst>
  <p:sldIdLst>
    <p:sldId id="256" r:id="rId2"/>
    <p:sldId id="260" r:id="rId3"/>
    <p:sldId id="271" r:id="rId4"/>
    <p:sldId id="273" r:id="rId5"/>
    <p:sldId id="274" r:id="rId6"/>
    <p:sldId id="261" r:id="rId7"/>
    <p:sldId id="275" r:id="rId8"/>
    <p:sldId id="276" r:id="rId9"/>
    <p:sldId id="278" r:id="rId10"/>
    <p:sldId id="277" r:id="rId11"/>
    <p:sldId id="280" r:id="rId12"/>
    <p:sldId id="263"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Lst>
  <p:sldSz cx="9144000" cy="6858000" type="screen4x3"/>
  <p:notesSz cx="6858000" cy="9077325"/>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3720"/>
    <a:srgbClr val="89C554"/>
    <a:srgbClr val="7F8989"/>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437" autoAdjust="0"/>
    <p:restoredTop sz="86486" autoAdjust="0"/>
  </p:normalViewPr>
  <p:slideViewPr>
    <p:cSldViewPr>
      <p:cViewPr varScale="1">
        <p:scale>
          <a:sx n="69" d="100"/>
          <a:sy n="69" d="100"/>
        </p:scale>
        <p:origin x="-1776" y="-76"/>
      </p:cViewPr>
      <p:guideLst>
        <p:guide orient="horz" pos="2160"/>
        <p:guide pos="2880"/>
      </p:guideLst>
    </p:cSldViewPr>
  </p:slideViewPr>
  <p:outlineViewPr>
    <p:cViewPr>
      <p:scale>
        <a:sx n="33" d="100"/>
        <a:sy n="33" d="100"/>
      </p:scale>
      <p:origin x="0" y="99930"/>
    </p:cViewPr>
  </p:outlineViewPr>
  <p:notesTextViewPr>
    <p:cViewPr>
      <p:scale>
        <a:sx n="100" d="100"/>
        <a:sy n="100" d="100"/>
      </p:scale>
      <p:origin x="0" y="0"/>
    </p:cViewPr>
  </p:notesTextViewPr>
  <p:sorterViewPr>
    <p:cViewPr>
      <p:scale>
        <a:sx n="90" d="100"/>
        <a:sy n="9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7885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dirty="0">
                <a:latin typeface="Arial" charset="0"/>
                <a:ea typeface="+mn-ea"/>
                <a:cs typeface="+mn-cs"/>
              </a:defRPr>
            </a:lvl1pPr>
          </a:lstStyle>
          <a:p>
            <a:pPr>
              <a:defRPr/>
            </a:pPr>
            <a:endParaRPr lang="en-US"/>
          </a:p>
        </p:txBody>
      </p:sp>
      <p:sp>
        <p:nvSpPr>
          <p:cNvPr id="78852"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78853"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Arial" pitchFamily="34" charset="0"/>
                <a:cs typeface="Arial" pitchFamily="34" charset="0"/>
              </a:defRPr>
            </a:lvl1pPr>
          </a:lstStyle>
          <a:p>
            <a:pPr>
              <a:defRPr/>
            </a:pPr>
            <a:fld id="{C8412E31-6A09-4758-BE63-0D5C16CF23D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dirty="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58875" y="679450"/>
            <a:ext cx="4541838" cy="34067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11650"/>
            <a:ext cx="5486400"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Arial" pitchFamily="34" charset="0"/>
                <a:cs typeface="Arial" pitchFamily="34" charset="0"/>
              </a:defRPr>
            </a:lvl1pPr>
          </a:lstStyle>
          <a:p>
            <a:pPr>
              <a:defRPr/>
            </a:pPr>
            <a:fld id="{CE1ACCC6-81DF-4B0D-A703-E7BC361CF40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22531" name="Slide Number Placeholder 3"/>
          <p:cNvSpPr>
            <a:spLocks noGrp="1"/>
          </p:cNvSpPr>
          <p:nvPr>
            <p:ph type="sldNum" sz="quarter" idx="5"/>
          </p:nvPr>
        </p:nvSpPr>
        <p:spPr>
          <a:noFill/>
        </p:spPr>
        <p:txBody>
          <a:bodyPr/>
          <a:lstStyle/>
          <a:p>
            <a:fld id="{DF4A5CE5-6B04-4B64-B5DB-1416164EC949}" type="slidenum">
              <a:rPr lang="en-US" smtClean="0">
                <a:latin typeface="Arial" charset="0"/>
                <a:cs typeface="Arial" charset="0"/>
              </a:rPr>
              <a:pPr/>
              <a:t>4</a:t>
            </a:fld>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2133600"/>
            <a:ext cx="9021763" cy="4724400"/>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6324600" y="2362200"/>
            <a:ext cx="1895475" cy="1135063"/>
          </a:xfrm>
          <a:prstGeom prst="rect">
            <a:avLst/>
          </a:prstGeom>
          <a:noFill/>
          <a:ln w="9525">
            <a:noFill/>
            <a:miter lim="800000"/>
            <a:headEnd/>
            <a:tailEnd/>
          </a:ln>
        </p:spPr>
      </p:pic>
      <p:pic>
        <p:nvPicPr>
          <p:cNvPr id="6" name="Picture 12"/>
          <p:cNvPicPr>
            <a:picLocks noChangeAspect="1" noChangeArrowheads="1"/>
          </p:cNvPicPr>
          <p:nvPr userDrawn="1"/>
        </p:nvPicPr>
        <p:blipFill>
          <a:blip r:embed="rId4" cstate="print"/>
          <a:srcRect/>
          <a:stretch>
            <a:fillRect/>
          </a:stretch>
        </p:blipFill>
        <p:spPr bwMode="auto">
          <a:xfrm>
            <a:off x="685800" y="685800"/>
            <a:ext cx="7620000" cy="1595438"/>
          </a:xfrm>
          <a:prstGeom prst="rect">
            <a:avLst/>
          </a:prstGeom>
          <a:noFill/>
          <a:ln w="9525">
            <a:noFill/>
            <a:miter lim="800000"/>
            <a:headEnd/>
            <a:tailEnd/>
          </a:ln>
        </p:spPr>
      </p:pic>
      <p:sp>
        <p:nvSpPr>
          <p:cNvPr id="3" name="Subtitle 2"/>
          <p:cNvSpPr>
            <a:spLocks noGrp="1"/>
          </p:cNvSpPr>
          <p:nvPr>
            <p:ph type="subTitle" idx="1"/>
          </p:nvPr>
        </p:nvSpPr>
        <p:spPr>
          <a:xfrm>
            <a:off x="0" y="4191000"/>
            <a:ext cx="9144000" cy="1752600"/>
          </a:xfrm>
        </p:spPr>
        <p:txBody>
          <a:bodyPr>
            <a:normAutofit/>
          </a:bodyPr>
          <a:lstStyle>
            <a:lvl1pPr marL="0" indent="0" algn="ctr">
              <a:buNone/>
              <a:defRPr sz="3600" b="1">
                <a:solidFill>
                  <a:srgbClr val="89C55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2890BEEF-8711-4349-BCE5-D86EE2416C2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E5E5D62F-5A49-459B-94FA-81CBE1AE34D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srcRect/>
          <a:stretch>
            <a:fillRect/>
          </a:stretch>
        </p:blipFill>
        <p:spPr bwMode="auto">
          <a:xfrm>
            <a:off x="0" y="0"/>
            <a:ext cx="9144000" cy="2590800"/>
          </a:xfrm>
          <a:prstGeom prst="rect">
            <a:avLst/>
          </a:prstGeom>
          <a:noFill/>
          <a:ln w="9525">
            <a:noFill/>
            <a:miter lim="800000"/>
            <a:headEnd/>
            <a:tailEnd/>
          </a:ln>
        </p:spPr>
      </p:pic>
      <p:pic>
        <p:nvPicPr>
          <p:cNvPr id="5" name="Picture 4"/>
          <p:cNvPicPr>
            <a:picLocks noChangeAspect="1" noChangeArrowheads="1"/>
          </p:cNvPicPr>
          <p:nvPr userDrawn="1"/>
        </p:nvPicPr>
        <p:blipFill>
          <a:blip r:embed="rId3" cstate="print"/>
          <a:srcRect/>
          <a:stretch>
            <a:fillRect/>
          </a:stretch>
        </p:blipFill>
        <p:spPr bwMode="auto">
          <a:xfrm>
            <a:off x="0" y="2855913"/>
            <a:ext cx="9144000" cy="4002087"/>
          </a:xfrm>
          <a:prstGeom prst="rect">
            <a:avLst/>
          </a:prstGeom>
          <a:noFill/>
          <a:ln w="9525">
            <a:noFill/>
            <a:miter lim="800000"/>
            <a:headEnd/>
            <a:tailEnd/>
          </a:ln>
        </p:spPr>
      </p:pic>
      <p:sp>
        <p:nvSpPr>
          <p:cNvPr id="2" name="Title 1"/>
          <p:cNvSpPr>
            <a:spLocks noGrp="1"/>
          </p:cNvSpPr>
          <p:nvPr>
            <p:ph type="title"/>
          </p:nvPr>
        </p:nvSpPr>
        <p:spPr/>
        <p:txBody>
          <a:bodyPr/>
          <a:lstStyle>
            <a:lvl1pPr>
              <a:defRPr b="1">
                <a:solidFill>
                  <a:srgbClr val="E1372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p:txBody>
          <a:bodyPr/>
          <a:lstStyle>
            <a:lvl1pPr algn="l">
              <a:defRPr dirty="0" smtClean="0">
                <a:solidFill>
                  <a:srgbClr val="E13720"/>
                </a:solidFill>
              </a:defRPr>
            </a:lvl1pPr>
          </a:lstStyle>
          <a:p>
            <a:pPr>
              <a:defRPr/>
            </a:pPr>
            <a:r>
              <a:rPr lang="en-US"/>
              <a:t>Data Structures and Algorithms in C++, Fourth Edition</a:t>
            </a:r>
          </a:p>
        </p:txBody>
      </p:sp>
      <p:sp>
        <p:nvSpPr>
          <p:cNvPr id="7" name="Slide Number Placeholder 5"/>
          <p:cNvSpPr>
            <a:spLocks noGrp="1"/>
          </p:cNvSpPr>
          <p:nvPr>
            <p:ph type="sldNum" sz="quarter" idx="11"/>
          </p:nvPr>
        </p:nvSpPr>
        <p:spPr/>
        <p:txBody>
          <a:bodyPr/>
          <a:lstStyle>
            <a:lvl1pPr>
              <a:defRPr b="1" smtClean="0">
                <a:solidFill>
                  <a:srgbClr val="89C554"/>
                </a:solidFill>
              </a:defRPr>
            </a:lvl1pPr>
          </a:lstStyle>
          <a:p>
            <a:pPr>
              <a:defRPr/>
            </a:pPr>
            <a:fld id="{7D6880E0-DB7C-4367-BD96-983D32ECE13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7DB3908B-14F5-41EF-A36C-24AB1A7E7DE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53A278FE-E13B-4B31-97B5-F6BF3F8E235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8" name="Slide Number Placeholder 5"/>
          <p:cNvSpPr>
            <a:spLocks noGrp="1"/>
          </p:cNvSpPr>
          <p:nvPr>
            <p:ph type="sldNum" sz="quarter" idx="11"/>
          </p:nvPr>
        </p:nvSpPr>
        <p:spPr/>
        <p:txBody>
          <a:bodyPr/>
          <a:lstStyle>
            <a:lvl1pPr>
              <a:defRPr/>
            </a:lvl1pPr>
          </a:lstStyle>
          <a:p>
            <a:pPr>
              <a:defRPr/>
            </a:pPr>
            <a:fld id="{6851964B-6A63-49B6-9DA6-7620FE480CF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4" name="Slide Number Placeholder 5"/>
          <p:cNvSpPr>
            <a:spLocks noGrp="1"/>
          </p:cNvSpPr>
          <p:nvPr>
            <p:ph type="sldNum" sz="quarter" idx="11"/>
          </p:nvPr>
        </p:nvSpPr>
        <p:spPr/>
        <p:txBody>
          <a:bodyPr/>
          <a:lstStyle>
            <a:lvl1pPr>
              <a:defRPr/>
            </a:lvl1pPr>
          </a:lstStyle>
          <a:p>
            <a:pPr>
              <a:defRPr/>
            </a:pPr>
            <a:fld id="{9C925261-3815-4D36-9000-26458C71310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3" name="Slide Number Placeholder 5"/>
          <p:cNvSpPr>
            <a:spLocks noGrp="1"/>
          </p:cNvSpPr>
          <p:nvPr>
            <p:ph type="sldNum" sz="quarter" idx="11"/>
          </p:nvPr>
        </p:nvSpPr>
        <p:spPr/>
        <p:txBody>
          <a:bodyPr/>
          <a:lstStyle>
            <a:lvl1pPr>
              <a:defRPr/>
            </a:lvl1pPr>
          </a:lstStyle>
          <a:p>
            <a:pPr>
              <a:defRPr/>
            </a:pPr>
            <a:fld id="{4A41A4EB-C3D9-4088-8815-BF923DEF043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5403ECDB-7636-46C9-98A0-6DAC52866D8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E84E3306-9EE6-445D-A524-41AEB839E60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b="1" u="none" dirty="0" smtClean="0">
                <a:solidFill>
                  <a:srgbClr val="E13720"/>
                </a:solidFill>
              </a:defRPr>
            </a:lvl1pPr>
          </a:lstStyle>
          <a:p>
            <a:pPr>
              <a:defRPr/>
            </a:pPr>
            <a:r>
              <a:rPr lang="en-US"/>
              <a:t>Data Structures and Algorithms in C++, Fourth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u="none" smtClean="0">
                <a:solidFill>
                  <a:srgbClr val="89C554"/>
                </a:solidFill>
              </a:defRPr>
            </a:lvl1pPr>
          </a:lstStyle>
          <a:p>
            <a:pPr>
              <a:defRPr/>
            </a:pPr>
            <a:fld id="{ABA2E8CB-3974-4C31-91DA-F86FB4FECCD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449" r:id="rId1"/>
    <p:sldLayoutId id="2147484450" r:id="rId2"/>
    <p:sldLayoutId id="2147484448" r:id="rId3"/>
    <p:sldLayoutId id="2147484447" r:id="rId4"/>
    <p:sldLayoutId id="2147484446" r:id="rId5"/>
    <p:sldLayoutId id="2147484445" r:id="rId6"/>
    <p:sldLayoutId id="2147484444" r:id="rId7"/>
    <p:sldLayoutId id="2147484443" r:id="rId8"/>
    <p:sldLayoutId id="2147484442" r:id="rId9"/>
    <p:sldLayoutId id="2147484441" r:id="rId10"/>
    <p:sldLayoutId id="2147484440" r:id="rId11"/>
  </p:sldLayoutIdLst>
  <p:hf hdr="0" dt="0"/>
  <p:txStyles>
    <p:titleStyle>
      <a:lvl1pPr algn="ctr" rtl="0" fontAlgn="base">
        <a:spcBef>
          <a:spcPct val="0"/>
        </a:spcBef>
        <a:spcAft>
          <a:spcPct val="0"/>
        </a:spcAft>
        <a:defRPr sz="3600" b="1" kern="1200">
          <a:solidFill>
            <a:srgbClr val="E13720"/>
          </a:solidFill>
          <a:latin typeface="+mj-lt"/>
          <a:ea typeface="+mj-ea"/>
          <a:cs typeface="+mj-cs"/>
        </a:defRPr>
      </a:lvl1pPr>
      <a:lvl2pPr algn="ctr" rtl="0" fontAlgn="base">
        <a:spcBef>
          <a:spcPct val="0"/>
        </a:spcBef>
        <a:spcAft>
          <a:spcPct val="0"/>
        </a:spcAft>
        <a:defRPr sz="3600" b="1">
          <a:solidFill>
            <a:srgbClr val="E13720"/>
          </a:solidFill>
          <a:latin typeface="Calibri" pitchFamily="34" charset="0"/>
        </a:defRPr>
      </a:lvl2pPr>
      <a:lvl3pPr algn="ctr" rtl="0" fontAlgn="base">
        <a:spcBef>
          <a:spcPct val="0"/>
        </a:spcBef>
        <a:spcAft>
          <a:spcPct val="0"/>
        </a:spcAft>
        <a:defRPr sz="3600" b="1">
          <a:solidFill>
            <a:srgbClr val="E13720"/>
          </a:solidFill>
          <a:latin typeface="Calibri" pitchFamily="34" charset="0"/>
        </a:defRPr>
      </a:lvl3pPr>
      <a:lvl4pPr algn="ctr" rtl="0" fontAlgn="base">
        <a:spcBef>
          <a:spcPct val="0"/>
        </a:spcBef>
        <a:spcAft>
          <a:spcPct val="0"/>
        </a:spcAft>
        <a:defRPr sz="3600" b="1">
          <a:solidFill>
            <a:srgbClr val="E13720"/>
          </a:solidFill>
          <a:latin typeface="Calibri" pitchFamily="34" charset="0"/>
        </a:defRPr>
      </a:lvl4pPr>
      <a:lvl5pPr algn="ctr" rtl="0" fontAlgn="base">
        <a:spcBef>
          <a:spcPct val="0"/>
        </a:spcBef>
        <a:spcAft>
          <a:spcPct val="0"/>
        </a:spcAft>
        <a:defRPr sz="3600" b="1">
          <a:solidFill>
            <a:srgbClr val="E13720"/>
          </a:solidFill>
          <a:latin typeface="Calibri" pitchFamily="34" charset="0"/>
        </a:defRPr>
      </a:lvl5pPr>
      <a:lvl6pPr marL="457200" algn="ctr" rtl="0" fontAlgn="base">
        <a:spcBef>
          <a:spcPct val="0"/>
        </a:spcBef>
        <a:spcAft>
          <a:spcPct val="0"/>
        </a:spcAft>
        <a:defRPr sz="3600" b="1">
          <a:solidFill>
            <a:srgbClr val="E13720"/>
          </a:solidFill>
          <a:latin typeface="Calibri" pitchFamily="34" charset="0"/>
        </a:defRPr>
      </a:lvl6pPr>
      <a:lvl7pPr marL="914400" algn="ctr" rtl="0" fontAlgn="base">
        <a:spcBef>
          <a:spcPct val="0"/>
        </a:spcBef>
        <a:spcAft>
          <a:spcPct val="0"/>
        </a:spcAft>
        <a:defRPr sz="3600" b="1">
          <a:solidFill>
            <a:srgbClr val="E13720"/>
          </a:solidFill>
          <a:latin typeface="Calibri" pitchFamily="34" charset="0"/>
        </a:defRPr>
      </a:lvl7pPr>
      <a:lvl8pPr marL="1371600" algn="ctr" rtl="0" fontAlgn="base">
        <a:spcBef>
          <a:spcPct val="0"/>
        </a:spcBef>
        <a:spcAft>
          <a:spcPct val="0"/>
        </a:spcAft>
        <a:defRPr sz="3600" b="1">
          <a:solidFill>
            <a:srgbClr val="E13720"/>
          </a:solidFill>
          <a:latin typeface="Calibri" pitchFamily="34" charset="0"/>
        </a:defRPr>
      </a:lvl8pPr>
      <a:lvl9pPr marL="1828800" algn="ctr" rtl="0" fontAlgn="base">
        <a:spcBef>
          <a:spcPct val="0"/>
        </a:spcBef>
        <a:spcAft>
          <a:spcPct val="0"/>
        </a:spcAft>
        <a:defRPr sz="3600" b="1">
          <a:solidFill>
            <a:srgbClr val="E13720"/>
          </a:solidFill>
          <a:latin typeface="Calibri" pitchFamily="34" charset="0"/>
        </a:defRPr>
      </a:lvl9pPr>
    </p:titleStyle>
    <p:bodyStyle>
      <a:lvl1pPr marL="342900" indent="-342900" algn="l" rtl="0" fontAlgn="base">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tr-TR" dirty="0" smtClean="0"/>
              <a:t>ADTs and Pointers</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Encapsulation (continued)</a:t>
            </a:r>
          </a:p>
        </p:txBody>
      </p:sp>
      <p:sp>
        <p:nvSpPr>
          <p:cNvPr id="28674" name="Content Placeholder 2"/>
          <p:cNvSpPr>
            <a:spLocks noGrp="1"/>
          </p:cNvSpPr>
          <p:nvPr>
            <p:ph idx="1"/>
          </p:nvPr>
        </p:nvSpPr>
        <p:spPr/>
        <p:txBody>
          <a:bodyPr/>
          <a:lstStyle/>
          <a:p>
            <a:r>
              <a:rPr lang="en-US" smtClean="0"/>
              <a:t>Information-hiding also means that every object we use is independent of all other objects, unless we define methods for communicating between objects</a:t>
            </a:r>
          </a:p>
          <a:p>
            <a:r>
              <a:rPr lang="en-US" smtClean="0"/>
              <a:t>Even then, the degree to which the objects interact is precisely defined by the communication methods, known as </a:t>
            </a:r>
            <a:r>
              <a:rPr lang="en-US" b="1" i="1" smtClean="0"/>
              <a:t>message passing</a:t>
            </a:r>
            <a:endParaRPr lang="en-US" smtClean="0"/>
          </a:p>
          <a:p>
            <a:r>
              <a:rPr lang="en-US" smtClean="0"/>
              <a:t>This is analogous to function calls in classical programming</a:t>
            </a:r>
          </a:p>
          <a:p>
            <a:r>
              <a:rPr lang="en-US" smtClean="0"/>
              <a:t>An object responds to a message by executing the appropriate method to return information</a:t>
            </a:r>
          </a:p>
        </p:txBody>
      </p:sp>
      <p:sp>
        <p:nvSpPr>
          <p:cNvPr id="2867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867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F4E57D9-D73E-40DC-89AA-D60B1EB8128A}"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mtClean="0"/>
              <a:t>Encapsulation (continued)</a:t>
            </a:r>
          </a:p>
        </p:txBody>
      </p:sp>
      <p:sp>
        <p:nvSpPr>
          <p:cNvPr id="29698" name="Content Placeholder 2"/>
          <p:cNvSpPr>
            <a:spLocks noGrp="1"/>
          </p:cNvSpPr>
          <p:nvPr>
            <p:ph idx="1"/>
          </p:nvPr>
        </p:nvSpPr>
        <p:spPr/>
        <p:txBody>
          <a:bodyPr/>
          <a:lstStyle/>
          <a:p>
            <a:r>
              <a:rPr lang="en-US" smtClean="0"/>
              <a:t>The class as a creator of objects allows great freedom to define objects of the same class with different properties</a:t>
            </a:r>
          </a:p>
          <a:p>
            <a:r>
              <a:rPr lang="en-US" smtClean="0"/>
              <a:t>Default parameters in constructors, combined with well-crafted methods, allow objects to exhibit considerable flexibility</a:t>
            </a:r>
          </a:p>
          <a:p>
            <a:r>
              <a:rPr lang="en-US" smtClean="0"/>
              <a:t>Generic classes offer further flexibility by allowing type parameters to generalize data members and methods</a:t>
            </a:r>
          </a:p>
          <a:p>
            <a:r>
              <a:rPr lang="en-US" smtClean="0"/>
              <a:t>This allows objects to be modified or replaced by other objects that are more efficient or better suited to particular circumstances while the user interface and message passing remains the same</a:t>
            </a:r>
          </a:p>
          <a:p>
            <a:endParaRPr lang="en-US" smtClean="0"/>
          </a:p>
        </p:txBody>
      </p:sp>
      <p:sp>
        <p:nvSpPr>
          <p:cNvPr id="2969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970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BFA7010-1D33-4CA2-B327-BDB55AE731C7}"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Pointers</a:t>
            </a:r>
          </a:p>
        </p:txBody>
      </p:sp>
      <p:sp>
        <p:nvSpPr>
          <p:cNvPr id="35842" name="Content Placeholder 2"/>
          <p:cNvSpPr>
            <a:spLocks noGrp="1"/>
          </p:cNvSpPr>
          <p:nvPr>
            <p:ph idx="1"/>
          </p:nvPr>
        </p:nvSpPr>
        <p:spPr/>
        <p:txBody>
          <a:bodyPr/>
          <a:lstStyle/>
          <a:p>
            <a:r>
              <a:rPr lang="en-US" smtClean="0"/>
              <a:t>A variable defined in a program has two important attributes</a:t>
            </a:r>
          </a:p>
          <a:p>
            <a:pPr lvl="1"/>
            <a:r>
              <a:rPr lang="en-US" smtClean="0"/>
              <a:t>Its content or value (what it stores)</a:t>
            </a:r>
          </a:p>
          <a:p>
            <a:pPr lvl="1"/>
            <a:r>
              <a:rPr lang="en-US" smtClean="0"/>
              <a:t>Its location or address (where it is)</a:t>
            </a:r>
          </a:p>
          <a:p>
            <a:r>
              <a:rPr lang="en-US" smtClean="0"/>
              <a:t>Normally, we access a variable’s contents by specifying the variable’s name in an operation</a:t>
            </a:r>
          </a:p>
          <a:p>
            <a:r>
              <a:rPr lang="en-US" smtClean="0"/>
              <a:t>However, it is possible to store a variable’s address in another variable</a:t>
            </a:r>
          </a:p>
          <a:p>
            <a:r>
              <a:rPr lang="en-US" smtClean="0"/>
              <a:t>This new variable is called a pointer; it allows us access to the original variable’s value through its address</a:t>
            </a:r>
          </a:p>
          <a:p>
            <a:r>
              <a:rPr lang="en-US" smtClean="0"/>
              <a:t>A </a:t>
            </a:r>
            <a:r>
              <a:rPr lang="en-US" b="1" i="1" smtClean="0"/>
              <a:t>pointer</a:t>
            </a:r>
            <a:r>
              <a:rPr lang="en-US" smtClean="0"/>
              <a:t> is a variable whose value is the address of another variable in memory</a:t>
            </a:r>
          </a:p>
        </p:txBody>
      </p:sp>
      <p:sp>
        <p:nvSpPr>
          <p:cNvPr id="3584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584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85A65E5C-DD3A-4805-97AB-CC6AE9C2905A}"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Pointers are defined much the same as other variables</a:t>
            </a:r>
          </a:p>
          <a:p>
            <a:pPr lvl="1"/>
            <a:r>
              <a:rPr lang="en-US" smtClean="0"/>
              <a:t>They have a type; in this case the type of variable they point to</a:t>
            </a:r>
          </a:p>
          <a:p>
            <a:pPr lvl="1"/>
            <a:r>
              <a:rPr lang="en-US" smtClean="0"/>
              <a:t>They have a user-defined name</a:t>
            </a:r>
          </a:p>
          <a:p>
            <a:pPr lvl="1"/>
            <a:r>
              <a:rPr lang="en-US" smtClean="0"/>
              <a:t>The name is preceded by an asterisk (“*”) to indicate the variable is a pointer</a:t>
            </a:r>
          </a:p>
          <a:p>
            <a:r>
              <a:rPr lang="en-US" smtClean="0"/>
              <a:t>Given the declarations</a:t>
            </a:r>
          </a:p>
          <a:p>
            <a:pPr algn="ctr">
              <a:buFont typeface="Arial" charset="0"/>
              <a:buNone/>
            </a:pPr>
            <a:r>
              <a:rPr lang="en-US" smtClean="0">
                <a:latin typeface="Courier New" pitchFamily="49" charset="0"/>
                <a:cs typeface="Courier New" pitchFamily="49" charset="0"/>
              </a:rPr>
              <a:t>int i=15,j,*p,*q;</a:t>
            </a:r>
          </a:p>
          <a:p>
            <a:pPr>
              <a:buFont typeface="Arial" charset="0"/>
              <a:buNone/>
            </a:pPr>
            <a:r>
              <a:rPr lang="en-US" smtClean="0">
                <a:latin typeface="Courier New" pitchFamily="49" charset="0"/>
                <a:cs typeface="Courier New" pitchFamily="49" charset="0"/>
              </a:rPr>
              <a:t>	i</a:t>
            </a:r>
            <a:r>
              <a:rPr lang="en-US" smtClean="0"/>
              <a:t> and </a:t>
            </a:r>
            <a:r>
              <a:rPr lang="en-US" smtClean="0">
                <a:latin typeface="Courier New" pitchFamily="49" charset="0"/>
                <a:cs typeface="Courier New" pitchFamily="49" charset="0"/>
              </a:rPr>
              <a:t>j</a:t>
            </a:r>
            <a:r>
              <a:rPr lang="en-US" smtClean="0"/>
              <a:t> are integer variables, while </a:t>
            </a:r>
            <a:r>
              <a:rPr lang="en-US" smtClean="0">
                <a:latin typeface="Courier New" pitchFamily="49" charset="0"/>
                <a:cs typeface="Courier New" pitchFamily="49" charset="0"/>
              </a:rPr>
              <a:t>p</a:t>
            </a:r>
            <a:r>
              <a:rPr lang="en-US" smtClean="0"/>
              <a:t> and </a:t>
            </a:r>
            <a:r>
              <a:rPr lang="en-US" smtClean="0">
                <a:latin typeface="Courier New" pitchFamily="49" charset="0"/>
                <a:cs typeface="Courier New" pitchFamily="49" charset="0"/>
              </a:rPr>
              <a:t>q</a:t>
            </a:r>
            <a:r>
              <a:rPr lang="en-US" smtClean="0"/>
              <a:t> are pointers to integer variables</a:t>
            </a:r>
          </a:p>
          <a:p>
            <a:r>
              <a:rPr lang="en-US" smtClean="0"/>
              <a:t>If the variable </a:t>
            </a:r>
            <a:r>
              <a:rPr lang="en-US" smtClean="0">
                <a:latin typeface="Courier New" pitchFamily="49" charset="0"/>
                <a:cs typeface="Courier New" pitchFamily="49" charset="0"/>
              </a:rPr>
              <a:t>i</a:t>
            </a:r>
            <a:r>
              <a:rPr lang="en-US" smtClean="0"/>
              <a:t> is at memory location 1080, and each variable occupies two bytes, figure 1-1a illustrates this layout</a:t>
            </a:r>
          </a:p>
        </p:txBody>
      </p:sp>
      <p:sp>
        <p:nvSpPr>
          <p:cNvPr id="3686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686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D9423BC9-C2B6-4333-A32E-9FBDD81836DD}"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Pointers (continued)</a:t>
            </a:r>
          </a:p>
        </p:txBody>
      </p:sp>
      <p:sp>
        <p:nvSpPr>
          <p:cNvPr id="37890"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7891"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1F7C913-7FB6-42EE-A754-48F13F191311}" type="slidenum">
              <a:rPr lang="en-US"/>
              <a:pPr/>
              <a:t>14</a:t>
            </a:fld>
            <a:endParaRPr lang="en-US"/>
          </a:p>
        </p:txBody>
      </p:sp>
      <p:sp>
        <p:nvSpPr>
          <p:cNvPr id="9" name="Content Placeholder 8"/>
          <p:cNvSpPr>
            <a:spLocks noGrp="1"/>
          </p:cNvSpPr>
          <p:nvPr>
            <p:ph idx="1"/>
          </p:nvPr>
        </p:nvSpPr>
        <p:spPr>
          <a:xfrm>
            <a:off x="457200" y="1600200"/>
            <a:ext cx="8229600" cy="4800600"/>
          </a:xfrm>
        </p:spPr>
        <p:txBody>
          <a:bodyPr>
            <a:normAutofit/>
          </a:bodyPr>
          <a:lstStyle/>
          <a:p>
            <a:pPr marL="0" indent="0">
              <a:lnSpc>
                <a:spcPct val="90000"/>
              </a:lnSpc>
              <a:buFont typeface="Arial" charset="0"/>
              <a:buNone/>
            </a:pPr>
            <a:endParaRPr lang="en-US" smtClean="0"/>
          </a:p>
          <a:p>
            <a:pPr marL="0" indent="0">
              <a:lnSpc>
                <a:spcPct val="90000"/>
              </a:lnSpc>
              <a:buFont typeface="Arial" charset="0"/>
              <a:buNone/>
            </a:pPr>
            <a:endParaRPr lang="en-US"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r>
              <a:rPr lang="en-US" sz="1200" smtClean="0"/>
              <a:t>Fig. 1-1 Changes of values after assignments are made using pointer variables; note that (b) and (c) show the same situation, and so do (d) and (e), (g) and (h), (i) and (j), (k) and (l), and (m) and (n)</a:t>
            </a:r>
          </a:p>
        </p:txBody>
      </p:sp>
      <p:pic>
        <p:nvPicPr>
          <p:cNvPr id="37893" name="Content Placeholder 7"/>
          <p:cNvPicPr>
            <a:picLocks noChangeAspect="1"/>
          </p:cNvPicPr>
          <p:nvPr/>
        </p:nvPicPr>
        <p:blipFill>
          <a:blip r:embed="rId3" cstate="print"/>
          <a:srcRect/>
          <a:stretch>
            <a:fillRect/>
          </a:stretch>
        </p:blipFill>
        <p:spPr bwMode="auto">
          <a:xfrm>
            <a:off x="2057400" y="1295400"/>
            <a:ext cx="4933950"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To assign a variable’s address to a pointer, the </a:t>
            </a:r>
            <a:r>
              <a:rPr lang="en-US" b="1" dirty="0" smtClean="0"/>
              <a:t>address-of</a:t>
            </a:r>
            <a:r>
              <a:rPr lang="en-US" dirty="0" smtClean="0"/>
              <a:t> operator (&amp;) is placed before the variable</a:t>
            </a:r>
          </a:p>
          <a:p>
            <a:pPr fontAlgn="auto">
              <a:spcAft>
                <a:spcPts val="0"/>
              </a:spcAft>
              <a:buFont typeface="Arial" pitchFamily="34" charset="0"/>
              <a:buChar char="•"/>
              <a:defRPr/>
            </a:pPr>
            <a:r>
              <a:rPr lang="en-US" dirty="0" smtClean="0"/>
              <a:t>For pointer </a:t>
            </a:r>
            <a:r>
              <a:rPr lang="en-US" dirty="0">
                <a:latin typeface="Courier New" pitchFamily="49" charset="0"/>
                <a:cs typeface="Courier New" pitchFamily="49" charset="0"/>
              </a:rPr>
              <a:t>p</a:t>
            </a:r>
            <a:r>
              <a:rPr lang="en-US" dirty="0" smtClean="0"/>
              <a:t> to point to variable </a:t>
            </a:r>
            <a:r>
              <a:rPr lang="en-US" dirty="0">
                <a:latin typeface="Courier New" pitchFamily="49" charset="0"/>
                <a:cs typeface="Courier New" pitchFamily="49" charset="0"/>
              </a:rPr>
              <a:t>i</a:t>
            </a:r>
            <a:r>
              <a:rPr lang="en-US" dirty="0" smtClean="0"/>
              <a:t>, we write</a:t>
            </a:r>
          </a:p>
          <a:p>
            <a:pPr marL="0" indent="0" algn="ctr" fontAlgn="auto">
              <a:spcAft>
                <a:spcPts val="0"/>
              </a:spcAft>
              <a:buFont typeface="Arial" pitchFamily="34" charset="0"/>
              <a:buNone/>
              <a:defRPr/>
            </a:pPr>
            <a:r>
              <a:rPr lang="en-US" dirty="0" smtClean="0">
                <a:latin typeface="Courier New" pitchFamily="49" charset="0"/>
                <a:cs typeface="Courier New" pitchFamily="49" charset="0"/>
              </a:rPr>
              <a:t>p = &amp;</a:t>
            </a:r>
            <a:r>
              <a:rPr lang="en-US" dirty="0">
                <a:latin typeface="Courier New" pitchFamily="49" charset="0"/>
                <a:cs typeface="Courier New" pitchFamily="49" charset="0"/>
              </a:rPr>
              <a:t>i;</a:t>
            </a:r>
          </a:p>
          <a:p>
            <a:pPr fontAlgn="auto">
              <a:spcAft>
                <a:spcPts val="0"/>
              </a:spcAft>
              <a:buFont typeface="Arial" pitchFamily="34" charset="0"/>
              <a:buChar char="•"/>
              <a:defRPr/>
            </a:pPr>
            <a:r>
              <a:rPr lang="en-US" dirty="0" smtClean="0"/>
              <a:t>This pointer is then said to </a:t>
            </a:r>
            <a:r>
              <a:rPr lang="en-US" b="1" dirty="0" smtClean="0"/>
              <a:t>point to</a:t>
            </a:r>
            <a:r>
              <a:rPr lang="en-US" dirty="0" smtClean="0"/>
              <a:t> that variable</a:t>
            </a:r>
          </a:p>
          <a:p>
            <a:pPr fontAlgn="auto">
              <a:spcAft>
                <a:spcPts val="0"/>
              </a:spcAft>
              <a:buFont typeface="Arial" pitchFamily="34" charset="0"/>
              <a:buChar char="•"/>
              <a:defRPr/>
            </a:pPr>
            <a:r>
              <a:rPr lang="en-US" dirty="0" smtClean="0"/>
              <a:t>This is shown in figure 1-1(b); a common way to draw this relationship is shown in figure 1-1(c)</a:t>
            </a:r>
          </a:p>
          <a:p>
            <a:pPr fontAlgn="auto">
              <a:spcAft>
                <a:spcPts val="0"/>
              </a:spcAft>
              <a:buFont typeface="Arial" pitchFamily="34" charset="0"/>
              <a:buChar char="•"/>
              <a:defRPr/>
            </a:pPr>
            <a:r>
              <a:rPr lang="en-US" dirty="0" smtClean="0"/>
              <a:t>To access the value a pointer points to, we have to </a:t>
            </a:r>
            <a:r>
              <a:rPr lang="en-US" b="1" dirty="0" smtClean="0"/>
              <a:t>dereference</a:t>
            </a:r>
            <a:r>
              <a:rPr lang="en-US" dirty="0" smtClean="0"/>
              <a:t> the pointer, using the dereference operator, an asterisk (“*”)</a:t>
            </a:r>
          </a:p>
          <a:p>
            <a:pPr fontAlgn="auto">
              <a:spcAft>
                <a:spcPts val="0"/>
              </a:spcAft>
              <a:buFont typeface="Arial" pitchFamily="34" charset="0"/>
              <a:buChar char="•"/>
              <a:defRPr/>
            </a:pPr>
            <a:r>
              <a:rPr lang="en-US" dirty="0" smtClean="0"/>
              <a:t>So </a:t>
            </a:r>
            <a:r>
              <a:rPr lang="en-US" dirty="0">
                <a:latin typeface="Courier New" pitchFamily="49" charset="0"/>
                <a:cs typeface="Courier New" pitchFamily="49" charset="0"/>
              </a:rPr>
              <a:t>*p</a:t>
            </a:r>
            <a:r>
              <a:rPr lang="en-US" dirty="0" smtClean="0"/>
              <a:t> refers to the location stored in </a:t>
            </a:r>
            <a:r>
              <a:rPr lang="en-US" dirty="0">
                <a:latin typeface="Courier New" pitchFamily="49" charset="0"/>
                <a:cs typeface="Courier New" pitchFamily="49" charset="0"/>
              </a:rPr>
              <a:t>p</a:t>
            </a:r>
            <a:r>
              <a:rPr lang="en-US" dirty="0" smtClean="0"/>
              <a:t>, the address of </a:t>
            </a:r>
            <a:r>
              <a:rPr lang="en-US" dirty="0">
                <a:latin typeface="Courier New" pitchFamily="49" charset="0"/>
                <a:cs typeface="Courier New" pitchFamily="49" charset="0"/>
              </a:rPr>
              <a:t>i</a:t>
            </a:r>
          </a:p>
          <a:p>
            <a:pPr fontAlgn="auto">
              <a:spcAft>
                <a:spcPts val="0"/>
              </a:spcAft>
              <a:buFont typeface="Arial" pitchFamily="34" charset="0"/>
              <a:buChar char="•"/>
              <a:defRPr/>
            </a:pPr>
            <a:endParaRPr lang="en-US" dirty="0"/>
          </a:p>
        </p:txBody>
      </p:sp>
      <p:sp>
        <p:nvSpPr>
          <p:cNvPr id="3891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891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9D463F9-D332-4B1F-ABF2-1D262D3D76B8}"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This is shown in figure 1.1(d); figures (e) to (n) show other examples</a:t>
            </a:r>
          </a:p>
          <a:p>
            <a:pPr>
              <a:buFont typeface="Arial" charset="0"/>
              <a:buNone/>
            </a:pPr>
            <a:endParaRPr lang="en-US" smtClean="0"/>
          </a:p>
        </p:txBody>
      </p:sp>
      <p:sp>
        <p:nvSpPr>
          <p:cNvPr id="3993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994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EEACD08A-AE0A-431F-8AC1-ABC32CB36005}" type="slidenum">
              <a:rPr lang="en-US"/>
              <a:pPr/>
              <a:t>16</a:t>
            </a:fld>
            <a:endParaRPr lang="en-US"/>
          </a:p>
        </p:txBody>
      </p:sp>
      <p:pic>
        <p:nvPicPr>
          <p:cNvPr id="39941" name="Picture 2"/>
          <p:cNvPicPr>
            <a:picLocks noChangeAspect="1" noChangeArrowheads="1"/>
          </p:cNvPicPr>
          <p:nvPr/>
        </p:nvPicPr>
        <p:blipFill>
          <a:blip r:embed="rId3" cstate="print"/>
          <a:srcRect/>
          <a:stretch>
            <a:fillRect/>
          </a:stretch>
        </p:blipFill>
        <p:spPr bwMode="auto">
          <a:xfrm>
            <a:off x="2209800" y="2286000"/>
            <a:ext cx="4953000"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In addition to variables, pointers can be used to access dynamically created locations</a:t>
            </a:r>
          </a:p>
          <a:p>
            <a:pPr fontAlgn="auto">
              <a:spcAft>
                <a:spcPts val="0"/>
              </a:spcAft>
              <a:buFont typeface="Arial" pitchFamily="34" charset="0"/>
              <a:buChar char="•"/>
              <a:defRPr/>
            </a:pPr>
            <a:r>
              <a:rPr lang="en-US" dirty="0" smtClean="0"/>
              <a:t>These are created during runtime using the memory manager</a:t>
            </a:r>
          </a:p>
          <a:p>
            <a:pPr fontAlgn="auto">
              <a:spcAft>
                <a:spcPts val="0"/>
              </a:spcAft>
              <a:buFont typeface="Arial" pitchFamily="34" charset="0"/>
              <a:buChar char="•"/>
              <a:defRPr/>
            </a:pPr>
            <a:r>
              <a:rPr lang="en-US" dirty="0" smtClean="0"/>
              <a:t>Two functions are used to handle dynamic memory</a:t>
            </a:r>
          </a:p>
          <a:p>
            <a:pPr lvl="1" fontAlgn="auto">
              <a:spcAft>
                <a:spcPts val="0"/>
              </a:spcAft>
              <a:buFont typeface="Arial" pitchFamily="34" charset="0"/>
              <a:buChar char="–"/>
              <a:defRPr/>
            </a:pPr>
            <a:r>
              <a:rPr lang="en-US" dirty="0" smtClean="0"/>
              <a:t>To allocate memory, </a:t>
            </a:r>
            <a:r>
              <a:rPr lang="en-US" dirty="0" smtClean="0">
                <a:latin typeface="Courier New" pitchFamily="49" charset="0"/>
                <a:ea typeface="Arial Unicode MS" pitchFamily="34" charset="-128"/>
                <a:cs typeface="Courier New" pitchFamily="49" charset="0"/>
              </a:rPr>
              <a:t>new</a:t>
            </a:r>
            <a:r>
              <a:rPr lang="en-US" dirty="0" smtClean="0">
                <a:latin typeface="Arial Unicode MS" pitchFamily="34" charset="-128"/>
                <a:ea typeface="Arial Unicode MS" pitchFamily="34" charset="-128"/>
                <a:cs typeface="Arial Unicode MS" pitchFamily="34" charset="-128"/>
              </a:rPr>
              <a:t> </a:t>
            </a:r>
            <a:r>
              <a:rPr lang="en-US" dirty="0" smtClean="0">
                <a:ea typeface="Arial Unicode MS" pitchFamily="34" charset="-128"/>
                <a:cs typeface="Arial Unicode MS" pitchFamily="34" charset="-128"/>
              </a:rPr>
              <a:t>is used; it returns the address of the allocated memory, which can be assigned to a pointer</a:t>
            </a:r>
            <a:endParaRPr lang="en-US" dirty="0">
              <a:ea typeface="Arial Unicode MS" pitchFamily="34" charset="-128"/>
              <a:cs typeface="Arial Unicode MS" pitchFamily="34" charset="-128"/>
            </a:endParaRPr>
          </a:p>
          <a:p>
            <a:pPr marL="457200" lvl="1" indent="0" algn="ctr" fontAlgn="auto">
              <a:spcAft>
                <a:spcPts val="0"/>
              </a:spcAft>
              <a:buFont typeface="Arial" pitchFamily="34" charset="0"/>
              <a:buNone/>
              <a:defRPr/>
            </a:pPr>
            <a:r>
              <a:rPr lang="en-US" dirty="0" smtClean="0">
                <a:latin typeface="Courier New" pitchFamily="49" charset="0"/>
                <a:cs typeface="Courier New" pitchFamily="49" charset="0"/>
              </a:rPr>
              <a:t>p = new </a:t>
            </a:r>
            <a:r>
              <a:rPr lang="en-US" dirty="0" err="1" smtClean="0">
                <a:latin typeface="Courier New" pitchFamily="49" charset="0"/>
                <a:cs typeface="Courier New" pitchFamily="49" charset="0"/>
              </a:rPr>
              <a:t>int</a:t>
            </a:r>
            <a:r>
              <a:rPr lang="en-US" dirty="0">
                <a:latin typeface="Courier New" pitchFamily="49" charset="0"/>
                <a:cs typeface="Courier New" pitchFamily="49" charset="0"/>
              </a:rPr>
              <a:t>;</a:t>
            </a:r>
          </a:p>
          <a:p>
            <a:pPr lvl="1" fontAlgn="auto">
              <a:spcAft>
                <a:spcPts val="0"/>
              </a:spcAft>
              <a:buFont typeface="Arial" pitchFamily="34" charset="0"/>
              <a:buChar char="–"/>
              <a:defRPr/>
            </a:pPr>
            <a:r>
              <a:rPr lang="en-US" dirty="0" smtClean="0"/>
              <a:t>To release the memory pointed at, </a:t>
            </a:r>
            <a:r>
              <a:rPr lang="en-US" dirty="0" smtClean="0">
                <a:latin typeface="Courier New" pitchFamily="49" charset="0"/>
                <a:ea typeface="Arial Unicode MS" pitchFamily="34" charset="-128"/>
                <a:cs typeface="Courier New" pitchFamily="49" charset="0"/>
              </a:rPr>
              <a:t>delete</a:t>
            </a:r>
            <a:r>
              <a:rPr lang="en-US" dirty="0" smtClean="0">
                <a:ea typeface="Arial Unicode MS" pitchFamily="34" charset="-128"/>
                <a:cs typeface="Arial Unicode MS" pitchFamily="34" charset="-128"/>
              </a:rPr>
              <a:t> is used</a:t>
            </a:r>
          </a:p>
          <a:p>
            <a:pPr marL="457200" lvl="1" indent="0" algn="ctr" fontAlgn="auto">
              <a:spcAft>
                <a:spcPts val="0"/>
              </a:spcAft>
              <a:buFont typeface="Arial" pitchFamily="34" charset="0"/>
              <a:buNone/>
              <a:defRPr/>
            </a:pPr>
            <a:r>
              <a:rPr lang="en-US" dirty="0" smtClean="0">
                <a:latin typeface="Courier New" pitchFamily="49" charset="0"/>
                <a:cs typeface="Courier New" pitchFamily="49" charset="0"/>
              </a:rPr>
              <a:t>delete p</a:t>
            </a:r>
            <a:r>
              <a:rPr lang="en-US" dirty="0">
                <a:latin typeface="Courier New" pitchFamily="49" charset="0"/>
                <a:cs typeface="Courier New" pitchFamily="49" charset="0"/>
              </a:rPr>
              <a:t>;</a:t>
            </a:r>
          </a:p>
          <a:p>
            <a:pPr fontAlgn="auto">
              <a:spcAft>
                <a:spcPts val="0"/>
              </a:spcAft>
              <a:buFont typeface="Arial" pitchFamily="34" charset="0"/>
              <a:buChar char="•"/>
              <a:defRPr/>
            </a:pPr>
            <a:r>
              <a:rPr lang="en-US" dirty="0" smtClean="0"/>
              <a:t>Care must be exercised when using this type of memory operation</a:t>
            </a:r>
            <a:endParaRPr lang="en-US" dirty="0"/>
          </a:p>
        </p:txBody>
      </p:sp>
      <p:sp>
        <p:nvSpPr>
          <p:cNvPr id="4096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096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D7364F49-5564-4D9A-814C-E2D7860FCD63}"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One problem can arise when </a:t>
            </a:r>
            <a:r>
              <a:rPr lang="en-US" dirty="0"/>
              <a:t>an object is deleted </a:t>
            </a:r>
            <a:r>
              <a:rPr lang="en-US" dirty="0" smtClean="0"/>
              <a:t>without </a:t>
            </a:r>
            <a:r>
              <a:rPr lang="en-US" dirty="0"/>
              <a:t>modifying the value of the </a:t>
            </a:r>
            <a:r>
              <a:rPr lang="en-US" dirty="0" smtClean="0"/>
              <a:t>pointer</a:t>
            </a:r>
          </a:p>
          <a:p>
            <a:pPr fontAlgn="auto">
              <a:spcAft>
                <a:spcPts val="0"/>
              </a:spcAft>
              <a:buFont typeface="Arial" pitchFamily="34" charset="0"/>
              <a:buChar char="•"/>
              <a:defRPr/>
            </a:pPr>
            <a:r>
              <a:rPr lang="en-US" dirty="0"/>
              <a:t>T</a:t>
            </a:r>
            <a:r>
              <a:rPr lang="en-US" dirty="0" smtClean="0"/>
              <a:t>he </a:t>
            </a:r>
            <a:r>
              <a:rPr lang="en-US" dirty="0"/>
              <a:t>pointer still points to the memory location of the deallocated </a:t>
            </a:r>
            <a:r>
              <a:rPr lang="en-US" dirty="0" smtClean="0"/>
              <a:t>memory</a:t>
            </a:r>
          </a:p>
          <a:p>
            <a:pPr fontAlgn="auto">
              <a:spcAft>
                <a:spcPts val="0"/>
              </a:spcAft>
              <a:buFont typeface="Arial" pitchFamily="34" charset="0"/>
              <a:buChar char="•"/>
              <a:defRPr/>
            </a:pPr>
            <a:r>
              <a:rPr lang="en-US" dirty="0" smtClean="0"/>
              <a:t>This creates the </a:t>
            </a:r>
            <a:r>
              <a:rPr lang="en-US" b="1" i="1" dirty="0" smtClean="0"/>
              <a:t>dangling reference problem</a:t>
            </a:r>
            <a:endParaRPr lang="en-US" dirty="0" smtClean="0"/>
          </a:p>
          <a:p>
            <a:pPr fontAlgn="auto">
              <a:spcAft>
                <a:spcPts val="0"/>
              </a:spcAft>
              <a:buFont typeface="Arial" pitchFamily="34" charset="0"/>
              <a:buChar char="•"/>
              <a:defRPr/>
            </a:pPr>
            <a:r>
              <a:rPr lang="en-US" dirty="0" smtClean="0"/>
              <a:t>Attempting to dereference the pointer will cause an error</a:t>
            </a:r>
          </a:p>
          <a:p>
            <a:pPr fontAlgn="auto">
              <a:spcAft>
                <a:spcPts val="0"/>
              </a:spcAft>
              <a:buFont typeface="Arial" pitchFamily="34" charset="0"/>
              <a:buChar char="•"/>
              <a:defRPr/>
            </a:pPr>
            <a:r>
              <a:rPr lang="en-US" dirty="0" smtClean="0"/>
              <a:t>To avoid this, after deleting the object, the pointer should be set to a known address or </a:t>
            </a:r>
            <a:r>
              <a:rPr lang="en-US" dirty="0" smtClean="0">
                <a:latin typeface="Courier New" pitchFamily="49" charset="0"/>
                <a:cs typeface="Courier New" pitchFamily="49" charset="0"/>
              </a:rPr>
              <a:t>NULL</a:t>
            </a:r>
            <a:r>
              <a:rPr lang="en-US" dirty="0" smtClean="0"/>
              <a:t>, which is equivalent to 0</a:t>
            </a:r>
          </a:p>
          <a:p>
            <a:pPr marL="0" indent="0" algn="ctr" fontAlgn="auto">
              <a:spcAft>
                <a:spcPts val="0"/>
              </a:spcAft>
              <a:buFont typeface="Arial" pitchFamily="34" charset="0"/>
              <a:buNone/>
              <a:defRPr/>
            </a:pPr>
            <a:r>
              <a:rPr lang="en-US" dirty="0" smtClean="0">
                <a:latin typeface="Courier New" pitchFamily="49" charset="0"/>
                <a:cs typeface="Courier New" pitchFamily="49" charset="0"/>
              </a:rPr>
              <a:t>p = NULL;</a:t>
            </a:r>
            <a:r>
              <a:rPr lang="en-US" dirty="0" smtClean="0"/>
              <a:t> or </a:t>
            </a:r>
            <a:r>
              <a:rPr lang="en-US" dirty="0" smtClean="0">
                <a:latin typeface="Courier New" pitchFamily="49" charset="0"/>
                <a:cs typeface="Courier New" pitchFamily="49" charset="0"/>
              </a:rPr>
              <a:t>p = 0;</a:t>
            </a:r>
          </a:p>
          <a:p>
            <a:pPr marL="0" indent="0" fontAlgn="auto">
              <a:spcAft>
                <a:spcPts val="0"/>
              </a:spcAft>
              <a:buFont typeface="Arial" pitchFamily="34" charset="0"/>
              <a:buNone/>
              <a:defRPr/>
            </a:pPr>
            <a:endParaRPr lang="en-US" dirty="0"/>
          </a:p>
        </p:txBody>
      </p:sp>
      <p:sp>
        <p:nvSpPr>
          <p:cNvPr id="4198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198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73F2FFC-E17C-4FA5-A4A0-9CBB9F53ABF1}"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The second type of problem that can occur with dynamic memory usage is the </a:t>
            </a:r>
            <a:r>
              <a:rPr lang="en-US" b="1" i="1" dirty="0" smtClean="0"/>
              <a:t>memory leak</a:t>
            </a:r>
            <a:endParaRPr lang="en-US" dirty="0" smtClean="0"/>
          </a:p>
          <a:p>
            <a:pPr fontAlgn="auto">
              <a:spcAft>
                <a:spcPts val="0"/>
              </a:spcAft>
              <a:buFont typeface="Arial" pitchFamily="34" charset="0"/>
              <a:buChar char="•"/>
              <a:defRPr/>
            </a:pPr>
            <a:r>
              <a:rPr lang="en-US" dirty="0" smtClean="0"/>
              <a:t>This occurs when the same pointer is used in consecutive allocations, such as:</a:t>
            </a:r>
          </a:p>
          <a:p>
            <a:pPr marL="0" indent="0" algn="ctr" fontAlgn="auto">
              <a:spcBef>
                <a:spcPts val="0"/>
              </a:spcBef>
              <a:spcAft>
                <a:spcPts val="0"/>
              </a:spcAft>
              <a:buFont typeface="Arial" pitchFamily="34" charset="0"/>
              <a:buNone/>
              <a:defRPr/>
            </a:pPr>
            <a:r>
              <a:rPr lang="en-US" dirty="0" smtClean="0">
                <a:latin typeface="Courier New" pitchFamily="49" charset="0"/>
                <a:cs typeface="Courier New" pitchFamily="49" charset="0"/>
              </a:rPr>
              <a:t>p = new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p>
          <a:p>
            <a:pPr marL="0" indent="0" algn="ctr" fontAlgn="auto">
              <a:spcBef>
                <a:spcPts val="0"/>
              </a:spcBef>
              <a:spcAft>
                <a:spcPts val="0"/>
              </a:spcAft>
              <a:buFont typeface="Arial" pitchFamily="34" charset="0"/>
              <a:buNone/>
              <a:defRPr/>
            </a:pPr>
            <a:r>
              <a:rPr lang="en-US" dirty="0" smtClean="0">
                <a:latin typeface="Courier New" pitchFamily="49" charset="0"/>
                <a:cs typeface="Courier New" pitchFamily="49" charset="0"/>
              </a:rPr>
              <a:t>p = new int;</a:t>
            </a:r>
            <a:endParaRPr lang="en-US" dirty="0">
              <a:latin typeface="Courier New" pitchFamily="49" charset="0"/>
              <a:cs typeface="Courier New" pitchFamily="49" charset="0"/>
            </a:endParaRPr>
          </a:p>
          <a:p>
            <a:pPr fontAlgn="auto">
              <a:spcAft>
                <a:spcPts val="0"/>
              </a:spcAft>
              <a:buFont typeface="Arial" pitchFamily="34" charset="0"/>
              <a:buChar char="•"/>
              <a:defRPr/>
            </a:pPr>
            <a:r>
              <a:rPr lang="en-US" dirty="0" smtClean="0"/>
              <a:t>Since the second allocation occurs without deleting the first, the memory from the first allocation becomes inaccessible</a:t>
            </a:r>
          </a:p>
          <a:p>
            <a:pPr fontAlgn="auto">
              <a:spcAft>
                <a:spcPts val="0"/>
              </a:spcAft>
              <a:buFont typeface="Arial" pitchFamily="34" charset="0"/>
              <a:buChar char="•"/>
              <a:defRPr/>
            </a:pPr>
            <a:r>
              <a:rPr lang="en-US" dirty="0" smtClean="0"/>
              <a:t>Depending on code structure, this leak can accumulate until no memory is available for further allocation</a:t>
            </a:r>
          </a:p>
          <a:p>
            <a:pPr fontAlgn="auto">
              <a:spcAft>
                <a:spcPts val="0"/>
              </a:spcAft>
              <a:buFont typeface="Arial" pitchFamily="34" charset="0"/>
              <a:buChar char="•"/>
              <a:defRPr/>
            </a:pPr>
            <a:r>
              <a:rPr lang="en-US" dirty="0" smtClean="0"/>
              <a:t>To avoid this, memory needs to be deallocated when no longer in use</a:t>
            </a:r>
            <a:endParaRPr lang="en-US" dirty="0"/>
          </a:p>
        </p:txBody>
      </p:sp>
      <p:sp>
        <p:nvSpPr>
          <p:cNvPr id="4301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301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B7F9119-129E-47DD-9BBC-8275733AA9FE}"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Abstract Data Types</a:t>
            </a:r>
          </a:p>
        </p:txBody>
      </p:sp>
      <p:sp>
        <p:nvSpPr>
          <p:cNvPr id="19458" name="Content Placeholder 2"/>
          <p:cNvSpPr>
            <a:spLocks noGrp="1"/>
          </p:cNvSpPr>
          <p:nvPr>
            <p:ph idx="1"/>
          </p:nvPr>
        </p:nvSpPr>
        <p:spPr/>
        <p:txBody>
          <a:bodyPr/>
          <a:lstStyle/>
          <a:p>
            <a:r>
              <a:rPr lang="en-US" smtClean="0"/>
              <a:t>Proper planning is essential to successful implementation of programs</a:t>
            </a:r>
          </a:p>
          <a:p>
            <a:r>
              <a:rPr lang="en-US" smtClean="0"/>
              <a:t>Typical design methodologies focus on developing models of solutions before implementing them</a:t>
            </a:r>
          </a:p>
          <a:p>
            <a:r>
              <a:rPr lang="en-US" smtClean="0"/>
              <a:t>These models emphasize structure and function of the algorithms used</a:t>
            </a:r>
          </a:p>
          <a:p>
            <a:r>
              <a:rPr lang="en-US" smtClean="0"/>
              <a:t>Initially our attention is on </a:t>
            </a:r>
            <a:r>
              <a:rPr lang="en-US" b="1" smtClean="0"/>
              <a:t>what</a:t>
            </a:r>
            <a:r>
              <a:rPr lang="en-US" smtClean="0"/>
              <a:t> needs to be done, not </a:t>
            </a:r>
            <a:r>
              <a:rPr lang="en-US" b="1" smtClean="0"/>
              <a:t>how</a:t>
            </a:r>
            <a:r>
              <a:rPr lang="en-US" smtClean="0"/>
              <a:t> it is done</a:t>
            </a:r>
          </a:p>
          <a:p>
            <a:r>
              <a:rPr lang="en-US" smtClean="0"/>
              <a:t>So we define program behavior in terms of operations to be performed</a:t>
            </a:r>
            <a:r>
              <a:rPr lang="en-US" b="1" smtClean="0"/>
              <a:t> </a:t>
            </a:r>
            <a:r>
              <a:rPr lang="en-US" smtClean="0"/>
              <a:t>on data</a:t>
            </a:r>
          </a:p>
          <a:p>
            <a:endParaRPr lang="en-US" smtClean="0"/>
          </a:p>
        </p:txBody>
      </p:sp>
      <p:sp>
        <p:nvSpPr>
          <p:cNvPr id="1945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1946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0EFCD56A-C6C1-4186-A71D-E03E4E0E562E}"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Pointers (continued)</a:t>
            </a:r>
          </a:p>
        </p:txBody>
      </p:sp>
      <p:sp>
        <p:nvSpPr>
          <p:cNvPr id="44034" name="Content Placeholder 2"/>
          <p:cNvSpPr>
            <a:spLocks noGrp="1"/>
          </p:cNvSpPr>
          <p:nvPr>
            <p:ph idx="1"/>
          </p:nvPr>
        </p:nvSpPr>
        <p:spPr/>
        <p:txBody>
          <a:bodyPr/>
          <a:lstStyle/>
          <a:p>
            <a:r>
              <a:rPr lang="en-US" smtClean="0"/>
              <a:t>Pointers and Arrays</a:t>
            </a:r>
          </a:p>
          <a:p>
            <a:pPr lvl="1"/>
            <a:r>
              <a:rPr lang="en-US" smtClean="0"/>
              <a:t>Pointers’ ability to access memory locations through their addresses provides us with numerous processing advantages</a:t>
            </a:r>
          </a:p>
          <a:p>
            <a:pPr lvl="1"/>
            <a:r>
              <a:rPr lang="en-US" smtClean="0"/>
              <a:t>Typically, arrays in C++ are declared before they can be used, known as </a:t>
            </a:r>
            <a:r>
              <a:rPr lang="en-US" b="1" smtClean="0"/>
              <a:t>static declaration</a:t>
            </a:r>
            <a:endParaRPr lang="en-US" smtClean="0"/>
          </a:p>
          <a:p>
            <a:pPr lvl="1"/>
            <a:r>
              <a:rPr lang="en-US" smtClean="0"/>
              <a:t>This means the size of the array must be determined before it is used</a:t>
            </a:r>
          </a:p>
          <a:p>
            <a:pPr lvl="1"/>
            <a:r>
              <a:rPr lang="en-US" smtClean="0"/>
              <a:t>This is wasteful if the array is too large, or a limitation if the array is too small</a:t>
            </a:r>
          </a:p>
          <a:p>
            <a:pPr lvl="1"/>
            <a:r>
              <a:rPr lang="en-US" smtClean="0"/>
              <a:t>However, the name of an array is nothing more than a label for the beginning of the array in memory, so it is a pointer</a:t>
            </a:r>
          </a:p>
        </p:txBody>
      </p:sp>
      <p:sp>
        <p:nvSpPr>
          <p:cNvPr id="4403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403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DABEAF7-5964-4C4A-BF25-B2C990416BC7}"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Pointers and Arrays (continued)</a:t>
            </a:r>
          </a:p>
          <a:p>
            <a:pPr lvl="1"/>
            <a:r>
              <a:rPr lang="en-US" smtClean="0"/>
              <a:t>For example, an array declared:</a:t>
            </a:r>
          </a:p>
          <a:p>
            <a:pPr lvl="1" algn="ctr">
              <a:buFont typeface="Arial" charset="0"/>
              <a:buNone/>
            </a:pPr>
            <a:r>
              <a:rPr lang="en-US" smtClean="0">
                <a:latin typeface="Courier New" pitchFamily="49" charset="0"/>
                <a:cs typeface="Courier New" pitchFamily="49" charset="0"/>
              </a:rPr>
              <a:t>int temp[7];</a:t>
            </a:r>
          </a:p>
          <a:p>
            <a:pPr lvl="1">
              <a:buFont typeface="Arial" charset="0"/>
              <a:buNone/>
            </a:pPr>
            <a:r>
              <a:rPr lang="en-US" smtClean="0"/>
              <a:t>	would appear in memory as:</a:t>
            </a:r>
          </a:p>
          <a:p>
            <a:pPr lvl="1">
              <a:buFont typeface="Arial" charset="0"/>
              <a:buNone/>
            </a:pPr>
            <a:endParaRPr lang="en-US" smtClean="0"/>
          </a:p>
          <a:p>
            <a:pPr lvl="1">
              <a:buFont typeface="Arial" charset="0"/>
              <a:buNone/>
            </a:pPr>
            <a:endParaRPr lang="en-US" smtClean="0"/>
          </a:p>
          <a:p>
            <a:pPr lvl="1">
              <a:buFont typeface="Arial" charset="0"/>
              <a:buNone/>
            </a:pPr>
            <a:endParaRPr lang="en-US" smtClean="0"/>
          </a:p>
          <a:p>
            <a:pPr lvl="1"/>
            <a:r>
              <a:rPr lang="en-US" smtClean="0"/>
              <a:t>In array notation, we access the elements by subscripting: </a:t>
            </a:r>
            <a:r>
              <a:rPr lang="en-US" smtClean="0">
                <a:latin typeface="Courier New" pitchFamily="49" charset="0"/>
                <a:cs typeface="Courier New" pitchFamily="49" charset="0"/>
              </a:rPr>
              <a:t>temp[0]</a:t>
            </a:r>
            <a:r>
              <a:rPr lang="en-US" smtClean="0"/>
              <a:t>, </a:t>
            </a:r>
            <a:r>
              <a:rPr lang="en-US" smtClean="0">
                <a:latin typeface="Courier New" pitchFamily="49" charset="0"/>
                <a:cs typeface="Courier New" pitchFamily="49" charset="0"/>
              </a:rPr>
              <a:t>temp[1]</a:t>
            </a:r>
            <a:r>
              <a:rPr lang="en-US" smtClean="0"/>
              <a:t>, … etc.</a:t>
            </a:r>
          </a:p>
          <a:p>
            <a:pPr lvl="1"/>
            <a:r>
              <a:rPr lang="en-US" smtClean="0"/>
              <a:t>But we can also dereference the pointer to achieve the same results: </a:t>
            </a:r>
            <a:r>
              <a:rPr lang="en-US" smtClean="0">
                <a:latin typeface="Courier New" pitchFamily="49" charset="0"/>
                <a:cs typeface="Courier New" pitchFamily="49" charset="0"/>
              </a:rPr>
              <a:t>*temp</a:t>
            </a:r>
            <a:r>
              <a:rPr lang="en-US" smtClean="0"/>
              <a:t> is equivalent to </a:t>
            </a:r>
            <a:r>
              <a:rPr lang="en-US" smtClean="0">
                <a:latin typeface="Courier New" pitchFamily="49" charset="0"/>
                <a:cs typeface="Courier New" pitchFamily="49" charset="0"/>
              </a:rPr>
              <a:t>temp[0]</a:t>
            </a:r>
          </a:p>
          <a:p>
            <a:pPr lvl="1"/>
            <a:r>
              <a:rPr lang="en-US" smtClean="0"/>
              <a:t>And we can access additional elements through </a:t>
            </a:r>
            <a:r>
              <a:rPr lang="en-US" b="1" smtClean="0"/>
              <a:t>pointer arithmetic</a:t>
            </a:r>
          </a:p>
        </p:txBody>
      </p:sp>
      <p:sp>
        <p:nvSpPr>
          <p:cNvPr id="4505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506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B9CC4EE5-D697-436A-86DE-77E23712565C}" type="slidenum">
              <a:rPr lang="en-US"/>
              <a:pPr/>
              <a:t>21</a:t>
            </a:fld>
            <a:endParaRPr lang="en-US"/>
          </a:p>
        </p:txBody>
      </p:sp>
      <p:pic>
        <p:nvPicPr>
          <p:cNvPr id="45061" name="Picture 2"/>
          <p:cNvPicPr>
            <a:picLocks noChangeAspect="1" noChangeArrowheads="1"/>
          </p:cNvPicPr>
          <p:nvPr/>
        </p:nvPicPr>
        <p:blipFill>
          <a:blip r:embed="rId3" cstate="print"/>
          <a:srcRect/>
          <a:stretch>
            <a:fillRect/>
          </a:stretch>
        </p:blipFill>
        <p:spPr bwMode="auto">
          <a:xfrm>
            <a:off x="2362200" y="3276600"/>
            <a:ext cx="4146550" cy="8985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pPr>
              <a:lnSpc>
                <a:spcPct val="90000"/>
              </a:lnSpc>
            </a:pPr>
            <a:r>
              <a:rPr lang="en-US" smtClean="0"/>
              <a:t>Pointers and Arrays (continued)</a:t>
            </a:r>
          </a:p>
          <a:p>
            <a:pPr lvl="1">
              <a:lnSpc>
                <a:spcPct val="90000"/>
              </a:lnSpc>
            </a:pPr>
            <a:r>
              <a:rPr lang="en-US" smtClean="0"/>
              <a:t>In pointer arithmetic, we can add an offset to the base address of the array: </a:t>
            </a:r>
            <a:r>
              <a:rPr lang="en-US" smtClean="0">
                <a:latin typeface="Courier New" pitchFamily="49" charset="0"/>
              </a:rPr>
              <a:t>temp + 1</a:t>
            </a:r>
            <a:r>
              <a:rPr lang="en-US" smtClean="0"/>
              <a:t>, </a:t>
            </a:r>
            <a:r>
              <a:rPr lang="en-US" smtClean="0">
                <a:latin typeface="Courier New" pitchFamily="49" charset="0"/>
              </a:rPr>
              <a:t>temp + 2</a:t>
            </a:r>
            <a:r>
              <a:rPr lang="en-US" smtClean="0"/>
              <a:t>, … etc. and dereference the result</a:t>
            </a:r>
          </a:p>
          <a:p>
            <a:pPr lvl="1">
              <a:lnSpc>
                <a:spcPct val="90000"/>
              </a:lnSpc>
            </a:pPr>
            <a:r>
              <a:rPr lang="en-US" smtClean="0"/>
              <a:t>So </a:t>
            </a:r>
            <a:r>
              <a:rPr lang="en-US" smtClean="0">
                <a:latin typeface="Courier New" pitchFamily="49" charset="0"/>
                <a:cs typeface="Courier New" pitchFamily="49" charset="0"/>
              </a:rPr>
              <a:t>*(temp + 1)</a:t>
            </a:r>
            <a:r>
              <a:rPr lang="en-US" smtClean="0"/>
              <a:t> is the same as </a:t>
            </a:r>
            <a:r>
              <a:rPr lang="en-US" smtClean="0">
                <a:latin typeface="Courier New" pitchFamily="49" charset="0"/>
                <a:cs typeface="Courier New" pitchFamily="49" charset="0"/>
              </a:rPr>
              <a:t>temp[1]</a:t>
            </a:r>
            <a:r>
              <a:rPr lang="en-US" smtClean="0"/>
              <a:t>, </a:t>
            </a:r>
            <a:r>
              <a:rPr lang="en-US" smtClean="0">
                <a:latin typeface="Courier New" pitchFamily="49" charset="0"/>
                <a:cs typeface="Courier New" pitchFamily="49" charset="0"/>
              </a:rPr>
              <a:t>*(temp + 2)</a:t>
            </a:r>
            <a:r>
              <a:rPr lang="en-US" smtClean="0"/>
              <a:t> is equivalent to </a:t>
            </a:r>
            <a:r>
              <a:rPr lang="en-US" smtClean="0">
                <a:latin typeface="Courier New" pitchFamily="49" charset="0"/>
                <a:cs typeface="Courier New" pitchFamily="49" charset="0"/>
              </a:rPr>
              <a:t>temp[2]</a:t>
            </a:r>
            <a:r>
              <a:rPr lang="en-US" smtClean="0"/>
              <a:t>, etc.</a:t>
            </a:r>
          </a:p>
          <a:p>
            <a:pPr lvl="1">
              <a:lnSpc>
                <a:spcPct val="90000"/>
              </a:lnSpc>
            </a:pPr>
            <a:r>
              <a:rPr lang="en-US" smtClean="0"/>
              <a:t>And as long as we don’t try to change the value of </a:t>
            </a:r>
            <a:r>
              <a:rPr lang="en-US" smtClean="0">
                <a:latin typeface="Courier New" pitchFamily="49" charset="0"/>
              </a:rPr>
              <a:t>temp</a:t>
            </a:r>
            <a:r>
              <a:rPr lang="en-US" smtClean="0"/>
              <a:t>, we can use this alternate approach to access the array’s elements</a:t>
            </a:r>
          </a:p>
          <a:p>
            <a:pPr lvl="1">
              <a:lnSpc>
                <a:spcPct val="90000"/>
              </a:lnSpc>
            </a:pPr>
            <a:r>
              <a:rPr lang="en-US" smtClean="0"/>
              <a:t>Now remember that a pointer can be used in the allocation of memory without a name, through the use of </a:t>
            </a:r>
            <a:r>
              <a:rPr lang="en-US" smtClean="0">
                <a:latin typeface="Courier New" pitchFamily="49" charset="0"/>
                <a:ea typeface="Arial Unicode MS" pitchFamily="34" charset="-128"/>
                <a:cs typeface="Arial Unicode MS" pitchFamily="34" charset="-128"/>
              </a:rPr>
              <a:t>new</a:t>
            </a:r>
          </a:p>
          <a:p>
            <a:pPr lvl="1">
              <a:lnSpc>
                <a:spcPct val="90000"/>
              </a:lnSpc>
            </a:pPr>
            <a:r>
              <a:rPr lang="en-US" smtClean="0">
                <a:ea typeface="Arial Unicode MS" pitchFamily="34" charset="-128"/>
                <a:cs typeface="Arial Unicode MS" pitchFamily="34" charset="-128"/>
              </a:rPr>
              <a:t>This means that we can also declare an array </a:t>
            </a:r>
            <a:r>
              <a:rPr lang="en-US" b="1" smtClean="0">
                <a:ea typeface="Arial Unicode MS" pitchFamily="34" charset="-128"/>
                <a:cs typeface="Arial Unicode MS" pitchFamily="34" charset="-128"/>
              </a:rPr>
              <a:t>dynamically</a:t>
            </a:r>
            <a:r>
              <a:rPr lang="en-US" smtClean="0">
                <a:ea typeface="Arial Unicode MS" pitchFamily="34" charset="-128"/>
                <a:cs typeface="Arial Unicode MS" pitchFamily="34" charset="-128"/>
              </a:rPr>
              <a:t>, via</a:t>
            </a:r>
          </a:p>
          <a:p>
            <a:pPr lvl="1" algn="ctr">
              <a:lnSpc>
                <a:spcPct val="90000"/>
              </a:lnSpc>
              <a:buFont typeface="Arial" charset="0"/>
              <a:buNone/>
            </a:pPr>
            <a:r>
              <a:rPr lang="en-US" smtClean="0">
                <a:latin typeface="Courier New" pitchFamily="49" charset="0"/>
                <a:ea typeface="Arial Unicode MS" pitchFamily="34" charset="-128"/>
                <a:cs typeface="Courier New" pitchFamily="49" charset="0"/>
              </a:rPr>
              <a:t>int *p; p = new int[n];</a:t>
            </a:r>
          </a:p>
          <a:p>
            <a:pPr lvl="1">
              <a:lnSpc>
                <a:spcPct val="90000"/>
              </a:lnSpc>
            </a:pPr>
            <a:r>
              <a:rPr lang="en-US" smtClean="0">
                <a:ea typeface="Arial Unicode MS" pitchFamily="34" charset="-128"/>
                <a:cs typeface="Arial Unicode MS" pitchFamily="34" charset="-128"/>
              </a:rPr>
              <a:t>As long as the value of </a:t>
            </a:r>
            <a:r>
              <a:rPr lang="en-US" smtClean="0">
                <a:latin typeface="Courier New" pitchFamily="49" charset="0"/>
                <a:ea typeface="Arial Unicode MS" pitchFamily="34" charset="-128"/>
                <a:cs typeface="Arial Unicode MS" pitchFamily="34" charset="-128"/>
              </a:rPr>
              <a:t>n</a:t>
            </a:r>
            <a:r>
              <a:rPr lang="en-US" smtClean="0">
                <a:ea typeface="Arial Unicode MS" pitchFamily="34" charset="-128"/>
                <a:cs typeface="Arial Unicode MS" pitchFamily="34" charset="-128"/>
              </a:rPr>
              <a:t> is known when the declaration is executed, the array can be of arbitrary size</a:t>
            </a:r>
          </a:p>
        </p:txBody>
      </p:sp>
      <p:sp>
        <p:nvSpPr>
          <p:cNvPr id="4608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608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23DC8C5-5A1C-4E04-9C63-13EF87027C50}"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Pointers and Arrays (continued)</a:t>
            </a:r>
          </a:p>
          <a:p>
            <a:pPr lvl="1" fontAlgn="auto">
              <a:spcAft>
                <a:spcPts val="0"/>
              </a:spcAft>
              <a:buFont typeface="Arial" pitchFamily="34" charset="0"/>
              <a:buChar char="–"/>
              <a:defRPr/>
            </a:pPr>
            <a:r>
              <a:rPr lang="en-US" dirty="0" smtClean="0"/>
              <a:t>Now, a reference to an element of the array is constructed by adding the element’s location to </a:t>
            </a:r>
            <a:r>
              <a:rPr lang="en-US" dirty="0" smtClean="0">
                <a:latin typeface="Courier New" pitchFamily="49" charset="0"/>
                <a:cs typeface="Courier New" pitchFamily="49" charset="0"/>
              </a:rPr>
              <a:t>p</a:t>
            </a:r>
            <a:r>
              <a:rPr lang="en-US" dirty="0" smtClean="0"/>
              <a:t> and dereferencing, as before</a:t>
            </a:r>
          </a:p>
          <a:p>
            <a:pPr lvl="1" fontAlgn="auto">
              <a:spcAft>
                <a:spcPts val="0"/>
              </a:spcAft>
              <a:buFont typeface="Arial" pitchFamily="34" charset="0"/>
              <a:buChar char="–"/>
              <a:defRPr/>
            </a:pPr>
            <a:r>
              <a:rPr lang="en-US" dirty="0" smtClean="0"/>
              <a:t>And we can assign other pointers to the array by simply declaring them and copying the value of </a:t>
            </a:r>
            <a:r>
              <a:rPr lang="en-US" dirty="0" smtClean="0">
                <a:latin typeface="Courier New" pitchFamily="49" charset="0"/>
                <a:cs typeface="Courier New" pitchFamily="49" charset="0"/>
              </a:rPr>
              <a:t>p</a:t>
            </a:r>
            <a:r>
              <a:rPr lang="en-US" dirty="0" smtClean="0"/>
              <a:t> into the new pointer, if needed</a:t>
            </a:r>
          </a:p>
          <a:p>
            <a:pPr lvl="1" fontAlgn="auto">
              <a:spcAft>
                <a:spcPts val="0"/>
              </a:spcAft>
              <a:buFont typeface="Arial" pitchFamily="34" charset="0"/>
              <a:buChar char="–"/>
              <a:defRPr/>
            </a:pPr>
            <a:r>
              <a:rPr lang="en-US" dirty="0" smtClean="0"/>
              <a:t>This also allows us to conveniently dispose of an array when we no longer need it, using:</a:t>
            </a:r>
          </a:p>
          <a:p>
            <a:pPr marL="457200" lvl="1" indent="0" algn="ctr" fontAlgn="auto">
              <a:spcAft>
                <a:spcPts val="0"/>
              </a:spcAft>
              <a:buFont typeface="Arial" pitchFamily="34" charset="0"/>
              <a:buNone/>
              <a:defRPr/>
            </a:pPr>
            <a:r>
              <a:rPr lang="en-US" dirty="0" smtClean="0">
                <a:latin typeface="Courier New" pitchFamily="49" charset="0"/>
                <a:cs typeface="Courier New" pitchFamily="49" charset="0"/>
              </a:rPr>
              <a:t>delete[] p;</a:t>
            </a:r>
            <a:endParaRPr lang="en-US" dirty="0">
              <a:latin typeface="Courier New" pitchFamily="49" charset="0"/>
              <a:cs typeface="Courier New" pitchFamily="49" charset="0"/>
            </a:endParaRPr>
          </a:p>
          <a:p>
            <a:pPr lvl="1" fontAlgn="auto">
              <a:spcAft>
                <a:spcPts val="0"/>
              </a:spcAft>
              <a:buFont typeface="Arial" pitchFamily="34" charset="0"/>
              <a:buChar char="–"/>
              <a:defRPr/>
            </a:pPr>
            <a:r>
              <a:rPr lang="en-US" dirty="0" smtClean="0"/>
              <a:t>The brackets indicate that an array is to be deleted; </a:t>
            </a:r>
            <a:r>
              <a:rPr lang="en-US" dirty="0" smtClean="0">
                <a:latin typeface="Courier New" pitchFamily="49" charset="0"/>
                <a:cs typeface="Courier New" pitchFamily="49" charset="0"/>
              </a:rPr>
              <a:t>p</a:t>
            </a:r>
            <a:r>
              <a:rPr lang="en-US" dirty="0" smtClean="0"/>
              <a:t> is the pointer to that array</a:t>
            </a:r>
            <a:endParaRPr lang="en-US" dirty="0"/>
          </a:p>
        </p:txBody>
      </p:sp>
      <p:sp>
        <p:nvSpPr>
          <p:cNvPr id="4710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710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93E385CC-FBF4-4D3E-8D68-BB5857E4F1A3}"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Pointers (continued)</a:t>
            </a:r>
          </a:p>
        </p:txBody>
      </p:sp>
      <p:sp>
        <p:nvSpPr>
          <p:cNvPr id="48130" name="Content Placeholder 2"/>
          <p:cNvSpPr>
            <a:spLocks noGrp="1"/>
          </p:cNvSpPr>
          <p:nvPr>
            <p:ph idx="1"/>
          </p:nvPr>
        </p:nvSpPr>
        <p:spPr/>
        <p:txBody>
          <a:bodyPr/>
          <a:lstStyle/>
          <a:p>
            <a:r>
              <a:rPr lang="en-US" smtClean="0"/>
              <a:t>Pointers and Copy Constructors</a:t>
            </a:r>
          </a:p>
          <a:p>
            <a:pPr lvl="1"/>
            <a:r>
              <a:rPr lang="en-US" smtClean="0"/>
              <a:t>A potential problem can arise when copying data from one object to another if one of the data members is a pointer</a:t>
            </a:r>
          </a:p>
          <a:p>
            <a:pPr lvl="1"/>
            <a:r>
              <a:rPr lang="en-US" smtClean="0"/>
              <a:t>The default behavior is to copy the items member by member</a:t>
            </a:r>
          </a:p>
          <a:p>
            <a:pPr lvl="1"/>
            <a:r>
              <a:rPr lang="en-US" smtClean="0"/>
              <a:t>Because the value of a pointer is an address, this address is copied to the new object</a:t>
            </a:r>
          </a:p>
          <a:p>
            <a:pPr lvl="1"/>
            <a:r>
              <a:rPr lang="en-US" smtClean="0"/>
              <a:t>Consequently the new object’s pointer points to the same data as the old object’s pointer, instead of being distinct</a:t>
            </a:r>
          </a:p>
          <a:p>
            <a:pPr lvl="1"/>
            <a:r>
              <a:rPr lang="en-US" smtClean="0"/>
              <a:t>To correct this, the user must create a </a:t>
            </a:r>
            <a:r>
              <a:rPr lang="en-US" b="1" smtClean="0"/>
              <a:t>copy constructor</a:t>
            </a:r>
            <a:r>
              <a:rPr lang="en-US" smtClean="0"/>
              <a:t> which will copy not only the pointer, but the object the pointer points to</a:t>
            </a:r>
          </a:p>
          <a:p>
            <a:pPr lvl="1"/>
            <a:r>
              <a:rPr lang="en-US" smtClean="0"/>
              <a:t>This conflict is illustrated in figure 1-2(a) and (b); the resolution is shown in figure 1-2(c) and (d)</a:t>
            </a:r>
          </a:p>
        </p:txBody>
      </p:sp>
      <p:sp>
        <p:nvSpPr>
          <p:cNvPr id="4813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813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12DDE96-E89E-4046-B341-6888F2E4C119}"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Pointers and Copy Constructors (continued)</a:t>
            </a:r>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algn="ctr" fontAlgn="auto">
              <a:spcAft>
                <a:spcPts val="0"/>
              </a:spcAft>
              <a:buFont typeface="Arial" pitchFamily="34" charset="0"/>
              <a:buNone/>
              <a:defRPr/>
            </a:pPr>
            <a:r>
              <a:rPr lang="en-US" sz="1200" dirty="0" smtClean="0"/>
              <a:t>Fig. 1-2 Illustrating the necessity of using a copy constructor for objects with pointer members</a:t>
            </a:r>
            <a:endParaRPr lang="en-US" sz="1200" dirty="0"/>
          </a:p>
        </p:txBody>
      </p:sp>
      <p:sp>
        <p:nvSpPr>
          <p:cNvPr id="4915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915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58FE709-E539-4F33-9C2E-20F79EDF3748}" type="slidenum">
              <a:rPr lang="en-US"/>
              <a:pPr/>
              <a:t>25</a:t>
            </a:fld>
            <a:endParaRPr lang="en-US"/>
          </a:p>
        </p:txBody>
      </p:sp>
      <p:pic>
        <p:nvPicPr>
          <p:cNvPr id="49157" name="Picture 5"/>
          <p:cNvPicPr>
            <a:picLocks noChangeAspect="1"/>
          </p:cNvPicPr>
          <p:nvPr/>
        </p:nvPicPr>
        <p:blipFill>
          <a:blip r:embed="rId3" cstate="print"/>
          <a:srcRect/>
          <a:stretch>
            <a:fillRect/>
          </a:stretch>
        </p:blipFill>
        <p:spPr bwMode="auto">
          <a:xfrm>
            <a:off x="2105025" y="2133600"/>
            <a:ext cx="4953000" cy="33432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t>Pointers (continued)</a:t>
            </a:r>
          </a:p>
        </p:txBody>
      </p:sp>
      <p:sp>
        <p:nvSpPr>
          <p:cNvPr id="50178" name="Content Placeholder 2"/>
          <p:cNvSpPr>
            <a:spLocks noGrp="1"/>
          </p:cNvSpPr>
          <p:nvPr>
            <p:ph idx="1"/>
          </p:nvPr>
        </p:nvSpPr>
        <p:spPr/>
        <p:txBody>
          <a:bodyPr/>
          <a:lstStyle/>
          <a:p>
            <a:r>
              <a:rPr lang="en-US" smtClean="0"/>
              <a:t>Pointers and Destructors</a:t>
            </a:r>
          </a:p>
          <a:p>
            <a:pPr lvl="1"/>
            <a:r>
              <a:rPr lang="en-US" smtClean="0"/>
              <a:t>When a local object goes out of scope, the memory associated with it is released</a:t>
            </a:r>
          </a:p>
          <a:p>
            <a:pPr lvl="1"/>
            <a:r>
              <a:rPr lang="en-US" smtClean="0"/>
              <a:t>Unfortunately, if one of the object members is a pointer, the pointer’s memory is released, leaving the object pointed at inaccessible</a:t>
            </a:r>
          </a:p>
          <a:p>
            <a:pPr lvl="1"/>
            <a:r>
              <a:rPr lang="en-US" smtClean="0"/>
              <a:t>To avoid this memory leak, objects that contain pointers need to have destructors written for them</a:t>
            </a:r>
          </a:p>
          <a:p>
            <a:pPr lvl="1"/>
            <a:r>
              <a:rPr lang="en-US" smtClean="0"/>
              <a:t>A </a:t>
            </a:r>
            <a:r>
              <a:rPr lang="en-US" b="1" smtClean="0"/>
              <a:t>destructor</a:t>
            </a:r>
            <a:r>
              <a:rPr lang="en-US" smtClean="0"/>
              <a:t> is a code construct that is automatically called when its associated object is deleted</a:t>
            </a:r>
          </a:p>
          <a:p>
            <a:pPr lvl="1"/>
            <a:r>
              <a:rPr lang="en-US" smtClean="0"/>
              <a:t>It can specify special processing to occur, such as the deletion of pointer-linked memory objects</a:t>
            </a:r>
          </a:p>
        </p:txBody>
      </p:sp>
      <p:sp>
        <p:nvSpPr>
          <p:cNvPr id="5017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018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8AC42448-CEA0-409B-A54A-855B585A73D2}"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pPr>
              <a:lnSpc>
                <a:spcPct val="90000"/>
              </a:lnSpc>
            </a:pPr>
            <a:r>
              <a:rPr lang="en-US" smtClean="0"/>
              <a:t>Pointers and Reference Variables</a:t>
            </a:r>
          </a:p>
          <a:p>
            <a:pPr lvl="1">
              <a:lnSpc>
                <a:spcPct val="90000"/>
              </a:lnSpc>
            </a:pPr>
            <a:r>
              <a:rPr lang="en-US" smtClean="0"/>
              <a:t>There is a close correspondence between pointers and reference variables</a:t>
            </a:r>
          </a:p>
          <a:p>
            <a:pPr lvl="1">
              <a:lnSpc>
                <a:spcPct val="90000"/>
              </a:lnSpc>
            </a:pPr>
            <a:r>
              <a:rPr lang="en-US" smtClean="0"/>
              <a:t>This is because reference variables are implemented as constant pointers</a:t>
            </a:r>
          </a:p>
          <a:p>
            <a:pPr lvl="1">
              <a:lnSpc>
                <a:spcPct val="90000"/>
              </a:lnSpc>
            </a:pPr>
            <a:r>
              <a:rPr lang="en-US" smtClean="0"/>
              <a:t>Given the declarations:</a:t>
            </a:r>
          </a:p>
          <a:p>
            <a:pPr lvl="1" algn="ctr">
              <a:lnSpc>
                <a:spcPct val="90000"/>
              </a:lnSpc>
              <a:buFont typeface="Arial" charset="0"/>
              <a:buNone/>
            </a:pPr>
            <a:r>
              <a:rPr lang="en-US" smtClean="0">
                <a:latin typeface="Courier New" pitchFamily="49" charset="0"/>
                <a:cs typeface="Courier New" pitchFamily="49" charset="0"/>
              </a:rPr>
              <a:t>int n = 5,*p = &amp;n,&amp;r = n;</a:t>
            </a:r>
          </a:p>
          <a:p>
            <a:pPr lvl="1">
              <a:lnSpc>
                <a:spcPct val="90000"/>
              </a:lnSpc>
              <a:buFont typeface="Arial" charset="0"/>
              <a:buNone/>
            </a:pPr>
            <a:r>
              <a:rPr lang="en-US" smtClean="0"/>
              <a:t>	a change to the value of </a:t>
            </a:r>
            <a:r>
              <a:rPr lang="en-US" smtClean="0">
                <a:latin typeface="Courier New" pitchFamily="49" charset="0"/>
              </a:rPr>
              <a:t>n</a:t>
            </a:r>
            <a:r>
              <a:rPr lang="en-US" smtClean="0"/>
              <a:t> via any of the three will be reflected in the other two</a:t>
            </a:r>
          </a:p>
          <a:p>
            <a:pPr lvl="1">
              <a:lnSpc>
                <a:spcPct val="90000"/>
              </a:lnSpc>
            </a:pPr>
            <a:r>
              <a:rPr lang="en-US" smtClean="0"/>
              <a:t>Thus </a:t>
            </a:r>
            <a:r>
              <a:rPr lang="en-US" smtClean="0">
                <a:latin typeface="Courier New" pitchFamily="49" charset="0"/>
                <a:cs typeface="Courier New" pitchFamily="49" charset="0"/>
              </a:rPr>
              <a:t>n = 7 </a:t>
            </a:r>
            <a:r>
              <a:rPr lang="en-US" smtClean="0"/>
              <a:t>or </a:t>
            </a:r>
            <a:r>
              <a:rPr lang="en-US" smtClean="0">
                <a:latin typeface="Courier New" pitchFamily="49" charset="0"/>
                <a:cs typeface="Courier New" pitchFamily="49" charset="0"/>
              </a:rPr>
              <a:t>*p = 7</a:t>
            </a:r>
            <a:r>
              <a:rPr lang="en-US" smtClean="0"/>
              <a:t>, or </a:t>
            </a:r>
            <a:r>
              <a:rPr lang="en-US" smtClean="0">
                <a:latin typeface="Courier New" pitchFamily="49" charset="0"/>
                <a:cs typeface="Courier New" pitchFamily="49" charset="0"/>
              </a:rPr>
              <a:t>r = 7 </a:t>
            </a:r>
            <a:r>
              <a:rPr lang="en-US" smtClean="0"/>
              <a:t>accomplishes the same result; the value of </a:t>
            </a:r>
            <a:r>
              <a:rPr lang="en-US" smtClean="0">
                <a:latin typeface="Courier New" pitchFamily="49" charset="0"/>
                <a:cs typeface="Courier New" pitchFamily="49" charset="0"/>
              </a:rPr>
              <a:t>n</a:t>
            </a:r>
            <a:r>
              <a:rPr lang="en-US" smtClean="0"/>
              <a:t> is now 7</a:t>
            </a:r>
          </a:p>
          <a:p>
            <a:pPr lvl="1">
              <a:lnSpc>
                <a:spcPct val="90000"/>
              </a:lnSpc>
            </a:pPr>
            <a:r>
              <a:rPr lang="en-US" smtClean="0"/>
              <a:t>So we can dereference a pointer, or use a reference directly to access the original object’s value</a:t>
            </a:r>
          </a:p>
        </p:txBody>
      </p:sp>
      <p:sp>
        <p:nvSpPr>
          <p:cNvPr id="5120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120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04720806-69AC-4225-A7A1-69772385CE43}"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Pointers and Reference Variables (continued)</a:t>
            </a:r>
          </a:p>
          <a:p>
            <a:pPr lvl="1"/>
            <a:r>
              <a:rPr lang="en-US" smtClean="0"/>
              <a:t>We do have to exercise care in declaring pointers, though, because</a:t>
            </a:r>
          </a:p>
          <a:p>
            <a:pPr lvl="1" algn="ctr">
              <a:buFont typeface="Arial" charset="0"/>
              <a:buNone/>
            </a:pPr>
            <a:r>
              <a:rPr lang="en-US" smtClean="0">
                <a:latin typeface="Courier New" pitchFamily="49" charset="0"/>
                <a:cs typeface="Courier New" pitchFamily="49" charset="0"/>
              </a:rPr>
              <a:t>int *const</a:t>
            </a:r>
          </a:p>
          <a:p>
            <a:pPr lvl="1">
              <a:buFont typeface="Arial" charset="0"/>
              <a:buNone/>
            </a:pPr>
            <a:r>
              <a:rPr lang="en-US" smtClean="0"/>
              <a:t>	declares a constant pointer to an integer, while</a:t>
            </a:r>
          </a:p>
          <a:p>
            <a:pPr lvl="1" algn="ctr">
              <a:buFont typeface="Arial" charset="0"/>
              <a:buNone/>
            </a:pPr>
            <a:r>
              <a:rPr lang="en-US" smtClean="0">
                <a:latin typeface="Courier New" pitchFamily="49" charset="0"/>
                <a:cs typeface="Courier New" pitchFamily="49" charset="0"/>
              </a:rPr>
              <a:t>const int *</a:t>
            </a:r>
          </a:p>
          <a:p>
            <a:pPr lvl="1">
              <a:buFont typeface="Arial" charset="0"/>
              <a:buNone/>
            </a:pPr>
            <a:r>
              <a:rPr lang="en-US" smtClean="0"/>
              <a:t>	declares a pointer to a constant integer</a:t>
            </a:r>
          </a:p>
          <a:p>
            <a:pPr lvl="1"/>
            <a:r>
              <a:rPr lang="en-US" smtClean="0"/>
              <a:t>The latter can cause errors if we attempt to assign a value through a dereferenced pointer</a:t>
            </a:r>
          </a:p>
          <a:p>
            <a:pPr lvl="1"/>
            <a:r>
              <a:rPr lang="en-US" smtClean="0"/>
              <a:t>Reference variables are valuable in working with functions, as they allow us to modify the values of arguments </a:t>
            </a:r>
          </a:p>
          <a:p>
            <a:pPr lvl="1"/>
            <a:r>
              <a:rPr lang="en-US" smtClean="0"/>
              <a:t>They can also be returned from a function</a:t>
            </a:r>
          </a:p>
          <a:p>
            <a:pPr lvl="1"/>
            <a:r>
              <a:rPr lang="en-US" smtClean="0"/>
              <a:t>While pointers can be used instead, they have to be dereferenced</a:t>
            </a:r>
          </a:p>
        </p:txBody>
      </p:sp>
      <p:sp>
        <p:nvSpPr>
          <p:cNvPr id="5222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222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5AE4A790-DEDF-48EA-9F42-3D60577F4439}"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smtClean="0"/>
              <a:t>Pointers (continued)</a:t>
            </a:r>
          </a:p>
        </p:txBody>
      </p:sp>
      <p:sp>
        <p:nvSpPr>
          <p:cNvPr id="53250" name="Content Placeholder 2"/>
          <p:cNvSpPr>
            <a:spLocks noGrp="1"/>
          </p:cNvSpPr>
          <p:nvPr>
            <p:ph idx="1"/>
          </p:nvPr>
        </p:nvSpPr>
        <p:spPr/>
        <p:txBody>
          <a:bodyPr/>
          <a:lstStyle/>
          <a:p>
            <a:r>
              <a:rPr lang="en-US" smtClean="0"/>
              <a:t>Pointers and Reference Variables (continued)</a:t>
            </a:r>
          </a:p>
          <a:p>
            <a:pPr lvl="1"/>
            <a:r>
              <a:rPr lang="en-US" smtClean="0"/>
              <a:t>We do have to be careful when we use references in classes</a:t>
            </a:r>
          </a:p>
          <a:p>
            <a:pPr lvl="1"/>
            <a:r>
              <a:rPr lang="en-US" smtClean="0"/>
              <a:t>It is possible to compromise information hiding if a public method returns a reference to a private data member</a:t>
            </a:r>
          </a:p>
          <a:p>
            <a:pPr lvl="1"/>
            <a:r>
              <a:rPr lang="en-US" smtClean="0"/>
              <a:t>This reference, as an address, allows bypassing of the protection mechanisms provided in the class definition</a:t>
            </a:r>
          </a:p>
          <a:p>
            <a:pPr lvl="1"/>
            <a:r>
              <a:rPr lang="en-US" smtClean="0"/>
              <a:t>Data corruption can result</a:t>
            </a:r>
          </a:p>
        </p:txBody>
      </p:sp>
      <p:sp>
        <p:nvSpPr>
          <p:cNvPr id="5325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325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95A8C0DF-7DAB-452B-B98D-8CDDD1845743}"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t>Abstract Data Types (continued)</a:t>
            </a:r>
          </a:p>
        </p:txBody>
      </p:sp>
      <p:sp>
        <p:nvSpPr>
          <p:cNvPr id="20482" name="Content Placeholder 2"/>
          <p:cNvSpPr>
            <a:spLocks noGrp="1"/>
          </p:cNvSpPr>
          <p:nvPr>
            <p:ph idx="1"/>
          </p:nvPr>
        </p:nvSpPr>
        <p:spPr/>
        <p:txBody>
          <a:bodyPr/>
          <a:lstStyle/>
          <a:p>
            <a:r>
              <a:rPr lang="en-US" smtClean="0"/>
              <a:t>The details will emerge as we refine the definitions of the operations</a:t>
            </a:r>
          </a:p>
          <a:p>
            <a:r>
              <a:rPr lang="en-US" smtClean="0"/>
              <a:t>Only then will implementation of those operations be carried out</a:t>
            </a:r>
          </a:p>
          <a:p>
            <a:r>
              <a:rPr lang="en-US" smtClean="0"/>
              <a:t>As part of this implementation, we must choose appropriate data structures</a:t>
            </a:r>
          </a:p>
          <a:p>
            <a:r>
              <a:rPr lang="en-US" smtClean="0"/>
              <a:t>A </a:t>
            </a:r>
            <a:r>
              <a:rPr lang="en-US" b="1" smtClean="0"/>
              <a:t>data structure</a:t>
            </a:r>
            <a:r>
              <a:rPr lang="en-US" smtClean="0"/>
              <a:t> is a technique of storing and organizing data so it can be used efficiently</a:t>
            </a:r>
          </a:p>
          <a:p>
            <a:r>
              <a:rPr lang="en-US" smtClean="0"/>
              <a:t>In our program models, data structures are described by </a:t>
            </a:r>
            <a:r>
              <a:rPr lang="en-US" b="1" i="1" smtClean="0"/>
              <a:t>abstract data types</a:t>
            </a:r>
            <a:r>
              <a:rPr lang="en-US" smtClean="0"/>
              <a:t> (ADTs)</a:t>
            </a:r>
          </a:p>
          <a:p>
            <a:endParaRPr lang="en-US" smtClean="0"/>
          </a:p>
        </p:txBody>
      </p:sp>
      <p:sp>
        <p:nvSpPr>
          <p:cNvPr id="2048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048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A2CEA94-42E2-4C4C-B31F-3E611B5A5E8A}"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mtClean="0"/>
              <a:t>Pointers (continued)</a:t>
            </a:r>
          </a:p>
        </p:txBody>
      </p:sp>
      <p:sp>
        <p:nvSpPr>
          <p:cNvPr id="54274" name="Content Placeholder 2"/>
          <p:cNvSpPr>
            <a:spLocks noGrp="1"/>
          </p:cNvSpPr>
          <p:nvPr>
            <p:ph idx="1"/>
          </p:nvPr>
        </p:nvSpPr>
        <p:spPr/>
        <p:txBody>
          <a:bodyPr/>
          <a:lstStyle/>
          <a:p>
            <a:r>
              <a:rPr lang="en-US" smtClean="0"/>
              <a:t>Pointers and Functions</a:t>
            </a:r>
          </a:p>
          <a:p>
            <a:pPr lvl="1"/>
            <a:r>
              <a:rPr lang="en-US" smtClean="0"/>
              <a:t>The same characteristics of variables – value (or contents) and location (or address) – can also be applied to functions</a:t>
            </a:r>
          </a:p>
          <a:p>
            <a:pPr lvl="1"/>
            <a:r>
              <a:rPr lang="en-US" smtClean="0"/>
              <a:t>A function’s value is the result it returns, and its address is the memory location of the function’s body</a:t>
            </a:r>
          </a:p>
          <a:p>
            <a:pPr lvl="1"/>
            <a:r>
              <a:rPr lang="en-US" smtClean="0"/>
              <a:t>So we can use a pointer to a function to access it</a:t>
            </a:r>
          </a:p>
          <a:p>
            <a:pPr lvl="1"/>
            <a:r>
              <a:rPr lang="en-US" smtClean="0"/>
              <a:t>Given a function </a:t>
            </a:r>
            <a:r>
              <a:rPr lang="en-US" smtClean="0">
                <a:latin typeface="Courier New" pitchFamily="49" charset="0"/>
              </a:rPr>
              <a:t>temp</a:t>
            </a:r>
            <a:r>
              <a:rPr lang="en-US" smtClean="0"/>
              <a:t>, its name, </a:t>
            </a:r>
            <a:r>
              <a:rPr lang="en-US" smtClean="0">
                <a:latin typeface="Courier New" pitchFamily="49" charset="0"/>
              </a:rPr>
              <a:t>temp</a:t>
            </a:r>
            <a:r>
              <a:rPr lang="en-US" smtClean="0"/>
              <a:t>, is a pointer to the function and </a:t>
            </a:r>
            <a:r>
              <a:rPr lang="en-US" smtClean="0">
                <a:latin typeface="Courier New" pitchFamily="49" charset="0"/>
              </a:rPr>
              <a:t>*temp</a:t>
            </a:r>
            <a:r>
              <a:rPr lang="en-US" smtClean="0"/>
              <a:t> is the function itself</a:t>
            </a:r>
          </a:p>
          <a:p>
            <a:pPr lvl="1"/>
            <a:r>
              <a:rPr lang="en-US" smtClean="0"/>
              <a:t>Following the dereferenced pointer with an argument list will call the function and pass the argument values</a:t>
            </a:r>
          </a:p>
          <a:p>
            <a:pPr lvl="1"/>
            <a:r>
              <a:rPr lang="en-US" smtClean="0"/>
              <a:t>Using this we can implement </a:t>
            </a:r>
            <a:r>
              <a:rPr lang="en-US" b="1" i="1" smtClean="0"/>
              <a:t>functionals</a:t>
            </a:r>
            <a:r>
              <a:rPr lang="en-US" smtClean="0"/>
              <a:t>, functions that take functions as arguments</a:t>
            </a:r>
          </a:p>
        </p:txBody>
      </p:sp>
      <p:sp>
        <p:nvSpPr>
          <p:cNvPr id="5427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427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BF245D5D-B697-488E-88D0-1431FBC22FBF}" type="slidenum">
              <a:rPr lang="en-US"/>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Abstract Data Types (continued)</a:t>
            </a:r>
          </a:p>
        </p:txBody>
      </p:sp>
      <p:sp>
        <p:nvSpPr>
          <p:cNvPr id="21506" name="Content Placeholder 2"/>
          <p:cNvSpPr>
            <a:spLocks noGrp="1"/>
          </p:cNvSpPr>
          <p:nvPr>
            <p:ph idx="1"/>
          </p:nvPr>
        </p:nvSpPr>
        <p:spPr/>
        <p:txBody>
          <a:bodyPr/>
          <a:lstStyle/>
          <a:p>
            <a:r>
              <a:rPr lang="en-US" smtClean="0"/>
              <a:t>ADTs are defined indirectly, in terms of operations to be performed rather than in terms of its inner structure</a:t>
            </a:r>
          </a:p>
          <a:p>
            <a:r>
              <a:rPr lang="en-US" smtClean="0"/>
              <a:t>ADTs can then be implemented through class definitions in an object-oriented language</a:t>
            </a:r>
          </a:p>
          <a:p>
            <a:r>
              <a:rPr lang="en-US" smtClean="0"/>
              <a:t>For example, consider a stack ADT:</a:t>
            </a:r>
          </a:p>
        </p:txBody>
      </p:sp>
      <p:sp>
        <p:nvSpPr>
          <p:cNvPr id="2150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150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6411778-967D-4F2E-A53A-BF77CDDC060D}" type="slidenum">
              <a:rPr lang="en-US"/>
              <a:pPr/>
              <a:t>4</a:t>
            </a:fld>
            <a:endParaRPr lang="en-US"/>
          </a:p>
        </p:txBody>
      </p:sp>
      <p:pic>
        <p:nvPicPr>
          <p:cNvPr id="21509" name="Picture 2"/>
          <p:cNvPicPr>
            <a:picLocks noChangeAspect="1" noChangeArrowheads="1"/>
          </p:cNvPicPr>
          <p:nvPr/>
        </p:nvPicPr>
        <p:blipFill>
          <a:blip r:embed="rId3" cstate="print"/>
          <a:srcRect/>
          <a:stretch>
            <a:fillRect/>
          </a:stretch>
        </p:blipFill>
        <p:spPr bwMode="auto">
          <a:xfrm>
            <a:off x="2779713" y="4038600"/>
            <a:ext cx="3506787"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Abstract Data Types (continued)</a:t>
            </a:r>
          </a:p>
        </p:txBody>
      </p:sp>
      <p:sp>
        <p:nvSpPr>
          <p:cNvPr id="23554" name="Content Placeholder 2"/>
          <p:cNvSpPr>
            <a:spLocks noGrp="1"/>
          </p:cNvSpPr>
          <p:nvPr>
            <p:ph idx="1"/>
          </p:nvPr>
        </p:nvSpPr>
        <p:spPr/>
        <p:txBody>
          <a:bodyPr/>
          <a:lstStyle/>
          <a:p>
            <a:r>
              <a:rPr lang="en-US" smtClean="0"/>
              <a:t>A stack is a </a:t>
            </a:r>
            <a:r>
              <a:rPr lang="en-US" b="1" smtClean="0"/>
              <a:t>last-in first-out (LIFO)</a:t>
            </a:r>
            <a:r>
              <a:rPr lang="en-US" smtClean="0"/>
              <a:t> linear structure where items can only be added and removed from one end</a:t>
            </a:r>
          </a:p>
          <a:p>
            <a:r>
              <a:rPr lang="en-US" smtClean="0"/>
              <a:t>Operations on this stack ADT might include:</a:t>
            </a:r>
          </a:p>
          <a:p>
            <a:pPr lvl="1"/>
            <a:r>
              <a:rPr lang="en-US" smtClean="0"/>
              <a:t>PUSH – add an item to the stack</a:t>
            </a:r>
          </a:p>
          <a:p>
            <a:pPr lvl="1"/>
            <a:r>
              <a:rPr lang="en-US" smtClean="0"/>
              <a:t>POP – remove the item at the top of the stack</a:t>
            </a:r>
          </a:p>
          <a:p>
            <a:pPr lvl="1"/>
            <a:r>
              <a:rPr lang="en-US" smtClean="0"/>
              <a:t>TOP – return the value of the item at the top of the stack</a:t>
            </a:r>
          </a:p>
          <a:p>
            <a:pPr lvl="1"/>
            <a:r>
              <a:rPr lang="en-US" smtClean="0"/>
              <a:t>EMPTY – determine if the stack is empty</a:t>
            </a:r>
          </a:p>
          <a:p>
            <a:pPr lvl="1"/>
            <a:r>
              <a:rPr lang="en-US" smtClean="0"/>
              <a:t>CREATE – create a new empty stack</a:t>
            </a:r>
          </a:p>
          <a:p>
            <a:r>
              <a:rPr lang="en-US" smtClean="0"/>
              <a:t>Notice these simply describe the things we can do, not how they are done</a:t>
            </a:r>
          </a:p>
          <a:p>
            <a:r>
              <a:rPr lang="en-US" smtClean="0"/>
              <a:t>These details will be reserved for implementation</a:t>
            </a:r>
          </a:p>
        </p:txBody>
      </p:sp>
      <p:sp>
        <p:nvSpPr>
          <p:cNvPr id="2355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355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DEEB584-BAE6-48F1-B944-AF8CA423D0D2}"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Encapsulation</a:t>
            </a:r>
          </a:p>
        </p:txBody>
      </p:sp>
      <p:sp>
        <p:nvSpPr>
          <p:cNvPr id="24578" name="Content Placeholder 2"/>
          <p:cNvSpPr>
            <a:spLocks noGrp="1"/>
          </p:cNvSpPr>
          <p:nvPr>
            <p:ph idx="1"/>
          </p:nvPr>
        </p:nvSpPr>
        <p:spPr/>
        <p:txBody>
          <a:bodyPr/>
          <a:lstStyle/>
          <a:p>
            <a:r>
              <a:rPr lang="en-US" smtClean="0"/>
              <a:t>Fundamental to object-oriented programming (OOP) is the notion of an object</a:t>
            </a:r>
          </a:p>
          <a:p>
            <a:r>
              <a:rPr lang="en-US" smtClean="0"/>
              <a:t>An </a:t>
            </a:r>
            <a:r>
              <a:rPr lang="en-US" b="1" i="1" smtClean="0"/>
              <a:t>object</a:t>
            </a:r>
            <a:r>
              <a:rPr lang="en-US" smtClean="0"/>
              <a:t> is a data structure, combined with the operations pertinent to that structure</a:t>
            </a:r>
          </a:p>
          <a:p>
            <a:r>
              <a:rPr lang="en-US" smtClean="0"/>
              <a:t>Most object-oriented languages (OOLs) define objects through the use of a class</a:t>
            </a:r>
          </a:p>
          <a:p>
            <a:r>
              <a:rPr lang="en-US" smtClean="0"/>
              <a:t>A </a:t>
            </a:r>
            <a:r>
              <a:rPr lang="en-US" b="1" i="1" smtClean="0"/>
              <a:t>class</a:t>
            </a:r>
            <a:r>
              <a:rPr lang="en-US" smtClean="0"/>
              <a:t> is a template which implements the ADT defining the objects the class creates</a:t>
            </a:r>
          </a:p>
          <a:p>
            <a:r>
              <a:rPr lang="en-US" smtClean="0"/>
              <a:t>Within a class, the data elements are called </a:t>
            </a:r>
            <a:r>
              <a:rPr lang="en-US" b="1" i="1" smtClean="0"/>
              <a:t>data members</a:t>
            </a:r>
            <a:r>
              <a:rPr lang="en-US" smtClean="0"/>
              <a:t>, and the operations </a:t>
            </a:r>
            <a:r>
              <a:rPr lang="en-US" b="1" i="1" smtClean="0"/>
              <a:t>methods</a:t>
            </a:r>
            <a:r>
              <a:rPr lang="en-US" smtClean="0"/>
              <a:t>, </a:t>
            </a:r>
            <a:r>
              <a:rPr lang="en-US" b="1" i="1" smtClean="0"/>
              <a:t>function members</a:t>
            </a:r>
            <a:r>
              <a:rPr lang="en-US" smtClean="0"/>
              <a:t>, or </a:t>
            </a:r>
            <a:r>
              <a:rPr lang="en-US" b="1" i="1" smtClean="0"/>
              <a:t>member functions</a:t>
            </a:r>
            <a:endParaRPr lang="en-US" i="1" smtClean="0"/>
          </a:p>
        </p:txBody>
      </p:sp>
      <p:sp>
        <p:nvSpPr>
          <p:cNvPr id="2457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458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D5D14BD-8586-4DDD-B014-BA595776303B}"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Encapsulation (continued)</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The combination of data members and methods in a class is referred to as </a:t>
            </a:r>
            <a:r>
              <a:rPr lang="en-US" b="1" i="1" dirty="0" smtClean="0"/>
              <a:t>data encapsulation</a:t>
            </a:r>
            <a:endParaRPr lang="en-US" i="1" dirty="0" smtClean="0"/>
          </a:p>
          <a:p>
            <a:pPr fontAlgn="auto">
              <a:spcAft>
                <a:spcPts val="0"/>
              </a:spcAft>
              <a:buFont typeface="Arial" pitchFamily="34" charset="0"/>
              <a:buChar char="•"/>
              <a:defRPr/>
            </a:pPr>
            <a:r>
              <a:rPr lang="en-US" dirty="0" smtClean="0"/>
              <a:t>An object, then, can also be defined as the instantiation of a class, creating an entity that can be used in a program</a:t>
            </a:r>
          </a:p>
          <a:p>
            <a:pPr fontAlgn="auto">
              <a:spcAft>
                <a:spcPts val="0"/>
              </a:spcAft>
              <a:buFont typeface="Arial" pitchFamily="34" charset="0"/>
              <a:buChar char="•"/>
              <a:defRPr/>
            </a:pPr>
            <a:r>
              <a:rPr lang="en-US" dirty="0" smtClean="0"/>
              <a:t>This concept is a very powerful and useful tool in modern programming</a:t>
            </a:r>
          </a:p>
          <a:p>
            <a:pPr fontAlgn="auto">
              <a:spcAft>
                <a:spcPts val="0"/>
              </a:spcAft>
              <a:buFont typeface="Arial" pitchFamily="34" charset="0"/>
              <a:buChar char="•"/>
              <a:defRPr/>
            </a:pPr>
            <a:r>
              <a:rPr lang="en-US" dirty="0" smtClean="0"/>
              <a:t>In non-OOLs, the program code itself is responsible for determining the associations between data and functions</a:t>
            </a:r>
          </a:p>
          <a:p>
            <a:pPr fontAlgn="auto">
              <a:spcAft>
                <a:spcPts val="0"/>
              </a:spcAft>
              <a:buFont typeface="Arial" pitchFamily="34" charset="0"/>
              <a:buChar char="•"/>
              <a:defRPr/>
            </a:pPr>
            <a:r>
              <a:rPr lang="en-US" dirty="0" smtClean="0"/>
              <a:t>In contrast, data encapsulation binds the data structure and its operations together in the class</a:t>
            </a:r>
          </a:p>
          <a:p>
            <a:pPr fontAlgn="auto">
              <a:spcAft>
                <a:spcPts val="0"/>
              </a:spcAft>
              <a:buFont typeface="Arial" pitchFamily="34" charset="0"/>
              <a:buChar char="•"/>
              <a:defRPr/>
            </a:pPr>
            <a:r>
              <a:rPr lang="en-US" dirty="0" smtClean="0"/>
              <a:t>The program can then focus on the manipulation of these objects through their associated methods</a:t>
            </a:r>
            <a:endParaRPr lang="en-US" dirty="0"/>
          </a:p>
        </p:txBody>
      </p:sp>
      <p:sp>
        <p:nvSpPr>
          <p:cNvPr id="2560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560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34A1AF6-4700-4FC6-B6F9-60FF2DB46CE8}"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Encapsulation (continued)</a:t>
            </a:r>
          </a:p>
        </p:txBody>
      </p:sp>
      <p:sp>
        <p:nvSpPr>
          <p:cNvPr id="26626" name="Content Placeholder 2"/>
          <p:cNvSpPr>
            <a:spLocks noGrp="1"/>
          </p:cNvSpPr>
          <p:nvPr>
            <p:ph idx="1"/>
          </p:nvPr>
        </p:nvSpPr>
        <p:spPr/>
        <p:txBody>
          <a:bodyPr/>
          <a:lstStyle/>
          <a:p>
            <a:r>
              <a:rPr lang="en-US" smtClean="0"/>
              <a:t>This approach has several advantages:</a:t>
            </a:r>
          </a:p>
          <a:p>
            <a:pPr lvl="1"/>
            <a:r>
              <a:rPr lang="en-US" smtClean="0"/>
              <a:t>The strong link between data and operations better mimics real-world behavior, on which program models are based</a:t>
            </a:r>
          </a:p>
          <a:p>
            <a:pPr lvl="1"/>
            <a:r>
              <a:rPr lang="en-US" smtClean="0"/>
              <a:t>Errors in implementation are confined to the methods of a particular class in which they occur, making them easier to detect and correct</a:t>
            </a:r>
          </a:p>
          <a:p>
            <a:pPr lvl="1"/>
            <a:r>
              <a:rPr lang="en-US" smtClean="0"/>
              <a:t>Details of the implementation of the object can be hidden from other objects to prevent side effects from occurring</a:t>
            </a:r>
          </a:p>
          <a:p>
            <a:r>
              <a:rPr lang="en-US" smtClean="0"/>
              <a:t>This last point illustrates the </a:t>
            </a:r>
            <a:r>
              <a:rPr lang="en-US" b="1" i="1" smtClean="0"/>
              <a:t>principle of information-hiding</a:t>
            </a:r>
          </a:p>
          <a:p>
            <a:r>
              <a:rPr lang="en-US" smtClean="0"/>
              <a:t>Our use of an object is based on what it does for us, not how it goes about doing it</a:t>
            </a:r>
          </a:p>
          <a:p>
            <a:r>
              <a:rPr lang="en-US" smtClean="0"/>
              <a:t>So an object can be looked at as a black box, with specific user-available methods and a well-defined behavior</a:t>
            </a:r>
          </a:p>
          <a:p>
            <a:endParaRPr lang="en-US" b="1" i="1" smtClean="0"/>
          </a:p>
        </p:txBody>
      </p:sp>
      <p:sp>
        <p:nvSpPr>
          <p:cNvPr id="2662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662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B04A94D7-77F4-47B8-A4B6-3EE6518AC95E}"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Encapsulation (continued)</a:t>
            </a:r>
          </a:p>
        </p:txBody>
      </p:sp>
      <p:sp>
        <p:nvSpPr>
          <p:cNvPr id="27650" name="Content Placeholder 2"/>
          <p:cNvSpPr>
            <a:spLocks noGrp="1"/>
          </p:cNvSpPr>
          <p:nvPr>
            <p:ph idx="1"/>
          </p:nvPr>
        </p:nvSpPr>
        <p:spPr/>
        <p:txBody>
          <a:bodyPr/>
          <a:lstStyle/>
          <a:p>
            <a:r>
              <a:rPr lang="en-US" smtClean="0"/>
              <a:t>These user-accessible components comprise an object’s </a:t>
            </a:r>
            <a:r>
              <a:rPr lang="en-US" b="1" smtClean="0"/>
              <a:t>public</a:t>
            </a:r>
            <a:r>
              <a:rPr lang="en-US" smtClean="0"/>
              <a:t> interface; the remaining methods and data are </a:t>
            </a:r>
            <a:r>
              <a:rPr lang="en-US" b="1" smtClean="0"/>
              <a:t>private</a:t>
            </a:r>
            <a:endParaRPr lang="en-US" smtClean="0"/>
          </a:p>
          <a:p>
            <a:endParaRPr lang="en-US" smtClean="0"/>
          </a:p>
        </p:txBody>
      </p:sp>
      <p:sp>
        <p:nvSpPr>
          <p:cNvPr id="2765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765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790CD2A-1F3F-4E20-A42D-128B05A56401}" type="slidenum">
              <a:rPr lang="en-US"/>
              <a:pPr/>
              <a:t>9</a:t>
            </a:fld>
            <a:endParaRPr lang="en-US"/>
          </a:p>
        </p:txBody>
      </p:sp>
      <p:pic>
        <p:nvPicPr>
          <p:cNvPr id="27653" name="Picture 2"/>
          <p:cNvPicPr>
            <a:picLocks noChangeAspect="1" noChangeArrowheads="1"/>
          </p:cNvPicPr>
          <p:nvPr/>
        </p:nvPicPr>
        <p:blipFill>
          <a:blip r:embed="rId3" cstate="print"/>
          <a:srcRect/>
          <a:stretch>
            <a:fillRect/>
          </a:stretch>
        </p:blipFill>
        <p:spPr bwMode="auto">
          <a:xfrm>
            <a:off x="2544763" y="2438400"/>
            <a:ext cx="405447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2594</Words>
  <Application>Microsoft Office PowerPoint</Application>
  <PresentationFormat>On-screen Show (4:3)</PresentationFormat>
  <Paragraphs>314</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Abstract Data Types</vt:lpstr>
      <vt:lpstr>Abstract Data Types (continued)</vt:lpstr>
      <vt:lpstr>Abstract Data Types (continued)</vt:lpstr>
      <vt:lpstr>Abstract Data Types (continued)</vt:lpstr>
      <vt:lpstr>Encapsulation</vt:lpstr>
      <vt:lpstr>Encapsulation (continued)</vt:lpstr>
      <vt:lpstr>Encapsulation (continued)</vt:lpstr>
      <vt:lpstr>Encapsulation (continued)</vt:lpstr>
      <vt:lpstr>Encapsulation (continued)</vt:lpstr>
      <vt:lpstr>Encapsulation (continued)</vt:lpstr>
      <vt:lpstr>Pointers</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2012-07-02T20:45:50Z</dcterms:created>
  <dcterms:modified xsi:type="dcterms:W3CDTF">2017-10-19T08:20:02Z</dcterms:modified>
</cp:coreProperties>
</file>