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43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8" r:id="rId3"/>
    <p:sldId id="352" r:id="rId4"/>
    <p:sldId id="353" r:id="rId5"/>
    <p:sldId id="296" r:id="rId6"/>
    <p:sldId id="362" r:id="rId7"/>
    <p:sldId id="363" r:id="rId8"/>
    <p:sldId id="364" r:id="rId9"/>
    <p:sldId id="365" r:id="rId10"/>
    <p:sldId id="366" r:id="rId11"/>
    <p:sldId id="356" r:id="rId12"/>
    <p:sldId id="355" r:id="rId13"/>
    <p:sldId id="367" r:id="rId14"/>
    <p:sldId id="372" r:id="rId15"/>
    <p:sldId id="373" r:id="rId16"/>
    <p:sldId id="368" r:id="rId17"/>
    <p:sldId id="374" r:id="rId18"/>
    <p:sldId id="375" r:id="rId19"/>
    <p:sldId id="376" r:id="rId20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720"/>
    <a:srgbClr val="89C554"/>
    <a:srgbClr val="7F8989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07" autoAdjust="0"/>
    <p:restoredTop sz="94595" autoAdjust="0"/>
  </p:normalViewPr>
  <p:slideViewPr>
    <p:cSldViewPr>
      <p:cViewPr>
        <p:scale>
          <a:sx n="90" d="100"/>
          <a:sy n="90" d="100"/>
        </p:scale>
        <p:origin x="-1156" y="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4BBA3C-C7A0-4B25-AD18-FF103C08E6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9699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79450"/>
            <a:ext cx="4541838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631C773-F383-4ADD-92E6-59E994D21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8688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021446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191000"/>
            <a:ext cx="9144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89C554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2: Complexity Analysis</a:t>
            </a:r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362200"/>
            <a:ext cx="1895475" cy="113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85800"/>
            <a:ext cx="76200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0" y="-7"/>
            <a:ext cx="9143996" cy="259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5881"/>
            <a:ext cx="9144000" cy="400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1372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>
            <a:lvl1pPr algn="l">
              <a:defRPr>
                <a:solidFill>
                  <a:srgbClr val="E1372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89C554"/>
                </a:solidFill>
              </a:defRPr>
            </a:lvl1pPr>
          </a:lstStyle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13720"/>
                </a:solidFill>
              </a:defRPr>
            </a:lvl1pPr>
          </a:lstStyle>
          <a:p>
            <a:pPr algn="l"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89C554"/>
                </a:solidFill>
              </a:defRPr>
            </a:lvl1pPr>
          </a:lstStyle>
          <a:p>
            <a:pPr>
              <a:defRPr/>
            </a:pPr>
            <a:fld id="{592E4A1A-CBD4-4720-8F89-69D8A22200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E137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2: Complexity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Big-O Notation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graph of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crosses the graph of each </a:t>
            </a:r>
            <a:r>
              <a:rPr lang="en-US" i="1" dirty="0" smtClean="0"/>
              <a:t>cg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at </a:t>
            </a:r>
            <a:r>
              <a:rPr lang="en-US" i="1" dirty="0" smtClean="0"/>
              <a:t>N</a:t>
            </a:r>
          </a:p>
          <a:p>
            <a:r>
              <a:rPr lang="en-US" dirty="0"/>
              <a:t>T</a:t>
            </a:r>
            <a:r>
              <a:rPr lang="en-US" dirty="0" smtClean="0"/>
              <a:t>his does not mean other values of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are not useful; we can choose to start with any </a:t>
            </a:r>
            <a:r>
              <a:rPr lang="en-US" i="1" dirty="0" smtClean="0"/>
              <a:t>c</a:t>
            </a:r>
            <a:r>
              <a:rPr lang="en-US" dirty="0" smtClean="0"/>
              <a:t>, provided we choose the correct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We can also use this information to determine the big-O of a given function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onsider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function 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We need a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such that: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- 2 </a:t>
            </a:r>
            <a:r>
              <a:rPr lang="en-US" u="sng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4488" indent="-344488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for all 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u="sng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52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Big-O Notation (continued)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Dividing by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gives us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3 + 4/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– 2/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Choosing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1, we need to find a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such that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3 + 4 – 2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We can set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6, so we have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+ 4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- 2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4488" indent="-344488"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for all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So our function is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Big-O provides a formal method for expressing 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asymptotic upper bounds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bounding the growth of a function from above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39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Big-O Notation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Knowing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where a function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lies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within the big-O hierarchy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lets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compare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it quickly with other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functions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Thus we have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 idea of which algorithm has the best time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39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/>
              <a:t>C</a:t>
            </a:r>
            <a:r>
              <a:rPr lang="en-US" dirty="0" smtClean="0"/>
              <a:t>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we examine algorithms in terms of their time and space complexity, we can classify them this way, too</a:t>
            </a:r>
          </a:p>
          <a:p>
            <a:r>
              <a:rPr lang="en-US" dirty="0" smtClean="0"/>
              <a:t>This is illustrated in the next figure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300" dirty="0" smtClean="0"/>
              <a:t>Fig. </a:t>
            </a:r>
            <a:r>
              <a:rPr lang="en-US" sz="1300" dirty="0"/>
              <a:t>2.4</a:t>
            </a:r>
            <a:r>
              <a:rPr lang="en-US" sz="1300" b="1" dirty="0"/>
              <a:t> </a:t>
            </a:r>
            <a:r>
              <a:rPr lang="en-US" sz="1300" dirty="0"/>
              <a:t>Classes of algorithms and their execution times on a computer executing 1 </a:t>
            </a:r>
            <a:r>
              <a:rPr lang="en-US" sz="1300" dirty="0" smtClean="0"/>
              <a:t>million operations </a:t>
            </a:r>
            <a:r>
              <a:rPr lang="en-US" sz="1300" dirty="0"/>
              <a:t>per second </a:t>
            </a:r>
            <a:endParaRPr lang="en-US" sz="1300" dirty="0" smtClean="0"/>
          </a:p>
          <a:p>
            <a:pPr marL="0" indent="0" algn="ctr">
              <a:buNone/>
            </a:pPr>
            <a:r>
              <a:rPr lang="en-US" sz="1300" dirty="0" smtClean="0"/>
              <a:t>(</a:t>
            </a:r>
            <a:r>
              <a:rPr lang="en-US" sz="1300" dirty="0"/>
              <a:t>1 sec = 10</a:t>
            </a:r>
            <a:r>
              <a:rPr lang="en-US" sz="1300" baseline="30000" dirty="0"/>
              <a:t>6</a:t>
            </a:r>
            <a:r>
              <a:rPr lang="en-US" sz="1300" dirty="0"/>
              <a:t> μsec = 10</a:t>
            </a:r>
            <a:r>
              <a:rPr lang="en-US" sz="1300" baseline="30000" dirty="0"/>
              <a:t>3</a:t>
            </a:r>
            <a:r>
              <a:rPr lang="en-US" sz="1300" dirty="0"/>
              <a:t> msec</a:t>
            </a:r>
            <a:r>
              <a:rPr lang="en-US" sz="1300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0"/>
            <a:ext cx="60769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7917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smtClean="0"/>
              <a:t>Complexities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1200" dirty="0" smtClean="0"/>
              <a:t>Fig</a:t>
            </a:r>
            <a:r>
              <a:rPr lang="en-US" sz="1200" dirty="0"/>
              <a:t>. 2.4</a:t>
            </a:r>
            <a:r>
              <a:rPr lang="en-US" sz="1200" b="1" dirty="0"/>
              <a:t> </a:t>
            </a:r>
            <a:r>
              <a:rPr lang="en-US" sz="1200" dirty="0" smtClean="0"/>
              <a:t>(concluded)</a:t>
            </a:r>
            <a:endParaRPr lang="en-US" sz="1200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class</a:t>
            </a:r>
            <a:r>
              <a:rPr lang="en-US" dirty="0" smtClean="0"/>
              <a:t> of an algorithm is the name used to refer to its big-O notation; it is a more convenient way to describe its behavior</a:t>
            </a:r>
          </a:p>
          <a:p>
            <a:r>
              <a:rPr lang="en-US" dirty="0" smtClean="0"/>
              <a:t>For example a linear function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); its time increases in direct proportion to the amount of data processed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38300"/>
            <a:ext cx="60769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295400"/>
            <a:ext cx="6076950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668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Complexities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relationship can also be expressed graphically: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 smtClean="0"/>
              <a:t>Fig. </a:t>
            </a:r>
            <a:r>
              <a:rPr lang="en-US" sz="1200" dirty="0"/>
              <a:t>2.5</a:t>
            </a:r>
            <a:r>
              <a:rPr lang="en-US" sz="1200" b="1" dirty="0"/>
              <a:t> </a:t>
            </a:r>
            <a:r>
              <a:rPr lang="en-US" sz="1200" dirty="0"/>
              <a:t>Typical functions applied in big-O estimates</a:t>
            </a:r>
            <a:r>
              <a:rPr lang="en-US" sz="1200" dirty="0" smtClean="0"/>
              <a:t>.</a:t>
            </a:r>
          </a:p>
          <a:p>
            <a:r>
              <a:rPr lang="en-US" dirty="0" smtClean="0"/>
              <a:t>This graph, and the previous chart, show that some algorithms have no practical application</a:t>
            </a:r>
          </a:p>
          <a:p>
            <a:r>
              <a:rPr lang="en-US" dirty="0" smtClean="0"/>
              <a:t>Even with today’s supercomputers, cubic order algorithms or higher are impractical for large numbers of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252663"/>
            <a:ext cx="49434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7596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Asymptotic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dirty="0" smtClean="0"/>
              <a:t>As we have seen, asymptotic bounds are used to determine the time and space efficiency of algorithms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Generally, we are interested in time complexity, which is based on assignments and comparisons in a program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We’ll focus on assignments for the time being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Consider a simple loop: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(i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sum = 0; i &lt; n; i++)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sum = sum + a[i]</a:t>
            </a:r>
          </a:p>
          <a:p>
            <a:pPr>
              <a:spcBef>
                <a:spcPts val="500"/>
              </a:spcBef>
            </a:pPr>
            <a:r>
              <a:rPr lang="en-US" dirty="0"/>
              <a:t>T</a:t>
            </a:r>
            <a:r>
              <a:rPr lang="en-US" dirty="0" smtClean="0"/>
              <a:t>wo assignments are executed once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0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 = sum</a:t>
            </a:r>
            <a:r>
              <a:rPr lang="en-US" dirty="0" smtClean="0"/>
              <a:t>) during initialization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In the loop,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sum + a[i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dirty="0">
                <a:cs typeface="Courier New" pitchFamily="49" charset="0"/>
              </a:rPr>
              <a:t>executed </a:t>
            </a:r>
            <a:r>
              <a:rPr lang="en-US" i="1" dirty="0"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621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addition,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dirty="0" smtClean="0">
                <a:cs typeface="Courier New" pitchFamily="49" charset="0"/>
              </a:rPr>
              <a:t> in the loop header is executed 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times</a:t>
            </a:r>
          </a:p>
          <a:p>
            <a:r>
              <a:rPr lang="en-US" dirty="0" smtClean="0">
                <a:cs typeface="Courier New" pitchFamily="49" charset="0"/>
              </a:rPr>
              <a:t>So there are 2 + 2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assignments in this loop’s execution and it is </a:t>
            </a:r>
            <a:r>
              <a:rPr lang="en-US" i="1" dirty="0" smtClean="0">
                <a:cs typeface="Courier New" pitchFamily="49" charset="0"/>
              </a:rPr>
              <a:t>O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Typically, as loops are nested, the complexity grows by a factor of </a:t>
            </a:r>
            <a:r>
              <a:rPr lang="en-US" i="1" dirty="0" smtClean="0"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, although this isn’t always the case</a:t>
            </a:r>
          </a:p>
          <a:p>
            <a:r>
              <a:rPr lang="en-US" dirty="0" smtClean="0">
                <a:cs typeface="Courier New" pitchFamily="49" charset="0"/>
              </a:rPr>
              <a:t>Consider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nn-NO" sz="19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1900" dirty="0">
                <a:latin typeface="Courier New" pitchFamily="49" charset="0"/>
                <a:cs typeface="Courier New" pitchFamily="49" charset="0"/>
              </a:rPr>
              <a:t>(i = 0; i &lt; n; i++) 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   for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(j = 1, sum = a[0]; j &lt;= i; j++)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sum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+= a[j];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   cout &lt;&lt; ”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sum for subarray 0 through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“ &lt;&lt; i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     &lt;&lt;”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is “&lt;&lt;sum&lt;&lt;end1;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796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outer loop initializes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, then executes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times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During each pass through the loop, the variable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is updated, and the inner loop and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cout</a:t>
                </a:r>
                <a:r>
                  <a:rPr lang="en-US" dirty="0" smtClean="0">
                    <a:cs typeface="Courier New" pitchFamily="49" charset="0"/>
                  </a:rPr>
                  <a:t> statement are executed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The inner loop initializes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en-US" dirty="0" smtClean="0">
                    <a:cs typeface="Courier New" pitchFamily="49" charset="0"/>
                  </a:rPr>
                  <a:t> and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en-US" dirty="0" smtClean="0">
                    <a:cs typeface="Courier New" pitchFamily="49" charset="0"/>
                  </a:rPr>
                  <a:t> each time, so the number of assignments so far is 1 + 3n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>
                    <a:cs typeface="Courier New" pitchFamily="49" charset="0"/>
                  </a:rPr>
                  <a:t>T</a:t>
                </a:r>
                <a:r>
                  <a:rPr lang="en-US" dirty="0" smtClean="0">
                    <a:cs typeface="Courier New" pitchFamily="49" charset="0"/>
                  </a:rPr>
                  <a:t>he inner loop executes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times, where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ranges from 1 to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– 1, based on the outer loop (when </a:t>
                </a:r>
                <a:r>
                  <a:rPr lang="en-US" i="1" dirty="0" smtClean="0">
                    <a:cs typeface="Courier New" pitchFamily="49" charset="0"/>
                  </a:rPr>
                  <a:t>i</a:t>
                </a:r>
                <a:r>
                  <a:rPr lang="en-US" dirty="0" smtClean="0">
                    <a:cs typeface="Courier New" pitchFamily="49" charset="0"/>
                  </a:rPr>
                  <a:t> is 0, it doesn’t run)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Each time the inner loop executes, it increments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en-US" dirty="0" smtClean="0">
                    <a:cs typeface="Courier New" pitchFamily="49" charset="0"/>
                  </a:rPr>
                  <a:t>, and assigns a value to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sum</a:t>
                </a:r>
              </a:p>
              <a:p>
                <a:pPr>
                  <a:tabLst>
                    <a:tab pos="6570663" algn="l"/>
                  </a:tabLst>
                </a:pPr>
                <a:r>
                  <a:rPr lang="en-US" dirty="0" smtClean="0">
                    <a:cs typeface="Courier New" pitchFamily="49" charset="0"/>
                  </a:rPr>
                  <a:t>So the inner loop executes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  <a:cs typeface="Courier New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>
                    <a:cs typeface="Courier New" pitchFamily="49" charset="0"/>
                  </a:rPr>
                  <a:t> = 2(1 + 2 + … + 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 – 1) = 2</a:t>
                </a:r>
                <a:r>
                  <a:rPr lang="en-US" i="1" dirty="0" smtClean="0">
                    <a:cs typeface="Courier New" pitchFamily="49" charset="0"/>
                  </a:rPr>
                  <a:t>n</a:t>
                </a:r>
                <a:r>
                  <a:rPr lang="en-US" dirty="0" smtClean="0">
                    <a:cs typeface="Courier New" pitchFamily="49" charset="0"/>
                  </a:rPr>
                  <a:t>(</a:t>
                </a:r>
                <a:r>
                  <a:rPr lang="en-US" i="1" dirty="0" smtClean="0">
                    <a:cs typeface="Courier New" pitchFamily="49" charset="0"/>
                  </a:rPr>
                  <a:t>n </a:t>
                </a:r>
                <a:r>
                  <a:rPr lang="en-US" dirty="0" smtClean="0">
                    <a:cs typeface="Courier New" pitchFamily="49" charset="0"/>
                  </a:rPr>
                  <a:t>– 1) assignments</a:t>
                </a:r>
                <a:endParaRPr lang="en-US" dirty="0"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63" t="-1348" r="-1407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796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Finding Asymptotic Complexity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of assignments is then 1 + 3</a:t>
            </a:r>
            <a:r>
              <a:rPr lang="en-US" i="1" dirty="0" smtClean="0"/>
              <a:t>n</a:t>
            </a:r>
            <a:r>
              <a:rPr lang="en-US" dirty="0" smtClean="0"/>
              <a:t> + 2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- 1), which is </a:t>
            </a:r>
            <a:r>
              <a:rPr lang="en-US" i="1" dirty="0" smtClean="0"/>
              <a:t>O</a:t>
            </a:r>
            <a:r>
              <a:rPr lang="en-US" dirty="0" smtClean="0"/>
              <a:t>(1)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mentioned earlier, not all loops increase complexity, so care has to be taken to analyze the processing that takes place</a:t>
            </a:r>
          </a:p>
          <a:p>
            <a:r>
              <a:rPr lang="en-US" dirty="0" smtClean="0"/>
              <a:t>However, additional complexity can be involved if the number of iterations changes during execution</a:t>
            </a:r>
          </a:p>
          <a:p>
            <a:r>
              <a:rPr lang="en-US" dirty="0" smtClean="0"/>
              <a:t>This can be the case in some of the more powerful searching and sorting algorithms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7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Algorithms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are an essential aspect of data structures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Data structures are implemented using algorithms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Some algorithms are more efficient than others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Efficiency is preferred; we need metrics to compare them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An algorithm’s </a:t>
            </a:r>
            <a:r>
              <a:rPr lang="en-US" sz="2400" b="1" i="1" dirty="0">
                <a:latin typeface="Calibri" pitchFamily="34" charset="0"/>
                <a:cs typeface="Calibri" pitchFamily="34" charset="0"/>
              </a:rPr>
              <a:t>complexity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is a function describing the efficiency of the algorithm in terms of the amount of data the algorithm must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process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ere are two main complexity measures of efficiency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Time </a:t>
            </a:r>
            <a:r>
              <a:rPr lang="en-US" sz="2400" b="1" i="1" dirty="0">
                <a:latin typeface="Calibri" pitchFamily="34" charset="0"/>
                <a:cs typeface="Calibri" pitchFamily="34" charset="0"/>
              </a:rPr>
              <a:t>complexity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describes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amount of time an algorithm takes in terms of the amount of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input</a:t>
            </a:r>
          </a:p>
          <a:p>
            <a:r>
              <a:rPr lang="en-US" sz="2400" b="1" i="1" dirty="0">
                <a:latin typeface="Calibri" pitchFamily="34" charset="0"/>
                <a:cs typeface="Calibri" pitchFamily="34" charset="0"/>
              </a:rPr>
              <a:t>Space complexity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describes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amount of memory (space) an algorithm takes in terms of the amount of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input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For both measures, we are interested in the algorithm’s </a:t>
            </a:r>
            <a:r>
              <a:rPr lang="en-US" sz="2400" b="1" i="1" dirty="0">
                <a:latin typeface="Calibri" pitchFamily="34" charset="0"/>
                <a:cs typeface="Calibri" pitchFamily="34" charset="0"/>
              </a:rPr>
              <a:t>asymptotic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complexity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This asks: when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(number of input items) goes to infinity, what happens to the algorithm’s performance?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42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Computational and Asymptotic Complexity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To illustrate this, consider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+ 100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+ log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10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+ 1000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As the value of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increases, the importance of each term shifts until for large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only the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term is significant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1200" dirty="0" smtClean="0"/>
              <a:t>Fig. 2-1</a:t>
            </a:r>
            <a:r>
              <a:rPr lang="en-US" sz="1200" b="1" dirty="0" smtClean="0"/>
              <a:t> </a:t>
            </a:r>
            <a:r>
              <a:rPr lang="en-US" sz="1200" dirty="0"/>
              <a:t>The growth rate of all terms of function </a:t>
            </a:r>
            <a:r>
              <a:rPr lang="en-US" sz="1200" i="1" dirty="0"/>
              <a:t>f 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/>
              <a:t>n</a:t>
            </a:r>
            <a:r>
              <a:rPr lang="en-US" sz="1200" dirty="0"/>
              <a:t>2 + 100</a:t>
            </a:r>
            <a:r>
              <a:rPr lang="en-US" sz="1200" i="1" dirty="0"/>
              <a:t>n </a:t>
            </a:r>
            <a:r>
              <a:rPr lang="en-US" sz="1200" dirty="0"/>
              <a:t>+ log10</a:t>
            </a:r>
            <a:r>
              <a:rPr lang="en-US" sz="1200" i="1" dirty="0"/>
              <a:t>n </a:t>
            </a:r>
            <a:r>
              <a:rPr lang="en-US" sz="1200" dirty="0"/>
              <a:t>+ 1,000.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06" y="3048000"/>
            <a:ext cx="60864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542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Big-O Notation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most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commonly used notation for asymptotic complexity used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is "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big-O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"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notation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 the previous example we would say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+ 100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+ log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10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+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1000 =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(read "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big-oh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of n squared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Definition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Let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and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be functions,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 </a:t>
            </a:r>
            <a:r>
              <a:rPr lang="el-GR" sz="2400" i="1" dirty="0" smtClean="0">
                <a:latin typeface="Calibri" pitchFamily="34" charset="0"/>
                <a:cs typeface="Calibri" pitchFamily="34" charset="0"/>
              </a:rPr>
              <a:t>ε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 Z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is a positive integer. We write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=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)) if and only if there exists a real number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and positive integer 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satisfying 0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cg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for all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(And we say, "f of n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big-oh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of g of 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.“)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This means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that functions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like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+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4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-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log n + 12,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/5 - 100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log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so forth are all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Notation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</a:t>
            </a:r>
            <a:r>
              <a:rPr lang="en-US" sz="2400" dirty="0" smtClean="0"/>
              <a:t> the definition of big-O is correct, it lacks important information</a:t>
            </a:r>
          </a:p>
          <a:p>
            <a:r>
              <a:rPr lang="en-US" sz="2400" dirty="0" smtClean="0"/>
              <a:t>While </a:t>
            </a:r>
            <a:r>
              <a:rPr lang="en-US" sz="2400" i="1" dirty="0" smtClean="0"/>
              <a:t>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N</a:t>
            </a:r>
            <a:r>
              <a:rPr lang="en-US" dirty="0" smtClean="0"/>
              <a:t> exist, it does not tell us how to calculate them or what to do if multiple candidates exist (and they often do)</a:t>
            </a:r>
          </a:p>
          <a:p>
            <a:r>
              <a:rPr lang="en-US" sz="2400" dirty="0" smtClean="0"/>
              <a:t>Consider the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:</a:t>
            </a:r>
          </a:p>
          <a:p>
            <a:pPr marL="0" indent="0" algn="ctr">
              <a:buNone/>
            </a:pPr>
            <a:r>
              <a:rPr lang="pt-BR" i="1" dirty="0"/>
              <a:t>f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+ 3</a:t>
            </a:r>
            <a:r>
              <a:rPr lang="pt-BR" i="1" dirty="0"/>
              <a:t>n </a:t>
            </a:r>
            <a:r>
              <a:rPr lang="pt-BR" dirty="0"/>
              <a:t>+ </a:t>
            </a:r>
            <a:r>
              <a:rPr lang="pt-BR" dirty="0" smtClean="0"/>
              <a:t>1</a:t>
            </a:r>
            <a:endParaRPr lang="en-US" dirty="0"/>
          </a:p>
          <a:p>
            <a:pPr marL="0" indent="339725">
              <a:buNone/>
            </a:pPr>
            <a:r>
              <a:rPr lang="en-US" sz="2400" dirty="0" smtClean="0"/>
              <a:t>and </a:t>
            </a:r>
            <a:r>
              <a:rPr lang="en-US" sz="2400" i="1" dirty="0" smtClean="0"/>
              <a:t>g</a:t>
            </a:r>
            <a:r>
              <a:rPr lang="en-US" sz="2400" dirty="0" smtClean="0"/>
              <a:t>:</a:t>
            </a:r>
          </a:p>
          <a:p>
            <a:pPr marL="0" indent="0" algn="ctr"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Clearly </a:t>
            </a:r>
            <a:r>
              <a:rPr lang="pt-BR" i="1" dirty="0"/>
              <a:t>f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 smtClean="0"/>
              <a:t>) is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); possible candidates for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are shown in the next slide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169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Big-O Notation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 algn="ctr">
              <a:spcAft>
                <a:spcPts val="600"/>
              </a:spcAft>
              <a:buNone/>
            </a:pPr>
            <a:r>
              <a:rPr lang="en-US" sz="1200" dirty="0" smtClean="0"/>
              <a:t>Fig. </a:t>
            </a:r>
            <a:r>
              <a:rPr lang="en-US" sz="1200" dirty="0"/>
              <a:t>2.2</a:t>
            </a:r>
            <a:r>
              <a:rPr lang="en-US" sz="1200" b="1" dirty="0"/>
              <a:t> </a:t>
            </a:r>
            <a:r>
              <a:rPr lang="en-US" sz="1200" dirty="0"/>
              <a:t>Different values of </a:t>
            </a:r>
            <a:r>
              <a:rPr lang="en-US" sz="1200" i="1" dirty="0"/>
              <a:t>c </a:t>
            </a:r>
            <a:r>
              <a:rPr lang="en-US" sz="1200" dirty="0"/>
              <a:t>and </a:t>
            </a:r>
            <a:r>
              <a:rPr lang="en-US" sz="1200" i="1" dirty="0"/>
              <a:t>N </a:t>
            </a:r>
            <a:r>
              <a:rPr lang="en-US" sz="1200" dirty="0"/>
              <a:t>for function </a:t>
            </a:r>
            <a:r>
              <a:rPr lang="en-US" sz="1200" i="1" dirty="0"/>
              <a:t>f 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2</a:t>
            </a:r>
            <a:r>
              <a:rPr lang="en-US" sz="1200" i="1" dirty="0"/>
              <a:t>n</a:t>
            </a:r>
            <a:r>
              <a:rPr lang="en-US" sz="1200" baseline="30000" dirty="0"/>
              <a:t>2</a:t>
            </a:r>
            <a:r>
              <a:rPr lang="en-US" sz="1200" dirty="0"/>
              <a:t> + 3</a:t>
            </a:r>
            <a:r>
              <a:rPr lang="en-US" sz="1200" i="1" dirty="0"/>
              <a:t>n </a:t>
            </a:r>
            <a:r>
              <a:rPr lang="en-US" sz="1200" dirty="0"/>
              <a:t>+ 1 = </a:t>
            </a:r>
            <a:r>
              <a:rPr lang="en-US" sz="1200" i="1" dirty="0"/>
              <a:t>O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baseline="30000" dirty="0"/>
              <a:t>2</a:t>
            </a:r>
            <a:r>
              <a:rPr lang="en-US" sz="1200" dirty="0"/>
              <a:t>) </a:t>
            </a:r>
            <a:r>
              <a:rPr lang="en-US" sz="1200" dirty="0" smtClean="0"/>
              <a:t>calculated according</a:t>
            </a:r>
            <a:r>
              <a:rPr lang="en-US" sz="1200" dirty="0"/>
              <a:t> </a:t>
            </a:r>
            <a:r>
              <a:rPr lang="en-US" sz="1200" dirty="0" smtClean="0"/>
              <a:t>to </a:t>
            </a:r>
            <a:r>
              <a:rPr lang="en-US" sz="1200" dirty="0"/>
              <a:t>the definition of </a:t>
            </a:r>
            <a:r>
              <a:rPr lang="en-US" sz="1200" dirty="0" smtClean="0"/>
              <a:t>big-O</a:t>
            </a:r>
          </a:p>
          <a:p>
            <a:r>
              <a:rPr lang="en-US" dirty="0" smtClean="0"/>
              <a:t>These values are obtained by solving the inequality from the definition of big-O:</a:t>
            </a:r>
          </a:p>
          <a:p>
            <a:pPr marL="0" indent="0" algn="ctr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u="sng" dirty="0" smtClean="0"/>
              <a:t>&lt;</a:t>
            </a:r>
            <a:r>
              <a:rPr lang="en-US" dirty="0" smtClean="0"/>
              <a:t> </a:t>
            </a:r>
            <a:r>
              <a:rPr lang="en-US" i="1" dirty="0" smtClean="0"/>
              <a:t>cg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i="1" dirty="0"/>
          </a:p>
          <a:p>
            <a:r>
              <a:rPr lang="en-US" dirty="0" smtClean="0"/>
              <a:t>Substituting for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 and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 from the previous slide, we have:</a:t>
            </a:r>
          </a:p>
          <a:p>
            <a:pPr marL="0" indent="0" algn="ctr">
              <a:buNone/>
            </a:pPr>
            <a:r>
              <a:rPr lang="pt-BR" dirty="0"/>
              <a:t>2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 + 3</a:t>
            </a:r>
            <a:r>
              <a:rPr lang="pt-BR" i="1" dirty="0"/>
              <a:t>n </a:t>
            </a:r>
            <a:r>
              <a:rPr lang="pt-BR" dirty="0"/>
              <a:t>+ </a:t>
            </a:r>
            <a:r>
              <a:rPr lang="pt-BR" dirty="0" smtClean="0"/>
              <a:t>1 </a:t>
            </a:r>
            <a:r>
              <a:rPr lang="pt-BR" u="sng" dirty="0" smtClean="0"/>
              <a:t>&lt;</a:t>
            </a:r>
            <a:r>
              <a:rPr lang="pt-BR" dirty="0" smtClean="0"/>
              <a:t> </a:t>
            </a:r>
            <a:r>
              <a:rPr lang="pt-BR" i="1" dirty="0" smtClean="0"/>
              <a:t>c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or 2 + 3/</a:t>
            </a:r>
            <a:r>
              <a:rPr lang="en-US" i="1" dirty="0" smtClean="0"/>
              <a:t>n</a:t>
            </a:r>
            <a:r>
              <a:rPr lang="en-US" dirty="0" smtClean="0"/>
              <a:t> + 1 /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u="sng" dirty="0" smtClean="0"/>
              <a:t>&lt;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endParaRPr lang="en-US" u="sng" dirty="0"/>
          </a:p>
          <a:p>
            <a:r>
              <a:rPr lang="en-US" dirty="0" smtClean="0"/>
              <a:t>Since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u="sng" dirty="0" smtClean="0"/>
              <a:t>&gt;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a positive integer, we can start with </a:t>
            </a:r>
            <a:r>
              <a:rPr lang="en-US" i="1" dirty="0" smtClean="0"/>
              <a:t>N</a:t>
            </a:r>
            <a:r>
              <a:rPr lang="en-US" dirty="0" smtClean="0"/>
              <a:t> = 1 and substitute in either expression to obtain </a:t>
            </a:r>
            <a:r>
              <a:rPr lang="en-US" i="1" dirty="0" smtClean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58" y="1600200"/>
            <a:ext cx="49434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8560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Big-O Notation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we choose an </a:t>
            </a:r>
            <a:r>
              <a:rPr lang="en-US" i="1" dirty="0" smtClean="0"/>
              <a:t>N</a:t>
            </a:r>
            <a:r>
              <a:rPr lang="en-US" dirty="0" smtClean="0"/>
              <a:t> that allows one term of </a:t>
            </a:r>
            <a:r>
              <a:rPr lang="en-US" i="1" dirty="0" smtClean="0"/>
              <a:t>f</a:t>
            </a:r>
            <a:r>
              <a:rPr lang="en-US" dirty="0" smtClean="0"/>
              <a:t> to dominate the expression</a:t>
            </a:r>
          </a:p>
          <a:p>
            <a:r>
              <a:rPr lang="en-US" dirty="0" smtClean="0"/>
              <a:t>There are only two terms to consider: 2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and 3</a:t>
            </a:r>
            <a:r>
              <a:rPr lang="en-US" i="1" dirty="0" smtClean="0"/>
              <a:t>n</a:t>
            </a:r>
            <a:r>
              <a:rPr lang="en-US" dirty="0" smtClean="0"/>
              <a:t>, since the last term is a constant</a:t>
            </a:r>
          </a:p>
          <a:p>
            <a:r>
              <a:rPr lang="en-US" dirty="0" smtClean="0"/>
              <a:t>As long as </a:t>
            </a:r>
            <a:r>
              <a:rPr lang="en-US" i="1" dirty="0" smtClean="0"/>
              <a:t>n</a:t>
            </a:r>
            <a:r>
              <a:rPr lang="en-US" dirty="0" smtClean="0"/>
              <a:t> is greater than 1.5, 2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dominates the expression</a:t>
            </a:r>
          </a:p>
          <a:p>
            <a:r>
              <a:rPr lang="en-US" dirty="0" smtClean="0"/>
              <a:t>So </a:t>
            </a:r>
            <a:r>
              <a:rPr lang="en-US" i="1" dirty="0" smtClean="0"/>
              <a:t>N </a:t>
            </a:r>
            <a:r>
              <a:rPr lang="en-US" dirty="0" smtClean="0"/>
              <a:t>must be 2 or more, and </a:t>
            </a:r>
            <a:r>
              <a:rPr lang="en-US" i="1" dirty="0" smtClean="0"/>
              <a:t>c</a:t>
            </a:r>
            <a:r>
              <a:rPr lang="en-US" dirty="0" smtClean="0"/>
              <a:t> is greater than 3.75 </a:t>
            </a:r>
          </a:p>
          <a:p>
            <a:r>
              <a:rPr lang="en-US" dirty="0" smtClean="0"/>
              <a:t>This illustrates the central point of the definition of big-O,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u="sng" dirty="0" smtClean="0"/>
              <a:t>&lt;</a:t>
            </a:r>
            <a:r>
              <a:rPr lang="en-US" dirty="0" smtClean="0"/>
              <a:t> </a:t>
            </a:r>
            <a:r>
              <a:rPr lang="en-US" i="1" dirty="0" smtClean="0"/>
              <a:t>cg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relies on the choices of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as stated above</a:t>
            </a:r>
          </a:p>
          <a:p>
            <a:r>
              <a:rPr lang="en-US" dirty="0" smtClean="0"/>
              <a:t>The choice of </a:t>
            </a:r>
            <a:r>
              <a:rPr lang="en-US" i="1" dirty="0" smtClean="0"/>
              <a:t>c</a:t>
            </a:r>
            <a:r>
              <a:rPr lang="en-US" dirty="0" smtClean="0"/>
              <a:t> depends on the choice of </a:t>
            </a:r>
            <a:r>
              <a:rPr lang="en-US" i="1" dirty="0" smtClean="0"/>
              <a:t>N</a:t>
            </a:r>
            <a:r>
              <a:rPr lang="en-US" dirty="0" smtClean="0"/>
              <a:t> and vice-versa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52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Big-O Notation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if we wanted the relationship to hold for all positive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starting at 1, </a:t>
            </a:r>
            <a:r>
              <a:rPr lang="en-US" i="1" dirty="0" smtClean="0"/>
              <a:t>c</a:t>
            </a:r>
            <a:r>
              <a:rPr lang="en-US" dirty="0" smtClean="0"/>
              <a:t> would have to be 6</a:t>
            </a:r>
          </a:p>
          <a:p>
            <a:r>
              <a:rPr lang="en-US" dirty="0" smtClean="0"/>
              <a:t>The graphs of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and </a:t>
            </a:r>
            <a:r>
              <a:rPr lang="en-US" i="1" dirty="0" smtClean="0"/>
              <a:t>cg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are shown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b="1" dirty="0"/>
          </a:p>
          <a:p>
            <a:pPr marL="0" indent="0" algn="ctr">
              <a:buNone/>
            </a:pPr>
            <a:r>
              <a:rPr lang="en-US" sz="1200" dirty="0" smtClean="0"/>
              <a:t>Fig. </a:t>
            </a:r>
            <a:r>
              <a:rPr lang="en-US" sz="1200" dirty="0"/>
              <a:t>2.3</a:t>
            </a:r>
            <a:r>
              <a:rPr lang="en-US" sz="1200" b="1" dirty="0"/>
              <a:t> </a:t>
            </a:r>
            <a:r>
              <a:rPr lang="en-US" sz="1200" dirty="0" smtClean="0"/>
              <a:t>Comparison of functions for </a:t>
            </a:r>
            <a:r>
              <a:rPr lang="en-US" sz="1200" dirty="0"/>
              <a:t>different values of </a:t>
            </a:r>
            <a:r>
              <a:rPr lang="en-US" sz="1200" i="1" dirty="0"/>
              <a:t>c </a:t>
            </a:r>
            <a:r>
              <a:rPr lang="en-US" sz="1200" dirty="0"/>
              <a:t>and </a:t>
            </a:r>
            <a:r>
              <a:rPr lang="en-US" sz="1200" i="1" dirty="0"/>
              <a:t>N </a:t>
            </a:r>
            <a:r>
              <a:rPr lang="en-US" sz="1200" dirty="0"/>
              <a:t>from Figure </a:t>
            </a:r>
            <a:r>
              <a:rPr lang="en-US" sz="1200" dirty="0" smtClean="0"/>
              <a:t>2.2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and Algorithms in C++, Fourth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7910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8528247"/>
      </p:ext>
    </p:extLst>
  </p:cSld>
  <p:clrMapOvr>
    <a:masterClrMapping/>
  </p:clrMapOvr>
</p:sld>
</file>

<file path=ppt/theme/theme1.xml><?xml version="1.0" encoding="utf-8"?>
<a:theme xmlns:a="http://schemas.openxmlformats.org/drawingml/2006/main" name="Drozdek - DS and Algos in C++ 4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Drozdek - DS and Algos in C++ 4e</Template>
  <TotalTime>0</TotalTime>
  <Words>1233</Words>
  <Application>Microsoft Office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Drozdek - DS and Algos in C++ 4e</vt:lpstr>
      <vt:lpstr>Slide 1</vt:lpstr>
      <vt:lpstr>Computational and Asymptotic Complexity</vt:lpstr>
      <vt:lpstr>Computational and Asymptotic Complexity (continued)</vt:lpstr>
      <vt:lpstr>Computational and Asymptotic Complexity (continued)</vt:lpstr>
      <vt:lpstr>Big-O Notation</vt:lpstr>
      <vt:lpstr>Big-O Notation (continued)</vt:lpstr>
      <vt:lpstr>Big-O Notation (continued)</vt:lpstr>
      <vt:lpstr>Big-O Notation (continued)</vt:lpstr>
      <vt:lpstr>Big-O Notation (continued)</vt:lpstr>
      <vt:lpstr>Big-O Notation (continued)</vt:lpstr>
      <vt:lpstr>Big-O Notation (continued)</vt:lpstr>
      <vt:lpstr>Big-O Notation (continued)</vt:lpstr>
      <vt:lpstr>Examples of Complexities</vt:lpstr>
      <vt:lpstr>Examples of Complexities (continued)</vt:lpstr>
      <vt:lpstr>Examples of Complexities (continued)</vt:lpstr>
      <vt:lpstr>Finding Asymptotic Complexity</vt:lpstr>
      <vt:lpstr>Finding Asymptotic Complexity (continued)</vt:lpstr>
      <vt:lpstr>Finding Asymptotic Complexity (continued)</vt:lpstr>
      <vt:lpstr>Finding Asymptotic Complexity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2012-04-26T12:16:53Z</dcterms:created>
  <dcterms:modified xsi:type="dcterms:W3CDTF">2017-10-19T08:23:03Z</dcterms:modified>
</cp:coreProperties>
</file>