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43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2" r:id="rId30"/>
    <p:sldId id="293" r:id="rId31"/>
    <p:sldId id="294" r:id="rId32"/>
    <p:sldId id="295" r:id="rId33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720"/>
    <a:srgbClr val="89C554"/>
    <a:srgbClr val="7F898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6224" autoAdjust="0"/>
    <p:restoredTop sz="94595" autoAdjust="0"/>
  </p:normalViewPr>
  <p:slideViewPr>
    <p:cSldViewPr>
      <p:cViewPr>
        <p:scale>
          <a:sx n="90" d="100"/>
          <a:sy n="90" d="100"/>
        </p:scale>
        <p:origin x="-1156" y="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BBA3C-C7A0-4B25-AD18-FF103C08E6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699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79450"/>
            <a:ext cx="4541838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31C773-F383-4ADD-92E6-59E994D21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6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021446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191000"/>
            <a:ext cx="9144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89C55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2: Complexity Analysis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1895475" cy="113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85800"/>
            <a:ext cx="76200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0" y="-7"/>
            <a:ext cx="9143996" cy="259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5881"/>
            <a:ext cx="9144000" cy="40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137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>
            <a:lvl1pPr algn="l">
              <a:defRPr>
                <a:solidFill>
                  <a:srgbClr val="E1372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89C554"/>
                </a:solidFill>
              </a:defRPr>
            </a:lvl1pPr>
          </a:lstStyle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13720"/>
                </a:solidFill>
              </a:defRPr>
            </a:lvl1pPr>
          </a:lstStyle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89C554"/>
                </a:solidFill>
              </a:defRPr>
            </a:lvl1pPr>
          </a:lstStyle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E137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3: Linked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 smtClean="0"/>
              <a:t>Fig. 3-4 Inserting a new node at the beginning of a singly linked list</a:t>
            </a:r>
          </a:p>
          <a:p>
            <a:pPr lvl="1"/>
            <a:r>
              <a:rPr lang="en-US" dirty="0" smtClean="0"/>
              <a:t>Note that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952625"/>
            <a:ext cx="49244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81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(continued)</a:t>
            </a:r>
          </a:p>
          <a:p>
            <a:pPr lvl="1"/>
            <a:r>
              <a:rPr lang="en-US" dirty="0" smtClean="0"/>
              <a:t>Inserting a node at the end of a list is likewise easy to accomplish as illustrated in the next slide</a:t>
            </a:r>
          </a:p>
          <a:p>
            <a:pPr lvl="1"/>
            <a:r>
              <a:rPr lang="en-US" dirty="0" smtClean="0"/>
              <a:t>The new node is created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/>
              <a:t> member of the node is initialized (</a:t>
            </a:r>
            <a:r>
              <a:rPr lang="en-US" dirty="0" smtClean="0"/>
              <a:t>figures 3-5a and 3-5b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member is initialized to </a:t>
            </a:r>
            <a:r>
              <a:rPr lang="en-US" dirty="0" smtClean="0"/>
              <a:t>null, since the node is at the end of the list </a:t>
            </a:r>
            <a:r>
              <a:rPr lang="en-US" dirty="0" smtClean="0">
                <a:cs typeface="Courier New" pitchFamily="49" charset="0"/>
              </a:rPr>
              <a:t>(figure 3-5c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</a:t>
            </a:r>
            <a:r>
              <a:rPr lang="en-US" dirty="0" smtClean="0"/>
              <a:t>member of the current last node is set to point to the new node (figure 3-5d)</a:t>
            </a:r>
          </a:p>
          <a:p>
            <a:pPr lvl="1"/>
            <a:r>
              <a:rPr lang="en-US" dirty="0" smtClean="0"/>
              <a:t>Since the new node is now the end of the list,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has to be updated to point to it (figure 3-5e)</a:t>
            </a:r>
          </a:p>
          <a:p>
            <a:pPr lvl="1"/>
            <a:r>
              <a:rPr lang="en-US" dirty="0" smtClean="0"/>
              <a:t>As before, if </a:t>
            </a:r>
            <a:r>
              <a:rPr lang="en-US" dirty="0"/>
              <a:t>the list is initially empty, both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/>
              <a:t> would be set to point to the new node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Fig. 3-5 Inserting a new node at the end of a singly linked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624013"/>
            <a:ext cx="49434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8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The operation of deleting a node consists of returning the value stored in the node and releasing the memory occupied by the node</a:t>
            </a:r>
          </a:p>
          <a:p>
            <a:pPr lvl="1"/>
            <a:r>
              <a:rPr lang="en-US" dirty="0" smtClean="0"/>
              <a:t>Again, we can consider operations at the beginning and end of the list</a:t>
            </a:r>
          </a:p>
          <a:p>
            <a:pPr lvl="1"/>
            <a:r>
              <a:rPr lang="en-US" dirty="0" smtClean="0"/>
              <a:t>To delete at the beginning of the list, we first retrieve the value stored in the first node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we can use a temporary pointer to point to the node,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next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Finally, the former first node can be deleted, releasing its memory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operations are illustrated in figure 3.6(a) – (c)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Deletion (continued)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Fig. 3-6 </a:t>
            </a:r>
            <a:r>
              <a:rPr lang="en-US" sz="1200" dirty="0"/>
              <a:t>Deleting a node at the beginning of a singly linked </a:t>
            </a:r>
            <a:r>
              <a:rPr lang="en-US" sz="1200" dirty="0" smtClean="0"/>
              <a:t>list</a:t>
            </a:r>
          </a:p>
          <a:p>
            <a:pPr lvl="1"/>
            <a:r>
              <a:rPr lang="en-US" dirty="0" smtClean="0"/>
              <a:t>Two special cases exist when carrying out this deletion</a:t>
            </a:r>
          </a:p>
          <a:p>
            <a:pPr lvl="1"/>
            <a:r>
              <a:rPr lang="en-US" dirty="0" smtClean="0"/>
              <a:t>The first arises when the list is empty, in which case the caller must be notified of the action to take</a:t>
            </a:r>
          </a:p>
          <a:p>
            <a:pPr lvl="1"/>
            <a:r>
              <a:rPr lang="en-US" dirty="0" smtClean="0"/>
              <a:t>The second occurs when a single node is in the list, requiring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be set to null to indicate the list is now empty</a:t>
            </a:r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911" y="1981200"/>
            <a:ext cx="4956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8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</a:p>
          <a:p>
            <a:pPr lvl="1"/>
            <a:r>
              <a:rPr lang="en-US" dirty="0" smtClean="0"/>
              <a:t>Deleting at the end of a list requires additional processing</a:t>
            </a:r>
          </a:p>
          <a:p>
            <a:pPr lvl="1"/>
            <a:r>
              <a:rPr lang="en-US" dirty="0" smtClean="0"/>
              <a:t>This is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must be backed up to the previous node in the list</a:t>
            </a:r>
          </a:p>
          <a:p>
            <a:pPr lvl="1"/>
            <a:r>
              <a:rPr lang="en-US" dirty="0" smtClean="0"/>
              <a:t>Since this can’t be done directly, we need a temporary pointer to traverse the list until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tmp → next = tail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This is illustrated in figures 3-7 (a) – (c) in the next slide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Once we have located that node, we can retrieve the value contained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cs typeface="Courier New" pitchFamily="49" charset="0"/>
              </a:rPr>
              <a:t>, delete that node,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 = tmp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This is illustrated in figures 3-7 </a:t>
            </a:r>
            <a:r>
              <a:rPr lang="en-US" dirty="0" smtClean="0">
                <a:cs typeface="Courier New" pitchFamily="49" charset="0"/>
              </a:rPr>
              <a:t>(d) </a:t>
            </a:r>
            <a:r>
              <a:rPr lang="en-US" dirty="0">
                <a:cs typeface="Courier New" pitchFamily="49" charset="0"/>
              </a:rPr>
              <a:t>– </a:t>
            </a:r>
            <a:r>
              <a:rPr lang="en-US" dirty="0" smtClean="0">
                <a:cs typeface="Courier New" pitchFamily="49" charset="0"/>
              </a:rPr>
              <a:t>(f) </a:t>
            </a:r>
            <a:r>
              <a:rPr lang="en-US" dirty="0">
                <a:cs typeface="Courier New" pitchFamily="49" charset="0"/>
              </a:rPr>
              <a:t>in the next slide</a:t>
            </a:r>
          </a:p>
          <a:p>
            <a:pPr marL="457200" lvl="1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 smtClean="0"/>
              <a:t>Fig. 3-7 </a:t>
            </a:r>
            <a:r>
              <a:rPr lang="en-US" sz="1200" dirty="0"/>
              <a:t>Deleting a node from the end of a singly linked </a:t>
            </a:r>
            <a:r>
              <a:rPr lang="en-US" sz="1200" dirty="0" smtClean="0"/>
              <a:t>list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5579" y="1219200"/>
            <a:ext cx="49434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</a:p>
          <a:p>
            <a:pPr lvl="1"/>
            <a:r>
              <a:rPr lang="en-US" dirty="0" smtClean="0"/>
              <a:t>The same special cases apply to deleting a node from the end of a list as they did to deleting a node from the beginning of a list</a:t>
            </a:r>
          </a:p>
          <a:p>
            <a:pPr lvl="1"/>
            <a:r>
              <a:rPr lang="en-US" dirty="0" smtClean="0"/>
              <a:t>Now these deletion operations simply delete the physically first or last node in the list</a:t>
            </a:r>
          </a:p>
          <a:p>
            <a:pPr lvl="1"/>
            <a:r>
              <a:rPr lang="en-US" dirty="0" smtClean="0"/>
              <a:t>What if we want to delete a specific node based on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member?</a:t>
            </a:r>
          </a:p>
          <a:p>
            <a:pPr lvl="1"/>
            <a:r>
              <a:rPr lang="en-US" dirty="0" smtClean="0"/>
              <a:t>In that case we have to locate the specific node, then link around it by linking the previous node to the following node</a:t>
            </a:r>
          </a:p>
          <a:p>
            <a:pPr lvl="1"/>
            <a:r>
              <a:rPr lang="en-US" dirty="0" smtClean="0"/>
              <a:t>But again, to do this we need to keep track of the previous node, and we need to keep track of the node containing the target value</a:t>
            </a:r>
          </a:p>
          <a:p>
            <a:pPr lvl="1"/>
            <a:r>
              <a:rPr lang="en-US" dirty="0" smtClean="0"/>
              <a:t>This will require two pointers, as shown in figure 3-8 (a) – (d)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5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 smtClean="0"/>
              <a:t>Fig. 3-8 </a:t>
            </a:r>
            <a:r>
              <a:rPr lang="en-US" sz="1200" dirty="0"/>
              <a:t>Deleting a node from a singly linked </a:t>
            </a:r>
            <a:r>
              <a:rPr lang="en-US" sz="1200" dirty="0" smtClean="0"/>
              <a:t>list</a:t>
            </a:r>
          </a:p>
          <a:p>
            <a:pPr lvl="1"/>
            <a:r>
              <a:rPr lang="en-US" dirty="0" smtClean="0"/>
              <a:t>As can be seen, the two extra pointers,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, are initialized to the first and second nodes in the list</a:t>
            </a:r>
          </a:p>
          <a:p>
            <a:pPr lvl="1"/>
            <a:r>
              <a:rPr lang="en-US" dirty="0" smtClean="0"/>
              <a:t>They traverse the list until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tmp → info</a:t>
            </a:r>
            <a:r>
              <a:rPr lang="en-US" dirty="0" smtClean="0"/>
              <a:t> matches the target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600200"/>
            <a:ext cx="4943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(continued)</a:t>
            </a:r>
          </a:p>
          <a:p>
            <a:pPr lvl="1"/>
            <a:r>
              <a:rPr lang="en-US" dirty="0" smtClean="0"/>
              <a:t>At that point, we can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pred → next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cs typeface="Courier New" pitchFamily="49" charset="0"/>
              </a:rPr>
              <a:t> which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“bypasses” the target node, allowing it to be deleted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There are several cases to consider when this type of deletion is carried out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Removing a node from an empty list or trying to delete a value that isn’t in the list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Deleting the only node in the list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Removing the first or last node from a list with at least two nodes</a:t>
            </a:r>
          </a:p>
          <a:p>
            <a:pPr lvl="1"/>
            <a:endParaRPr lang="en-US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5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Arrays are useful in many applications but suffer from two significant limitations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size of the array must be known at the time the code is compiled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elements of the array are the same distance apart in memory, requiring potentially extensive shifting when inserting a new element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can be overcome by using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linked lists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collections of independent memory locations (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nodes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 that store data and links to other nodes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Moving between the nodes is accomplished by following the links, which are the addresses of the nodes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There are numerous ways to implement linked lists, but the most common utilizes pointers, providing great flexibility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7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The purpose of a search is to scan a linked list to find a particular data member</a:t>
            </a:r>
          </a:p>
          <a:p>
            <a:pPr lvl="1"/>
            <a:r>
              <a:rPr lang="en-US" dirty="0" smtClean="0"/>
              <a:t>No modification is made to the list, so this can be done easily using a single temporary pointer</a:t>
            </a:r>
          </a:p>
          <a:p>
            <a:pPr lvl="1"/>
            <a:r>
              <a:rPr lang="en-US" dirty="0" smtClean="0"/>
              <a:t>We simply traverse the list until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 points to matches the target,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 → next</a:t>
            </a:r>
            <a:r>
              <a:rPr lang="en-US" dirty="0" smtClean="0"/>
              <a:t> is null</a:t>
            </a:r>
          </a:p>
          <a:p>
            <a:pPr lvl="1"/>
            <a:r>
              <a:rPr lang="en-US" dirty="0" smtClean="0"/>
              <a:t>If the latter case occurs, we have reached the end of the list and the search fails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5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difficulty in deleting a node from the end of a singly linked list points out one major limitation of that structure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continually have to scan to the node just before the end in order to delete correctly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the nature of processing requires frequent deletions of that type, this significantly slows down operations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address this problem, we can redefine the node structure and add a second pointer that points to the previous node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constructed from these nodes are called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doubly linked lists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one of which is shown in figure 3-9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6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cs typeface="Calibri" pitchFamily="34" charset="0"/>
              </a:rPr>
              <a:t>Fig. 3-9 </a:t>
            </a:r>
            <a:r>
              <a:rPr lang="en-US" sz="1200" dirty="0"/>
              <a:t>A doubly </a:t>
            </a:r>
            <a:r>
              <a:rPr lang="en-US" sz="1200" dirty="0" smtClean="0"/>
              <a:t>linked list</a:t>
            </a:r>
          </a:p>
          <a:p>
            <a:r>
              <a:rPr lang="en-US" dirty="0" smtClean="0">
                <a:cs typeface="Calibri" pitchFamily="34" charset="0"/>
              </a:rPr>
              <a:t>The code that implements and manipulates this is shown in part in figure 3-10 (pages 91 and 92)</a:t>
            </a:r>
          </a:p>
          <a:p>
            <a:r>
              <a:rPr lang="en-US" dirty="0" smtClean="0">
                <a:cs typeface="Calibri" pitchFamily="34" charset="0"/>
              </a:rPr>
              <a:t>The methods that manipulate these types of lists are slightly more complicated than their singly linked counterparts</a:t>
            </a:r>
          </a:p>
          <a:p>
            <a:r>
              <a:rPr lang="en-US" dirty="0" smtClean="0">
                <a:cs typeface="Calibri" pitchFamily="34" charset="0"/>
              </a:rPr>
              <a:t>However, the process is still straightforward as long as one keeps track of the pointers and their relationships</a:t>
            </a:r>
          </a:p>
          <a:p>
            <a:r>
              <a:rPr lang="en-US" dirty="0" smtClean="0">
                <a:cs typeface="Calibri" pitchFamily="34" charset="0"/>
              </a:rPr>
              <a:t>We’ll look at two: inserting and removing a node at the end of the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943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Insertion of a new node requires the following steps: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First, the new node is created and 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 data member is initialized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Since the node is being inserted at the end of the list,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link it back to the former end of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 is now set to point to this new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complete the link,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of the previous node is set to point to the new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These steps are illustrated in figure 3.11(a) – (f)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 smtClean="0">
              <a:cs typeface="Courier New" pitchFamily="49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>
              <a:cs typeface="Courier New" pitchFamily="49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 smtClean="0">
              <a:cs typeface="Courier New" pitchFamily="49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200" dirty="0" smtClean="0">
                <a:cs typeface="Courier New" pitchFamily="49" charset="0"/>
              </a:rPr>
              <a:t>Fig. 3-11 </a:t>
            </a:r>
            <a:r>
              <a:rPr lang="en-US" sz="1200" dirty="0">
                <a:cs typeface="Courier New" pitchFamily="49" charset="0"/>
              </a:rPr>
              <a:t>Adding a new node at the end of a doubly linked </a:t>
            </a:r>
            <a:r>
              <a:rPr lang="en-US" sz="1200" dirty="0" smtClean="0">
                <a:cs typeface="Courier New" pitchFamily="49" charset="0"/>
              </a:rPr>
              <a:t>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1" y="2133600"/>
            <a:ext cx="49434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2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cs typeface="Calibri" pitchFamily="34" charset="0"/>
              </a:rPr>
              <a:t>Fig. </a:t>
            </a:r>
            <a:r>
              <a:rPr lang="en-US" sz="1200" dirty="0">
                <a:cs typeface="Calibri" pitchFamily="34" charset="0"/>
              </a:rPr>
              <a:t>3-11 (</a:t>
            </a:r>
            <a:r>
              <a:rPr lang="en-US" sz="1200" dirty="0" smtClean="0">
                <a:cs typeface="Calibri" pitchFamily="34" charset="0"/>
              </a:rPr>
              <a:t>continued) Adding </a:t>
            </a:r>
            <a:r>
              <a:rPr lang="en-US" sz="1200" dirty="0">
                <a:cs typeface="Calibri" pitchFamily="34" charset="0"/>
              </a:rPr>
              <a:t>a new node at the end of a doubly linked </a:t>
            </a:r>
            <a:r>
              <a:rPr lang="en-US" sz="1200" dirty="0" smtClean="0">
                <a:cs typeface="Calibri" pitchFamily="34" charset="0"/>
              </a:rPr>
              <a:t>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2" y="2050866"/>
            <a:ext cx="49434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2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Insertion (continued)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 special case exists if the node being inserted is the only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 this case there is no previous node, so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 to the new node and in the last step,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would be set to point to the new node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Deletion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Deleting a node from the end of 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doubly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linked list is also easy, because there is a direct link to the previous node in the list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This eliminates the need to traverse the list to find the previous node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To do this, we retrieve the data member from the node, then 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to the node’s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predecessor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Deletion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node can then be deleted,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pointer of the new last node set to null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process is illustrated in figure 3-12(a) – (d)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A couple of special cases need to be dealt with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If the node being deleted is the only node in the list,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need to be set to null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Also, if the list is empty, an attempt to delete a node should be handled and reported to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cs typeface="Courier New" pitchFamily="49" charset="0"/>
              </a:rPr>
              <a:t>Fig. 3-12 </a:t>
            </a:r>
            <a:r>
              <a:rPr lang="en-US" sz="1200" dirty="0">
                <a:cs typeface="Courier New" pitchFamily="49" charset="0"/>
              </a:rPr>
              <a:t>Deleting a node from the end of a doubly linked </a:t>
            </a:r>
            <a:r>
              <a:rPr lang="en-US" sz="1200" dirty="0" smtClean="0">
                <a:cs typeface="Courier New" pitchFamily="49" charset="0"/>
              </a:rPr>
              <a:t>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676400"/>
            <a:ext cx="4943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8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Circular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Another useful arrangement of nodes is the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circular 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; in this structure the nodes form a ring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cs typeface="Calibri" pitchFamily="34" charset="0"/>
              </a:rPr>
              <a:t>Fig. 3-13 </a:t>
            </a:r>
            <a:r>
              <a:rPr lang="en-US" sz="1200" dirty="0"/>
              <a:t>A circular singly linked </a:t>
            </a:r>
            <a:r>
              <a:rPr lang="en-US" sz="1200" dirty="0" smtClean="0"/>
              <a:t>list</a:t>
            </a:r>
            <a:endParaRPr lang="en-US" sz="1200" dirty="0" smtClean="0"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implementation requires only one permanent pointer (usually referred to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sz="2400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Insertions at the front and the end of this type of list are shown in figure 3-14(a) and (b)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5909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26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Singly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a node contains a pointer to another node, we can string together any number of nodes, and need only a single variable to access the sequence</a:t>
            </a:r>
          </a:p>
          <a:p>
            <a:r>
              <a:rPr lang="en-US" dirty="0" smtClean="0"/>
              <a:t>In its simplest </a:t>
            </a:r>
            <a:r>
              <a:rPr lang="en-US" dirty="0"/>
              <a:t>form, each node is composed of a datum and a </a:t>
            </a:r>
            <a:r>
              <a:rPr lang="en-US" dirty="0" smtClean="0"/>
              <a:t>link (the address) </a:t>
            </a:r>
            <a:r>
              <a:rPr lang="en-US" dirty="0"/>
              <a:t>to the next node in the </a:t>
            </a:r>
            <a:r>
              <a:rPr lang="en-US" dirty="0" smtClean="0"/>
              <a:t>sequence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is called a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singly linked list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illustrated in figure 3.1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Notice the single variable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used to access the entire list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Also note the last node in the list has a null pointer ( \ 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6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Fig. 3-14 </a:t>
            </a:r>
            <a:r>
              <a:rPr lang="en-US" sz="1200" dirty="0"/>
              <a:t>Inserting nodes (a) at the front of a circular singly linked list and (b) at its </a:t>
            </a:r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76400"/>
            <a:ext cx="6086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to insert a node at the end of the list follows: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addToTail(int el)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(isEmpty())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tail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IntSLLNode(el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tail-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&gt;next = tail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else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tail-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&gt;next =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new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IntSLLNode(el,tail-&gt;next);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tail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tail-&gt;next;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The simplicity of this list does present a few problems</a:t>
            </a:r>
          </a:p>
          <a:p>
            <a:pPr lvl="1"/>
            <a:r>
              <a:rPr lang="en-US" dirty="0" smtClean="0"/>
              <a:t>Deleting nodes requires a loop to locate the predecessor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node, much as we saw with singly linked lists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that require processing the list in reverse are going to be inefficient</a:t>
            </a:r>
          </a:p>
          <a:p>
            <a:r>
              <a:rPr lang="en-US" dirty="0" smtClean="0"/>
              <a:t>To deal with this, the list can be made doubly linked</a:t>
            </a:r>
          </a:p>
          <a:p>
            <a:r>
              <a:rPr lang="en-US" dirty="0" smtClean="0"/>
              <a:t>This forms two rings, one going forward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pointers, and the other backwards through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/>
              <a:t> pointers</a:t>
            </a:r>
          </a:p>
          <a:p>
            <a:r>
              <a:rPr lang="en-US" dirty="0" smtClean="0"/>
              <a:t>This is illustrated in figure 3-15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 smtClean="0"/>
              <a:t>Fig</a:t>
            </a:r>
            <a:r>
              <a:rPr lang="en-US" sz="1200" dirty="0"/>
              <a:t>. 3-15 A circular doubly linked </a:t>
            </a:r>
            <a:r>
              <a:rPr lang="en-US" sz="1200" dirty="0" smtClean="0"/>
              <a:t>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7839" y="4648200"/>
            <a:ext cx="34385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90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Fig. 3.1 A singly </a:t>
            </a:r>
            <a:r>
              <a:rPr lang="en-US" sz="1200" dirty="0"/>
              <a:t>l</a:t>
            </a:r>
            <a:r>
              <a:rPr lang="en-US" sz="1200" dirty="0" smtClean="0"/>
              <a:t>inked list</a:t>
            </a:r>
            <a:endParaRPr lang="en-US" sz="1200" dirty="0"/>
          </a:p>
          <a:p>
            <a:r>
              <a:rPr lang="en-US" dirty="0" smtClean="0"/>
              <a:t>The nodes in this list are objects created from the following class 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76400"/>
            <a:ext cx="60769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54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IntSLLNode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IntSLLNode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next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   IntSLLNode(int </a:t>
            </a:r>
            <a:r>
              <a:rPr lang="sv-SE" sz="2000" dirty="0">
                <a:latin typeface="Courier New" pitchFamily="49" charset="0"/>
                <a:cs typeface="Courier New" pitchFamily="49" charset="0"/>
              </a:rPr>
              <a:t>i, IntSLLNode *in = 0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sv-S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info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i; next = in;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int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info;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IntSLLNode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cs typeface="Courier New" pitchFamily="49" charset="0"/>
              </a:rPr>
              <a:t>As can be seen here and in the previous figure, a node consists of two data members,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7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store</a:t>
            </a:r>
            <a:r>
              <a:rPr lang="en-US" dirty="0"/>
              <a:t>s</a:t>
            </a:r>
            <a:r>
              <a:rPr lang="en-US" dirty="0" smtClean="0"/>
              <a:t> the node’s information content;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points to the next node in the list</a:t>
            </a:r>
          </a:p>
          <a:p>
            <a:r>
              <a:rPr lang="en-US" dirty="0" smtClean="0"/>
              <a:t>Notice that the definition refers to the class itself,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 points to a node of the same type being defined</a:t>
            </a:r>
          </a:p>
          <a:p>
            <a:r>
              <a:rPr lang="en-US" dirty="0" smtClean="0"/>
              <a:t>Objects that contain this type of reference are called </a:t>
            </a:r>
            <a:r>
              <a:rPr lang="en-US" b="1" i="1" dirty="0" smtClean="0"/>
              <a:t>self-referential objects</a:t>
            </a:r>
          </a:p>
          <a:p>
            <a:r>
              <a:rPr lang="en-US" dirty="0" smtClean="0"/>
              <a:t>The definition also contains two constructors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sets the next pointer to 0 and leaves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undefined</a:t>
            </a:r>
          </a:p>
          <a:p>
            <a:pPr lvl="1"/>
            <a:r>
              <a:rPr lang="en-US" dirty="0" smtClean="0"/>
              <a:t>The other initializes both members</a:t>
            </a:r>
          </a:p>
          <a:p>
            <a:r>
              <a:rPr lang="en-US" dirty="0" smtClean="0"/>
              <a:t>The remainder of figure 3.1 shows how a simple linked list can be created using this definition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5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</a:t>
            </a:r>
            <a:r>
              <a:rPr lang="en-US" sz="1200" dirty="0" smtClean="0"/>
              <a:t>3.1 (continued) </a:t>
            </a:r>
            <a:r>
              <a:rPr lang="en-US" sz="1200" dirty="0"/>
              <a:t>A singly linked list</a:t>
            </a:r>
          </a:p>
          <a:p>
            <a:r>
              <a:rPr lang="en-US" dirty="0" smtClean="0"/>
              <a:t>This example illustrates a disadvantage of single-linked lists: the longer the list, the longer the chain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pointers that need to be followed to a given node</a:t>
            </a:r>
          </a:p>
          <a:p>
            <a:r>
              <a:rPr lang="en-US" dirty="0" smtClean="0"/>
              <a:t>This reduces flexibility, and is prone to errors</a:t>
            </a:r>
          </a:p>
          <a:p>
            <a:r>
              <a:rPr lang="en-US" dirty="0" smtClean="0"/>
              <a:t>An alternative is to use an additional pointer to the end of the list, as seen in figure 3-2 (pages 78-80) and figure 3-3(a)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95400"/>
            <a:ext cx="60769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15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uses two classes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dirty="0" smtClean="0"/>
              <a:t>, which defines the nodes of the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IntSLList</a:t>
            </a:r>
            <a:r>
              <a:rPr lang="en-US" dirty="0" smtClean="0"/>
              <a:t>, which defines two pointers,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, as well as various member functions to manipulate the list</a:t>
            </a:r>
          </a:p>
          <a:p>
            <a:r>
              <a:rPr lang="en-US" dirty="0" smtClean="0"/>
              <a:t>An example of this list in shown in figure 3-3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Fig. 3-3 A singly linked list of integers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943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81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figure 3-3a </a:t>
            </a:r>
            <a:r>
              <a:rPr lang="en-US" dirty="0"/>
              <a:t>s</a:t>
            </a:r>
            <a:r>
              <a:rPr lang="en-US" dirty="0" smtClean="0"/>
              <a:t>hows the structure of the list, a more common representation is shown in figure 3-3b</a:t>
            </a:r>
          </a:p>
          <a:p>
            <a:r>
              <a:rPr lang="en-US" dirty="0" smtClean="0"/>
              <a:t>Let’s consider some common operations on this type of list</a:t>
            </a:r>
          </a:p>
          <a:p>
            <a:r>
              <a:rPr lang="en-US" dirty="0" smtClean="0"/>
              <a:t>Insertion </a:t>
            </a:r>
          </a:p>
          <a:p>
            <a:pPr lvl="1"/>
            <a:r>
              <a:rPr lang="en-US" dirty="0" smtClean="0"/>
              <a:t>Inserting a node at the beginning of a list is straightforward</a:t>
            </a:r>
          </a:p>
          <a:p>
            <a:pPr lvl="1"/>
            <a:r>
              <a:rPr lang="en-US" dirty="0" smtClean="0"/>
              <a:t>First, a new node is created (figure 3-4a)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is initialized (figure 3-4b)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is initialized to point to the first node in the list, which is the current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dirty="0" smtClean="0">
                <a:cs typeface="Courier New" pitchFamily="49" charset="0"/>
              </a:rPr>
              <a:t>(figure 3-4c)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then updated to point to the new node (figure 3-4d)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1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zdek - DS and Algos in C++ 4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Drozdek - DS and Algos in C++ 4e</Template>
  <TotalTime>0</TotalTime>
  <Words>2567</Words>
  <Application>Microsoft Office PowerPoint</Application>
  <PresentationFormat>On-screen Show (4:3)</PresentationFormat>
  <Paragraphs>364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Drozdek - DS and Algos in C++ 4e</vt:lpstr>
      <vt:lpstr>Slide 1</vt:lpstr>
      <vt:lpstr>Introduction</vt:lpstr>
      <vt:lpstr>Singly Linked Lists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Singly Linked Lists (continued)</vt:lpstr>
      <vt:lpstr>Doubly Linked Lists</vt:lpstr>
      <vt:lpstr>Doubly Linked Lists (continued)</vt:lpstr>
      <vt:lpstr>Doubly Linked Lists (continued)</vt:lpstr>
      <vt:lpstr>Doubly Linked Lists (continued)</vt:lpstr>
      <vt:lpstr>Doubly Linked Lists (continued)</vt:lpstr>
      <vt:lpstr>Doubly Linked Lists (continued)</vt:lpstr>
      <vt:lpstr>Doubly Linked Lists (continued)</vt:lpstr>
      <vt:lpstr>Doubly Linked Lists (continued)</vt:lpstr>
      <vt:lpstr>Circular Lists</vt:lpstr>
      <vt:lpstr>Circular Lists (continued)</vt:lpstr>
      <vt:lpstr>Circular Lists (continued)</vt:lpstr>
      <vt:lpstr>Circular Lists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2012-04-26T12:16:53Z</dcterms:created>
  <dcterms:modified xsi:type="dcterms:W3CDTF">2017-10-19T08:24:40Z</dcterms:modified>
</cp:coreProperties>
</file>