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57" r:id="rId2"/>
    <p:sldId id="567" r:id="rId3"/>
    <p:sldId id="558" r:id="rId4"/>
    <p:sldId id="560" r:id="rId5"/>
    <p:sldId id="569" r:id="rId6"/>
    <p:sldId id="573" r:id="rId7"/>
    <p:sldId id="571" r:id="rId8"/>
    <p:sldId id="572" r:id="rId9"/>
    <p:sldId id="574" r:id="rId10"/>
    <p:sldId id="575" r:id="rId11"/>
    <p:sldId id="576" r:id="rId12"/>
    <p:sldId id="578" r:id="rId13"/>
    <p:sldId id="579" r:id="rId14"/>
    <p:sldId id="580" r:id="rId15"/>
    <p:sldId id="5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EE60-65FB-4E79-A41A-911E86DCCC39}">
          <p14:sldIdLst/>
        </p14:section>
        <p14:section name="Default Section" id="{5EE28172-FAF4-4CCA-90F3-947311CFD94D}">
          <p14:sldIdLst>
            <p14:sldId id="557"/>
            <p14:sldId id="567"/>
            <p14:sldId id="558"/>
            <p14:sldId id="560"/>
            <p14:sldId id="569"/>
            <p14:sldId id="573"/>
            <p14:sldId id="571"/>
            <p14:sldId id="572"/>
            <p14:sldId id="574"/>
            <p14:sldId id="575"/>
            <p14:sldId id="576"/>
            <p14:sldId id="578"/>
            <p14:sldId id="579"/>
            <p14:sldId id="580"/>
            <p14:sldId id="581"/>
          </p14:sldIdLst>
        </p14:section>
        <p14:section name="Untitled Section" id="{4DE3786A-5015-4AC9-B2BA-7CCE1B8216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914B-E83A-47BD-9F2F-175195C0FAD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90519-4FB1-4961-BB34-7E4421E0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7C7662-BF79-4ABA-A6E6-CAE486BED297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7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5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8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7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20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080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08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8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17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42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6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47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180-9C6A-44A3-B602-7932BBF3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499"/>
            <a:ext cx="9144000" cy="595313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F9F8-08DF-488B-8423-B98369D1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888"/>
            <a:ext cx="9144000" cy="59531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6C9D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F82-7604-4E2E-84F1-C8802A6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67A3-2EE6-47F1-AA4A-54A24818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341-C6C3-4C4A-BBB7-CA4C796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EB4-984B-45ED-8C59-727712E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031F9-8D14-4661-800D-5D9E2B3F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89B5-1A5B-4F2D-98E5-A39AB5A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0107-6C9D-47D3-B2B8-9F6F9E3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CC-FFD0-4293-A381-CFBAB6C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85D5-F3F2-4362-BC8D-74E06D2E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83BCD-1B6A-4C26-8430-40C6C933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DCBF-4002-42E6-A1CF-B9EB75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3E51-5103-4050-9370-5535773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55D8-0A2F-4DAC-A2AD-96A5B0D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53F0-B6B0-45A8-ABE5-D41929A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7D2-7102-427B-81D8-C16B44E8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80B-0112-4AFB-AAFB-93B1D081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FA6-9D25-4AE2-99EE-95D54083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FFD9-4E20-4A89-9ABD-B9980CF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B9D-2FFE-4C2C-9B2A-A380BE88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5524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35F7-399C-49F5-B014-A396C431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55963"/>
            <a:ext cx="10515600" cy="4778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5E6B-9F20-423D-9173-DC2D16F0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4BD8-0706-4975-B228-7246FF5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6842-11FD-41BE-A646-C405097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E62-74C9-45E6-A3A8-8D74B3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01A6-0018-4ACD-ABDC-A1E8B488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AC06C-0AA6-4629-ADFD-DB0FF82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ACA9-994A-4298-B8A6-1F318AE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D938-C752-4492-BECD-F1156C4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DE0-5DBC-4C3E-A906-802078CF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7A4-B632-43F5-AE76-9A8AC7E3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EEDA-0FD1-41EE-93CA-E6FA5D3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DA81-6FF2-4A49-A3EE-692FD228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853A-4A3D-4D63-8194-0CCFA6922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9BE4-6BA6-469E-89C3-B76BF252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135F8-FAAF-45CF-936A-3E8FF54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D819-DF84-49AC-997B-9D4DC26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6308-A081-432A-9719-37840DC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659-8B73-4872-8E67-4BDFECC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7914-187F-4955-9FBC-03C72ACE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10DE8-F1E9-4025-8C43-440E652E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4163-5D9C-4EE1-8AFB-18E8C98A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BA03-6956-4F35-80C4-93AAF91B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976B-7919-44B3-8456-BA1E9F0C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80F2-9F51-421A-94F1-64A406E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F36-8D1C-4DC2-BA2D-5E020588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4781-958B-423A-BDA3-09D00F6E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F51A-A92B-4975-B5DB-29EC5B1F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F9D1-233E-498A-BDB6-4DDB660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7B9F-7C13-4EE8-B265-EC89C90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512E-6EC7-43CD-B938-0D461A2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97A-3E86-4389-ACA6-82E6BF2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0DEE0-CD99-432D-98C3-362C0C84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2DB0-A521-4510-974D-49A116DA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1543-78A5-429E-81D6-8C416D1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E0DC-20B7-4139-AC47-D07B516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31CD-D379-499B-B209-3F5B52DE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FCF45-0A5B-4DD0-99E0-E2FCC77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BD79-3E4F-4B73-8641-985CEC55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2165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2165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216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16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F987E5C-1402-4C1D-81A3-75AC80659614}"/>
              </a:ext>
            </a:extLst>
          </p:cNvPr>
          <p:cNvSpPr txBox="1">
            <a:spLocks/>
          </p:cNvSpPr>
          <p:nvPr/>
        </p:nvSpPr>
        <p:spPr>
          <a:xfrm>
            <a:off x="2725472" y="3168260"/>
            <a:ext cx="6741054" cy="51593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7371" marR="3387" lvl="0" indent="-459329" algn="ctr" defTabSz="914400" rtl="0" eaLnBrk="1" fontAlgn="auto" latinLnBrk="0" hangingPunct="1">
              <a:lnSpc>
                <a:spcPct val="1582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>
                <a:tab pos="1830540" algn="l"/>
                <a:tab pos="2156090" algn="l"/>
                <a:tab pos="3473113" algn="l"/>
                <a:tab pos="3798665" algn="l"/>
                <a:tab pos="4859141" algn="l"/>
                <a:tab pos="5184693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2165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Project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165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49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3048000" y="2222661"/>
            <a:ext cx="609600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Backend Routes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'/entertainment'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entertainment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stocks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Base.classes.entertainment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session = Session(engine)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session.query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stocks.Ticker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stocks.Adj_Close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).filter(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stocks.Ticker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'GC.TO'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).all()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session.query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stocks.Ticker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stocks.Adj_Close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).filter(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stocks.Ticker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'RECP.TO'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).all()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cgx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session.query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stocks.Ticker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stocks.Adj_Close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).filter(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stocks.Ticker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'CGX.TO'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stocks.Date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).all()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1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and load it using a D3 function.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4C2F-522E-447F-A861-E4F1DB1D477E}"/>
              </a:ext>
            </a:extLst>
          </p:cNvPr>
          <p:cNvSpPr txBox="1"/>
          <p:nvPr/>
        </p:nvSpPr>
        <p:spPr>
          <a:xfrm>
            <a:off x="7221414" y="2383041"/>
            <a:ext cx="4132385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tracedata_technology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`Technology Stock`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paper_bgcolor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'002e50'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plot_bgcolor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'002e50'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yaxis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'Stock Price (in CAD $)'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Plotly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newPlot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"plot"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tracedata_technology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buildplot_technology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368BF-B23A-4354-95C6-D086A8957E45}"/>
              </a:ext>
            </a:extLst>
          </p:cNvPr>
          <p:cNvSpPr txBox="1"/>
          <p:nvPr/>
        </p:nvSpPr>
        <p:spPr>
          <a:xfrm>
            <a:off x="838200" y="2383041"/>
            <a:ext cx="556260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Create a Line plot with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Ploty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using data from app.py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buildplot_technology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"/technology"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date4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technology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"scatter"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adj_Close3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'00d775'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</p:txBody>
      </p:sp>
    </p:spTree>
    <p:extLst>
      <p:ext uri="{BB962C8B-B14F-4D97-AF65-F5344CB8AC3E}">
        <p14:creationId xmlns:p14="http://schemas.microsoft.com/office/powerpoint/2010/main" val="378818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 |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CE250-96E2-461B-A992-5711F8F6BB0D}"/>
              </a:ext>
            </a:extLst>
          </p:cNvPr>
          <p:cNvSpPr/>
          <p:nvPr/>
        </p:nvSpPr>
        <p:spPr>
          <a:xfrm>
            <a:off x="2630905" y="2807368"/>
            <a:ext cx="5165558" cy="18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Graph</a:t>
            </a:r>
          </a:p>
        </p:txBody>
      </p:sp>
    </p:spTree>
    <p:extLst>
      <p:ext uri="{BB962C8B-B14F-4D97-AF65-F5344CB8AC3E}">
        <p14:creationId xmlns:p14="http://schemas.microsoft.com/office/powerpoint/2010/main" val="295434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the Load we also designed a dropdown menu that allows us to select  dates where the of key Covid-19 related events.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Date Dropdown |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CE250-96E2-461B-A992-5711F8F6BB0D}"/>
              </a:ext>
            </a:extLst>
          </p:cNvPr>
          <p:cNvSpPr/>
          <p:nvPr/>
        </p:nvSpPr>
        <p:spPr>
          <a:xfrm>
            <a:off x="2630905" y="2807368"/>
            <a:ext cx="5165558" cy="18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Graph</a:t>
            </a:r>
          </a:p>
        </p:txBody>
      </p:sp>
    </p:spTree>
    <p:extLst>
      <p:ext uri="{BB962C8B-B14F-4D97-AF65-F5344CB8AC3E}">
        <p14:creationId xmlns:p14="http://schemas.microsoft.com/office/powerpoint/2010/main" val="211637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268A-5584-47A4-B159-7C6B9A51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General Findings</a:t>
            </a:r>
          </a:p>
          <a:p>
            <a:pPr lvl="1"/>
            <a:r>
              <a:rPr lang="en-US" sz="1400" dirty="0"/>
              <a:t>As compared to 2019, 2020 was a challenging year for stocks across the 4 sectors.</a:t>
            </a:r>
          </a:p>
          <a:p>
            <a:pPr lvl="1"/>
            <a:r>
              <a:rPr lang="en-US" sz="1400" dirty="0"/>
              <a:t>All announcement of lockdowns caused stock prices to drop drastically.</a:t>
            </a:r>
          </a:p>
          <a:p>
            <a:pPr lvl="1"/>
            <a:r>
              <a:rPr lang="en-US" sz="1400" dirty="0"/>
              <a:t>Any sector that is reliant on physical interaction (such as travelling, watching movies) had greater reduction of stock prices than others (E.G. Telecommunications vs. Entertainment).</a:t>
            </a:r>
          </a:p>
          <a:p>
            <a:pPr lvl="1"/>
            <a:endParaRPr lang="en-US" sz="1200" dirty="0"/>
          </a:p>
          <a:p>
            <a:pPr lvl="1"/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7D8BC-4E1E-4CBC-A96B-2A3BEBD124D1}"/>
              </a:ext>
            </a:extLst>
          </p:cNvPr>
          <p:cNvSpPr/>
          <p:nvPr/>
        </p:nvSpPr>
        <p:spPr>
          <a:xfrm>
            <a:off x="7789762" y="520861"/>
            <a:ext cx="4236334" cy="54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do analysis for each sector as well?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94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30A50-4701-495C-A944-30E0635D08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Challenge #1</a:t>
            </a:r>
            <a:r>
              <a:rPr lang="en-US" sz="1600" dirty="0"/>
              <a:t>: Some of the stocks were traded on different days in 2019 and 2020</a:t>
            </a:r>
          </a:p>
          <a:p>
            <a:pPr lvl="1"/>
            <a:r>
              <a:rPr lang="en-US" sz="1600" dirty="0"/>
              <a:t>This was accepted and did little to impact our analysis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#2</a:t>
            </a:r>
            <a:r>
              <a:rPr lang="en-US" sz="1600" dirty="0"/>
              <a:t>: One of our initial stocks was not visualizing properly, upon investigation the reason was because it only had data for the year 2020.</a:t>
            </a:r>
          </a:p>
          <a:p>
            <a:pPr lvl="1"/>
            <a:r>
              <a:rPr lang="en-US" sz="1600" dirty="0"/>
              <a:t>Due to time constraints we selected a new stock that had data for the year 2019.</a:t>
            </a:r>
          </a:p>
          <a:p>
            <a:pPr lvl="1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030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4AC92-61EC-46BE-851E-64286AE2548E}"/>
              </a:ext>
            </a:extLst>
          </p:cNvPr>
          <p:cNvSpPr/>
          <p:nvPr/>
        </p:nvSpPr>
        <p:spPr>
          <a:xfrm>
            <a:off x="923731" y="1690688"/>
            <a:ext cx="10599575" cy="417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Introduction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What applications were used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Extract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Transform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Load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The Result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Lessons Learnt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team decided to take a look at 9 stocks across four different sectors over a period of two years (2019 and 2020) to determine the degree of impact Covid-19 has on the economy.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0D9EAE-5939-49E6-9404-387FD2F95A99}"/>
              </a:ext>
            </a:extLst>
          </p:cNvPr>
          <p:cNvGrpSpPr/>
          <p:nvPr/>
        </p:nvGrpSpPr>
        <p:grpSpPr>
          <a:xfrm>
            <a:off x="384736" y="2994621"/>
            <a:ext cx="2620393" cy="2449580"/>
            <a:chOff x="586919" y="2337673"/>
            <a:chExt cx="1718538" cy="2449580"/>
          </a:xfrm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BEB582CE-AD4E-43CD-B80A-42DF4AE2D10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23EBBE-30D8-42D3-9C8A-1CE47F006146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NVEI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payment systems application company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Shopify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DE219E-BCAA-440C-A027-65922418C6F2}"/>
              </a:ext>
            </a:extLst>
          </p:cNvPr>
          <p:cNvGrpSpPr/>
          <p:nvPr/>
        </p:nvGrpSpPr>
        <p:grpSpPr>
          <a:xfrm>
            <a:off x="3259868" y="2994621"/>
            <a:ext cx="2620393" cy="2449580"/>
            <a:chOff x="586919" y="2337673"/>
            <a:chExt cx="1718538" cy="2449580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17B9BC8-F366-4A89-B8F0-0AD763B9505B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Aviation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D2F91-77F0-49B9-97E3-06011841F34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Bombardier-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aeronautical manufacturer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Air Canada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The worst airline in Canada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9973FD-BC09-46E0-8C79-99E27BF6837E}"/>
              </a:ext>
            </a:extLst>
          </p:cNvPr>
          <p:cNvGrpSpPr/>
          <p:nvPr/>
        </p:nvGrpSpPr>
        <p:grpSpPr>
          <a:xfrm>
            <a:off x="6135000" y="2994621"/>
            <a:ext cx="2620393" cy="2449580"/>
            <a:chOff x="586919" y="2337673"/>
            <a:chExt cx="1718538" cy="2449580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A199558F-1533-4344-B549-9B5F2559D1C3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Entertainment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6CDE2-039B-435C-AE57-FEAD06A1A83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Great Canadian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company specializing in gambling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RECP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dirty="0">
                <a:solidFill>
                  <a:schemeClr val="tx1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CG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E83208-EC98-4432-8135-9B6F944DE97D}"/>
              </a:ext>
            </a:extLst>
          </p:cNvPr>
          <p:cNvGrpSpPr/>
          <p:nvPr/>
        </p:nvGrpSpPr>
        <p:grpSpPr>
          <a:xfrm>
            <a:off x="9010133" y="2994621"/>
            <a:ext cx="2620393" cy="2449580"/>
            <a:chOff x="586919" y="2337673"/>
            <a:chExt cx="1718538" cy="2449580"/>
          </a:xfrm>
        </p:grpSpPr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FC901866-BFCC-47E9-922E-3ED1A545E32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Telecommunications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D09BF-36AA-4361-B775-D1104E6D05AE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Rogers-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Bell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32453-6FB9-442D-A278-3D4CAE748D2F}"/>
              </a:ext>
            </a:extLst>
          </p:cNvPr>
          <p:cNvSpPr/>
          <p:nvPr/>
        </p:nvSpPr>
        <p:spPr>
          <a:xfrm>
            <a:off x="855133" y="2168093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hypothesize that Covid-19 news events have had an adverse impact across 4 sectors.</a:t>
            </a:r>
          </a:p>
        </p:txBody>
      </p:sp>
    </p:spTree>
    <p:extLst>
      <p:ext uri="{BB962C8B-B14F-4D97-AF65-F5344CB8AC3E}">
        <p14:creationId xmlns:p14="http://schemas.microsoft.com/office/powerpoint/2010/main" val="6378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1EFF314-125F-4F0E-8CB2-E647904F5FA1}"/>
              </a:ext>
            </a:extLst>
          </p:cNvPr>
          <p:cNvSpPr/>
          <p:nvPr/>
        </p:nvSpPr>
        <p:spPr>
          <a:xfrm>
            <a:off x="1003289" y="2641634"/>
            <a:ext cx="3102279" cy="516307"/>
          </a:xfrm>
          <a:prstGeom prst="homePlate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Extract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B498F49-735B-41DC-8E5A-146A7998345B}"/>
              </a:ext>
            </a:extLst>
          </p:cNvPr>
          <p:cNvSpPr/>
          <p:nvPr/>
        </p:nvSpPr>
        <p:spPr>
          <a:xfrm>
            <a:off x="4764506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Transform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A4BD854-49ED-4D81-8B4B-CB590205C482}"/>
              </a:ext>
            </a:extLst>
          </p:cNvPr>
          <p:cNvSpPr/>
          <p:nvPr/>
        </p:nvSpPr>
        <p:spPr>
          <a:xfrm>
            <a:off x="8525723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Load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780A76-4DC0-4867-84E3-FF291DB4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What Applications We Used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D08E4E-0DDB-4CB7-B01A-CF7661C0D69A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multiple applications across all the ETL lifecycle and the subsequent libraries that we leveraged through each stage.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0F77EDB-2785-4394-90BC-B174F5F50422}"/>
              </a:ext>
            </a:extLst>
          </p:cNvPr>
          <p:cNvSpPr/>
          <p:nvPr/>
        </p:nvSpPr>
        <p:spPr>
          <a:xfrm>
            <a:off x="1003289" y="3290103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6863D63B-86F5-49B7-84BA-BD7D1F0EC1D6}"/>
              </a:ext>
            </a:extLst>
          </p:cNvPr>
          <p:cNvSpPr/>
          <p:nvPr/>
        </p:nvSpPr>
        <p:spPr>
          <a:xfrm>
            <a:off x="1003289" y="3871041"/>
            <a:ext cx="10624713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 (Beautiful Soup API, SQLAlchemy)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C10C6CDD-2895-4CAD-A9D8-2F5193F071C8}"/>
              </a:ext>
            </a:extLst>
          </p:cNvPr>
          <p:cNvSpPr/>
          <p:nvPr/>
        </p:nvSpPr>
        <p:spPr>
          <a:xfrm>
            <a:off x="4764506" y="4451979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JavaScript (D3)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0067F416-8694-47B5-A7C6-929183FE0BE8}"/>
              </a:ext>
            </a:extLst>
          </p:cNvPr>
          <p:cNvSpPr/>
          <p:nvPr/>
        </p:nvSpPr>
        <p:spPr>
          <a:xfrm>
            <a:off x="4764506" y="5032917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HTML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2881EDF3-2F51-438D-AFBB-925646BA8F11}"/>
              </a:ext>
            </a:extLst>
          </p:cNvPr>
          <p:cNvSpPr/>
          <p:nvPr/>
        </p:nvSpPr>
        <p:spPr>
          <a:xfrm>
            <a:off x="8525722" y="5613853"/>
            <a:ext cx="3102280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28776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drew out datasets from a financial news site (Yahoo Finance) as CSV’s, focusing on the day, the opening price, the closing and the volume.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Selecting The Datasets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F81219-2E1A-448E-A6D3-3CD7496086E0}"/>
              </a:ext>
            </a:extLst>
          </p:cNvPr>
          <p:cNvSpPr/>
          <p:nvPr/>
        </p:nvSpPr>
        <p:spPr>
          <a:xfrm>
            <a:off x="838200" y="2858947"/>
            <a:ext cx="9895390" cy="243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CSVs</a:t>
            </a:r>
          </a:p>
        </p:txBody>
      </p:sp>
    </p:spTree>
    <p:extLst>
      <p:ext uri="{BB962C8B-B14F-4D97-AF65-F5344CB8AC3E}">
        <p14:creationId xmlns:p14="http://schemas.microsoft.com/office/powerpoint/2010/main" val="252337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the Beautiful Soup library to design a code that would allow us to fetch all Covid-19 related news items.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News Headlines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12B23-9668-4611-ABB2-06386FA37749}"/>
              </a:ext>
            </a:extLst>
          </p:cNvPr>
          <p:cNvSpPr txBox="1"/>
          <p:nvPr/>
        </p:nvSpPr>
        <p:spPr>
          <a:xfrm>
            <a:off x="838200" y="2282851"/>
            <a:ext cx="10205720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bs4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BeautifulSoup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dt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Import Beautiful Soup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scrape_News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Request to news site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'https://globalnews.ca/news/6859636/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ontario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-coronavirus-timeline/'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65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transformed the CSV’s into 4 separate SQL tables (1 for each sector) using </a:t>
            </a:r>
            <a:r>
              <a:rPr kumimoji="0" lang="en-CA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and added in a ticket column.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Transforming the CSVs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F81219-2E1A-448E-A6D3-3CD7496086E0}"/>
              </a:ext>
            </a:extLst>
          </p:cNvPr>
          <p:cNvSpPr/>
          <p:nvPr/>
        </p:nvSpPr>
        <p:spPr>
          <a:xfrm>
            <a:off x="838200" y="2858947"/>
            <a:ext cx="9895390" cy="243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</a:t>
            </a:r>
            <a:r>
              <a:rPr lang="en-US" dirty="0" err="1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6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Now that we fetched the data, we then began to convert the date-time time stamps to something more readable by using dictionaries and then setting up lists for the parsed data.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Transforming the Headlines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55AB6B-9D59-438B-98D8-395731EB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48" y="1824094"/>
            <a:ext cx="2762718" cy="4382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39A309-9047-4C78-AA40-B29124FFF59B}"/>
              </a:ext>
            </a:extLst>
          </p:cNvPr>
          <p:cNvSpPr/>
          <p:nvPr/>
        </p:nvSpPr>
        <p:spPr>
          <a:xfrm>
            <a:off x="7996335" y="365125"/>
            <a:ext cx="3778898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up picture</a:t>
            </a:r>
          </a:p>
        </p:txBody>
      </p:sp>
    </p:spTree>
    <p:extLst>
      <p:ext uri="{BB962C8B-B14F-4D97-AF65-F5344CB8AC3E}">
        <p14:creationId xmlns:p14="http://schemas.microsoft.com/office/powerpoint/2010/main" val="427149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the Transformation we first import our libraries and then setup an engine to reflect the database into ORM classes, and then setup Flask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4335-16CC-4738-A51E-7E70DAE4F21E}"/>
              </a:ext>
            </a:extLst>
          </p:cNvPr>
          <p:cNvSpPr txBox="1"/>
          <p:nvPr/>
        </p:nvSpPr>
        <p:spPr>
          <a:xfrm>
            <a:off x="1304731" y="1856631"/>
            <a:ext cx="8669694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Import Libraries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sqlalchemy.ext.automap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Session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Create an engine for the database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cxn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engine.connect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Reflect Database into ORM classes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Base.prepare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(engine,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Flask Setup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0576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598</Words>
  <Application>Microsoft Office PowerPoint</Application>
  <PresentationFormat>Widescreen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1_Office Theme</vt:lpstr>
      <vt:lpstr>PowerPoint Presentation</vt:lpstr>
      <vt:lpstr>Table of Contents</vt:lpstr>
      <vt:lpstr>Introduction</vt:lpstr>
      <vt:lpstr>What Applications We Used</vt:lpstr>
      <vt:lpstr>Extract| Selecting The Datasets</vt:lpstr>
      <vt:lpstr>Extract| News Headlines</vt:lpstr>
      <vt:lpstr>Transform| Transforming the CSVs</vt:lpstr>
      <vt:lpstr>Transform| Transforming the Headlines</vt:lpstr>
      <vt:lpstr>Transform| Converting the Stock Information</vt:lpstr>
      <vt:lpstr>Transform| Converting the Stock Information</vt:lpstr>
      <vt:lpstr>Load| Designing the Line Graphs</vt:lpstr>
      <vt:lpstr>Load| Designing the Line Graphs | Output</vt:lpstr>
      <vt:lpstr>Load| Date Dropdown | Output</vt:lpstr>
      <vt:lpstr>Analysis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Hanif</dc:creator>
  <cp:lastModifiedBy>H</cp:lastModifiedBy>
  <cp:revision>171</cp:revision>
  <dcterms:created xsi:type="dcterms:W3CDTF">2021-02-11T17:41:43Z</dcterms:created>
  <dcterms:modified xsi:type="dcterms:W3CDTF">2021-02-16T19:49:37Z</dcterms:modified>
</cp:coreProperties>
</file>