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557" r:id="rId2"/>
    <p:sldId id="567" r:id="rId3"/>
    <p:sldId id="558" r:id="rId4"/>
    <p:sldId id="560" r:id="rId5"/>
    <p:sldId id="573" r:id="rId6"/>
    <p:sldId id="572" r:id="rId7"/>
    <p:sldId id="583" r:id="rId8"/>
    <p:sldId id="574" r:id="rId9"/>
    <p:sldId id="575" r:id="rId10"/>
    <p:sldId id="582" r:id="rId11"/>
    <p:sldId id="569" r:id="rId12"/>
    <p:sldId id="586" r:id="rId13"/>
    <p:sldId id="576" r:id="rId14"/>
    <p:sldId id="584" r:id="rId15"/>
    <p:sldId id="585" r:id="rId16"/>
    <p:sldId id="579" r:id="rId17"/>
    <p:sldId id="578" r:id="rId18"/>
    <p:sldId id="580" r:id="rId19"/>
    <p:sldId id="5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7DEE60-65FB-4E79-A41A-911E86DCCC39}">
          <p14:sldIdLst/>
        </p14:section>
        <p14:section name="Default Section" id="{5EE28172-FAF4-4CCA-90F3-947311CFD94D}">
          <p14:sldIdLst>
            <p14:sldId id="557"/>
            <p14:sldId id="567"/>
            <p14:sldId id="558"/>
            <p14:sldId id="560"/>
            <p14:sldId id="573"/>
            <p14:sldId id="572"/>
            <p14:sldId id="583"/>
            <p14:sldId id="574"/>
            <p14:sldId id="575"/>
            <p14:sldId id="582"/>
            <p14:sldId id="569"/>
            <p14:sldId id="586"/>
            <p14:sldId id="576"/>
            <p14:sldId id="584"/>
            <p14:sldId id="585"/>
            <p14:sldId id="579"/>
            <p14:sldId id="578"/>
            <p14:sldId id="580"/>
            <p14:sldId id="581"/>
          </p14:sldIdLst>
        </p14:section>
        <p14:section name="Untitled Section" id="{4DE3786A-5015-4AC9-B2BA-7CCE1B8216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C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4914B-E83A-47BD-9F2F-175195C0FAD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90519-4FB1-4961-BB34-7E4421E0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7C7662-BF79-4ABA-A6E6-CAE486BED297}" type="slidenum">
              <a:rPr kumimoji="0" lang="en-P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P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878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5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177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233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282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661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85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520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71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080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3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08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0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8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42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47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62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294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55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0180-9C6A-44A3-B602-7932BBF3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6499"/>
            <a:ext cx="9144000" cy="595313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BF9F8-08DF-488B-8423-B98369D18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3888"/>
            <a:ext cx="9144000" cy="59531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36C9D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CF82-7604-4E2E-84F1-C8802A68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67A3-2EE6-47F1-AA4A-54A24818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341-C6C3-4C4A-BBB7-CA4C7961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EB4-984B-45ED-8C59-727712E8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031F9-8D14-4661-800D-5D9E2B3F6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F89B5-1A5B-4F2D-98E5-A39AB5A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0107-6C9D-47D3-B2B8-9F6F9E36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87CC-FFD0-4293-A381-CFBAB6C6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385D5-F3F2-4362-BC8D-74E06D2E5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83BCD-1B6A-4C26-8430-40C6C933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DCBF-4002-42E6-A1CF-B9EB75AA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3E51-5103-4050-9370-55357738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55D8-0A2F-4DAC-A2AD-96A5B0D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53F0-B6B0-45A8-ABE5-D41929A3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7D2-7102-427B-81D8-C16B44E8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380B-0112-4AFB-AAFB-93B1D081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EFA6-9D25-4AE2-99EE-95D54083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FFD9-4E20-4A89-9ABD-B9980CF8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9B9D-2FFE-4C2C-9B2A-A380BE88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6525"/>
            <a:ext cx="10515600" cy="5524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35F7-399C-49F5-B014-A396C431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55963"/>
            <a:ext cx="10515600" cy="4778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5E6B-9F20-423D-9173-DC2D16F0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4BD8-0706-4975-B228-7246FF54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6842-11FD-41BE-A646-C4050974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BE62-74C9-45E6-A3A8-8D74B30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01A6-0018-4ACD-ABDC-A1E8B4880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AC06C-0AA6-4629-ADFD-DB0FF82F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DACA9-994A-4298-B8A6-1F318AEC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D938-C752-4492-BECD-F1156C45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7DE0-5DBC-4C3E-A906-802078CF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D7A4-B632-43F5-AE76-9A8AC7E3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5EEDA-0FD1-41EE-93CA-E6FA5D31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DDA81-6FF2-4A49-A3EE-692FD228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853A-4A3D-4D63-8194-0CCFA6922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59BE4-6BA6-469E-89C3-B76BF2528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135F8-FAAF-45CF-936A-3E8FF54F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3D819-DF84-49AC-997B-9D4DC26A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B6308-A081-432A-9719-37840DC2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8659-8B73-4872-8E67-4BDFECC3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C7914-187F-4955-9FBC-03C72ACE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10DE8-F1E9-4025-8C43-440E652E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74163-5D9C-4EE1-8AFB-18E8C98A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CBA03-6956-4F35-80C4-93AAF91B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6976B-7919-44B3-8456-BA1E9F0C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C80F2-9F51-421A-94F1-64A406E3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8F36-8D1C-4DC2-BA2D-5E020588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4781-958B-423A-BDA3-09D00F6E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F51A-A92B-4975-B5DB-29EC5B1F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F9D1-233E-498A-BDB6-4DDB6605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77B9F-7C13-4EE8-B265-EC89C908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C512E-6EC7-43CD-B938-0D461A2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C97A-3E86-4389-ACA6-82E6BF2C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0DEE0-CD99-432D-98C3-362C0C84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92DB0-A521-4510-974D-49A116DAD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E1543-78A5-429E-81D6-8C416D1B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E0DC-20B7-4139-AC47-D07B516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31CD-D379-499B-B209-3F5B52DE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FCF45-0A5B-4DD0-99E0-E2FCC779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FBD79-3E4F-4B73-8641-985CEC55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DA118-596B-422F-A95B-DB42E9512818}"/>
              </a:ext>
            </a:extLst>
          </p:cNvPr>
          <p:cNvPicPr/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39" b="1130"/>
          <a:stretch/>
        </p:blipFill>
        <p:spPr bwMode="auto">
          <a:xfrm>
            <a:off x="0" y="6706453"/>
            <a:ext cx="12192000" cy="1515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hape 3922">
            <a:extLst>
              <a:ext uri="{FF2B5EF4-FFF2-40B4-BE49-F238E27FC236}">
                <a16:creationId xmlns:a16="http://schemas.microsoft.com/office/drawing/2014/main" id="{C4F5967B-7A57-48BA-B66E-CB81BEEF9ECF}"/>
              </a:ext>
            </a:extLst>
          </p:cNvPr>
          <p:cNvSpPr txBox="1">
            <a:spLocks/>
          </p:cNvSpPr>
          <p:nvPr userDrawn="1"/>
        </p:nvSpPr>
        <p:spPr>
          <a:xfrm>
            <a:off x="10004700" y="6319762"/>
            <a:ext cx="2187300" cy="4596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sz="1400" b="1" dirty="0">
                <a:solidFill>
                  <a:srgbClr val="021652"/>
                </a:solidFill>
                <a:latin typeface="Myriad Pro" panose="020B0503030403020204" pitchFamily="34" charset="0"/>
                <a:ea typeface="Titillium Web Light"/>
                <a:cs typeface="Segoe UI" panose="020B0502040204020203" pitchFamily="34" charset="0"/>
                <a:sym typeface="Titillium Web Light"/>
              </a:rPr>
              <a:t>Stocks vs. </a:t>
            </a:r>
            <a:r>
              <a:rPr lang="en-US" sz="1400" b="1" dirty="0">
                <a:solidFill>
                  <a:srgbClr val="36C9D4"/>
                </a:solidFill>
                <a:latin typeface="Myriad Pro" panose="020B0503030403020204" pitchFamily="34" charset="0"/>
                <a:ea typeface="Titillium Web Light"/>
                <a:cs typeface="Segoe UI" panose="020B0502040204020203" pitchFamily="34" charset="0"/>
                <a:sym typeface="Titillium Web Light"/>
              </a:rPr>
              <a:t>Covid-19</a:t>
            </a:r>
            <a:endParaRPr lang="en" sz="1400" b="1" dirty="0">
              <a:solidFill>
                <a:srgbClr val="36C9D4"/>
              </a:solidFill>
              <a:latin typeface="Myriad Pro" panose="020B0503030403020204" pitchFamily="34" charset="0"/>
              <a:ea typeface="Titillium Web Light"/>
              <a:cs typeface="Segoe UI" panose="020B0502040204020203" pitchFamily="34" charset="0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1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02165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2165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216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216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216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216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irviewhs.org/sites/stock-market-clu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DF987E5C-1402-4C1D-81A3-75AC80659614}"/>
              </a:ext>
            </a:extLst>
          </p:cNvPr>
          <p:cNvSpPr txBox="1">
            <a:spLocks/>
          </p:cNvSpPr>
          <p:nvPr/>
        </p:nvSpPr>
        <p:spPr>
          <a:xfrm>
            <a:off x="2725472" y="2512857"/>
            <a:ext cx="6741054" cy="1826740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7371" marR="3387" lvl="0" indent="-459329" algn="ctr" defTabSz="914400" rtl="0" eaLnBrk="1" fontAlgn="auto" latinLnBrk="0" hangingPunct="1">
              <a:lnSpc>
                <a:spcPct val="1582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>
                <a:tab pos="1830540" algn="l"/>
                <a:tab pos="2156090" algn="l"/>
                <a:tab pos="3473113" algn="l"/>
                <a:tab pos="3798665" algn="l"/>
                <a:tab pos="4859141" algn="l"/>
                <a:tab pos="5184693" algn="l"/>
              </a:tabLst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The Impact of Covid-19 on Stocks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49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configure the Backend Route that allows us to read each row from the dictionary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802AE-1951-4678-AAD8-5378C860F292}"/>
              </a:ext>
            </a:extLst>
          </p:cNvPr>
          <p:cNvSpPr txBox="1"/>
          <p:nvPr/>
        </p:nvSpPr>
        <p:spPr>
          <a:xfrm>
            <a:off x="1788160" y="1830060"/>
            <a:ext cx="8305800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Backend Routes: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Entertainment page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CA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'/entertainment'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entertainment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stocks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Base.classes.entertainment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session = Session(engine)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4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en-CA" sz="1400" b="1" dirty="0" err="1">
                <a:solidFill>
                  <a:prstClr val="black"/>
                </a:solidFill>
              </a:rPr>
              <a:t>PostGRES</a:t>
            </a:r>
            <a:r>
              <a:rPr lang="en-CA" sz="1400" b="1" dirty="0">
                <a:solidFill>
                  <a:prstClr val="black"/>
                </a:solidFill>
              </a:rPr>
              <a:t> was used to input primary keys into the tables.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Adding Primary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42BFC-7168-4E3F-A886-7F99C04D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0439"/>
            <a:ext cx="4747472" cy="3966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E4884-05DB-4F85-B17F-699882E86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59" y="2290439"/>
            <a:ext cx="3891101" cy="3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7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en-CA" sz="1400" b="1" dirty="0">
                <a:solidFill>
                  <a:prstClr val="black"/>
                </a:solidFill>
              </a:rPr>
              <a:t>We then imported all the tables onto Heroku.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Import the SQL Tables onto the Heroku Database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848E2-50A0-41DA-817D-F5F4DCC27D59}"/>
              </a:ext>
            </a:extLst>
          </p:cNvPr>
          <p:cNvSpPr/>
          <p:nvPr/>
        </p:nvSpPr>
        <p:spPr>
          <a:xfrm>
            <a:off x="683260" y="2116455"/>
            <a:ext cx="525780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Import </a:t>
            </a:r>
            <a:r>
              <a:rPr lang="en-CA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SQLAlchemy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 Dependencies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sqlalchemy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sqlalchemy.ext.automap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automap_base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sqlalchemy.orm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Session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sqlalchemy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create_engine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Other dependencies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dt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pandas_datareader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pdr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bs4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BeautifulSoup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bs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requests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Find out what day it is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().date()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().date().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strftime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'%Y-%m-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3626B-C5D9-4BF2-AE8E-0A716A8454A8}"/>
              </a:ext>
            </a:extLst>
          </p:cNvPr>
          <p:cNvSpPr/>
          <p:nvPr/>
        </p:nvSpPr>
        <p:spPr>
          <a:xfrm>
            <a:off x="5941060" y="2116455"/>
            <a:ext cx="6096000" cy="378565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Create </a:t>
            </a:r>
            <a:r>
              <a:rPr lang="en-CA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dataframe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 from single stock ticker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Get_Stock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pdr.DataReader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(ticker,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data_source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'yahoo'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'2019-01-01'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=today)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df.reset_index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df.drop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'Close'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'Adj Close'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df[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pd.notnull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])]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df.insert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=ticker)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pd.to_datetime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df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To update database with </a:t>
            </a:r>
            <a:r>
              <a:rPr lang="en-CA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dataframe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Update_Database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df_name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table_name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engine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create_engine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://enwwbrxgztksrt:1c2aad3ab81e0cf9607b24d641b4f4be8a34a9841e3cac37739b4ba14569b605@ec2-3-214-3-162.compute-1.amazonaws.com:5432/dfidnj18uan5ha'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echo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session = Session(engine)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Base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automap_base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Base.prepare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(engine,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reflect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cxn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engine.connect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df_name.to_sql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table_name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=engine,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if_exists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'append'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table_name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 added'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553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design line graphs based on the information transformed for visualization.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71BEF-9E27-410C-88D1-FE310DFD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37" y="2057399"/>
            <a:ext cx="3867126" cy="45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8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design line graphs based on the information transformed for visualization.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71BEF-9E27-410C-88D1-FE310DFD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37" y="2057399"/>
            <a:ext cx="3867126" cy="45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1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initialize the date function so it can appear on the page as well.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Initializing Date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80821-11BF-4620-96DF-943105E4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41479"/>
            <a:ext cx="2549458" cy="45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9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also designed a dropdown menu that allows us to select  dates where the of key Covid-19 related events and visualize the average price of the stocks per sector for 90 days.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Date Dropdown |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C63125-5F0A-484B-9C46-A9E767A7D12B}"/>
              </a:ext>
            </a:extLst>
          </p:cNvPr>
          <p:cNvSpPr/>
          <p:nvPr/>
        </p:nvSpPr>
        <p:spPr>
          <a:xfrm>
            <a:off x="2976880" y="1941479"/>
            <a:ext cx="592836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Populates drop down menu with dates from global news page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"/dates"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"option"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property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"value"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updates headline and news story sections when date selected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optionChanged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headline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headline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"h3"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`Headline for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"/dates"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blurb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'News'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blurb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changeCategory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37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 |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E8B69-E864-4D13-9A23-C0DFB0D9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42" y="1628775"/>
            <a:ext cx="4887716" cy="49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Analysis/Demo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268A-5584-47A4-B159-7C6B9A51D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pPr lvl="1"/>
            <a:r>
              <a:rPr lang="en-US" sz="1400" dirty="0"/>
              <a:t>Entertainment and, aviation were heavily impacted for the year 2020 due to Covid-19 whereas Telecommunications was not as affected.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As compared to 2019, 2020 was a challenging year for stocks across the 4 sectors.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Any announcements related to lockdowns caused stock prices to drop drastically.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Any sector that is reliant on physical interaction (such as travelling, watching movies) had a greater reduction of stock prices than others (E.G. Telecommunications vs. Entertainment).</a:t>
            </a:r>
          </a:p>
          <a:p>
            <a:pPr lvl="1"/>
            <a:endParaRPr lang="en-US" sz="1200" dirty="0"/>
          </a:p>
          <a:p>
            <a:pPr lvl="1"/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B59DA-ECE6-4E3D-8984-5DEF9228B77F}"/>
              </a:ext>
            </a:extLst>
          </p:cNvPr>
          <p:cNvSpPr/>
          <p:nvPr/>
        </p:nvSpPr>
        <p:spPr>
          <a:xfrm>
            <a:off x="990600" y="14684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 part of our presentation we will now demonstrate our application as part of our analysis.</a:t>
            </a:r>
          </a:p>
        </p:txBody>
      </p:sp>
    </p:spTree>
    <p:extLst>
      <p:ext uri="{BB962C8B-B14F-4D97-AF65-F5344CB8AC3E}">
        <p14:creationId xmlns:p14="http://schemas.microsoft.com/office/powerpoint/2010/main" val="145594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Lessons Learnt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D30A50-4701-495C-A944-30E0635D08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Challenge #1</a:t>
            </a:r>
            <a:r>
              <a:rPr lang="en-US" sz="1600" dirty="0"/>
              <a:t>: Some of the stocks were traded on different days in 2019 and 2020</a:t>
            </a:r>
          </a:p>
          <a:p>
            <a:pPr lvl="1"/>
            <a:r>
              <a:rPr lang="en-US" sz="1600" dirty="0"/>
              <a:t>This was accepted and did little to impact our analysis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#2</a:t>
            </a:r>
            <a:r>
              <a:rPr lang="en-US" sz="1600" dirty="0"/>
              <a:t>: One of our initial stocks was not visualizing properly, upon investigation the reason was because it only had data for the year 2020.</a:t>
            </a:r>
          </a:p>
          <a:p>
            <a:pPr lvl="1"/>
            <a:r>
              <a:rPr lang="en-US" sz="1600" dirty="0"/>
              <a:t>Due to time constraints we selected a new stock that had data for the year 2019.</a:t>
            </a:r>
          </a:p>
          <a:p>
            <a:pPr lvl="1"/>
            <a:endParaRPr lang="en-CA" sz="1600" dirty="0"/>
          </a:p>
          <a:p>
            <a:r>
              <a:rPr lang="en-US" sz="1600" b="1" dirty="0"/>
              <a:t>Challenge #3</a:t>
            </a:r>
            <a:r>
              <a:rPr lang="en-US" sz="1600" dirty="0"/>
              <a:t>: There were limitations in utilizing </a:t>
            </a:r>
            <a:r>
              <a:rPr lang="en-US" sz="1600" dirty="0" err="1"/>
              <a:t>ElephantSQL</a:t>
            </a:r>
            <a:r>
              <a:rPr lang="en-US" sz="1600" dirty="0"/>
              <a:t> (only 5 connections are allowed) which meant that not on everyone could collaborate.</a:t>
            </a:r>
          </a:p>
          <a:p>
            <a:pPr lvl="1"/>
            <a:r>
              <a:rPr lang="en-US" sz="1600" dirty="0"/>
              <a:t>Switched database to Heroku.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#4</a:t>
            </a:r>
            <a:r>
              <a:rPr lang="en-US" sz="1600" dirty="0"/>
              <a:t>: The news headlines taken from Global News gave a datetime format which was not in a consistent date format</a:t>
            </a:r>
          </a:p>
          <a:p>
            <a:pPr lvl="1"/>
            <a:r>
              <a:rPr lang="en-US" sz="1600" dirty="0"/>
              <a:t>We had to code in a date function using a datetime library.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#5</a:t>
            </a:r>
            <a:r>
              <a:rPr lang="en-US" sz="1600" dirty="0"/>
              <a:t>: There was no built-in </a:t>
            </a:r>
            <a:r>
              <a:rPr lang="en-US" sz="1600" dirty="0" err="1"/>
              <a:t>javascript</a:t>
            </a:r>
            <a:r>
              <a:rPr lang="en-US" sz="1600" dirty="0"/>
              <a:t> function to take an array from json and transform it to datetime format</a:t>
            </a:r>
          </a:p>
          <a:p>
            <a:pPr lvl="1"/>
            <a:r>
              <a:rPr lang="en-US" sz="1600" dirty="0"/>
              <a:t>Manually designed one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0309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4EDF8-2C91-4D80-9B39-2882ABE13613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4AC92-61EC-46BE-851E-64286AE2548E}"/>
              </a:ext>
            </a:extLst>
          </p:cNvPr>
          <p:cNvSpPr/>
          <p:nvPr/>
        </p:nvSpPr>
        <p:spPr>
          <a:xfrm>
            <a:off x="923731" y="1690688"/>
            <a:ext cx="10599575" cy="417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Introduction and Hypothesis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CA" sz="2000" dirty="0">
                <a:solidFill>
                  <a:prstClr val="black"/>
                </a:solidFill>
              </a:rPr>
              <a:t>What Applications Were Used</a:t>
            </a:r>
            <a:endParaRPr lang="en-CA" sz="2000" dirty="0">
              <a:solidFill>
                <a:prstClr val="black"/>
              </a:solidFill>
              <a:latin typeface="Century Gothic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Extract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Transform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Load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Lessons Learnt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8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Introduction and Hypothesis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4EDF8-2C91-4D80-9B39-2882ABE13613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Our team decided to take a look at 9 stocks across four different sectors over a period of two years (2019 and 2020) to determine the degree of impact Covid-19 has on the economy.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0D9EAE-5939-49E6-9404-387FD2F95A99}"/>
              </a:ext>
            </a:extLst>
          </p:cNvPr>
          <p:cNvGrpSpPr/>
          <p:nvPr/>
        </p:nvGrpSpPr>
        <p:grpSpPr>
          <a:xfrm>
            <a:off x="384736" y="3429000"/>
            <a:ext cx="2620393" cy="2449580"/>
            <a:chOff x="586919" y="2337673"/>
            <a:chExt cx="1718538" cy="2449580"/>
          </a:xfrm>
        </p:grpSpPr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BEB582CE-AD4E-43CD-B80A-42DF4AE2D10E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Technology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23EBBE-30D8-42D3-9C8A-1CE47F006146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Kinaxis 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</a:t>
              </a: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Supply chain management &amp; sales operation planning</a:t>
              </a:r>
              <a:r>
                <a:rPr lang="en-CA" sz="1400" dirty="0">
                  <a:solidFill>
                    <a:schemeClr val="tx1"/>
                  </a:solidFill>
                  <a:latin typeface="Century Gothic"/>
                </a:rPr>
                <a:t> software company</a:t>
              </a:r>
              <a:endPara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Shopify 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An e-commerce platform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DE219E-BCAA-440C-A027-65922418C6F2}"/>
              </a:ext>
            </a:extLst>
          </p:cNvPr>
          <p:cNvGrpSpPr/>
          <p:nvPr/>
        </p:nvGrpSpPr>
        <p:grpSpPr>
          <a:xfrm>
            <a:off x="3259868" y="3429000"/>
            <a:ext cx="2620393" cy="2449580"/>
            <a:chOff x="586919" y="2337673"/>
            <a:chExt cx="1718538" cy="2449580"/>
          </a:xfrm>
        </p:grpSpPr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B17B9BC8-F366-4A89-B8F0-0AD763B9505B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Aviation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3D2F91-77F0-49B9-97E3-06011841F343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Bombardier-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An aeronautical manufacturer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Air Canada –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The worst airline in Canada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59973FD-BC09-46E0-8C79-99E27BF6837E}"/>
              </a:ext>
            </a:extLst>
          </p:cNvPr>
          <p:cNvGrpSpPr/>
          <p:nvPr/>
        </p:nvGrpSpPr>
        <p:grpSpPr>
          <a:xfrm>
            <a:off x="6135000" y="3429000"/>
            <a:ext cx="2620393" cy="2449580"/>
            <a:chOff x="586919" y="2337673"/>
            <a:chExt cx="1718538" cy="2449580"/>
          </a:xfrm>
        </p:grpSpPr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A199558F-1533-4344-B549-9B5F2559D1C3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Entertainment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6CDE2-039B-435C-AE57-FEAD06A1A833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Great Canadian 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company specializing in gambling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Recipe Unlimited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– manages restaurants under CARA umbrella.</a:t>
              </a:r>
            </a:p>
            <a:p>
              <a:pPr algn="ctr">
                <a:defRPr/>
              </a:pPr>
              <a:r>
                <a:rPr lang="en-CA" sz="1400" b="1" dirty="0">
                  <a:solidFill>
                    <a:srgbClr val="36C9D4"/>
                  </a:solidFill>
                  <a:latin typeface="Century Gothic"/>
                </a:rPr>
                <a:t>Cineplex– </a:t>
              </a:r>
              <a:r>
                <a:rPr lang="en-CA" sz="1400" dirty="0">
                  <a:solidFill>
                    <a:schemeClr val="tx1"/>
                  </a:solidFill>
                  <a:latin typeface="Century Gothic"/>
                </a:rPr>
                <a:t>A Canadian entertainment company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E83208-EC98-4432-8135-9B6F944DE97D}"/>
              </a:ext>
            </a:extLst>
          </p:cNvPr>
          <p:cNvGrpSpPr/>
          <p:nvPr/>
        </p:nvGrpSpPr>
        <p:grpSpPr>
          <a:xfrm>
            <a:off x="9010133" y="3429000"/>
            <a:ext cx="2620393" cy="2449580"/>
            <a:chOff x="586919" y="2337673"/>
            <a:chExt cx="1718538" cy="2449580"/>
          </a:xfrm>
        </p:grpSpPr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FC901866-BFCC-47E9-922E-3ED1A545E32E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Telecommunications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1D09BF-36AA-4361-B775-D1104E6D05AE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Rogers-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telecommunications service provider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Bell –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telecommunications service provider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32453-6FB9-442D-A278-3D4CAE748D2F}"/>
              </a:ext>
            </a:extLst>
          </p:cNvPr>
          <p:cNvSpPr/>
          <p:nvPr/>
        </p:nvSpPr>
        <p:spPr>
          <a:xfrm>
            <a:off x="855133" y="2168093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Our Hypothesis: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hypothesize that Covid-19 news events have had an adverse impact across the Technology, Aviation, Entertainment sectors and a limited impact on the Telecommunications sector.</a:t>
            </a:r>
          </a:p>
        </p:txBody>
      </p:sp>
    </p:spTree>
    <p:extLst>
      <p:ext uri="{BB962C8B-B14F-4D97-AF65-F5344CB8AC3E}">
        <p14:creationId xmlns:p14="http://schemas.microsoft.com/office/powerpoint/2010/main" val="63786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1EFF314-125F-4F0E-8CB2-E647904F5FA1}"/>
              </a:ext>
            </a:extLst>
          </p:cNvPr>
          <p:cNvSpPr/>
          <p:nvPr/>
        </p:nvSpPr>
        <p:spPr>
          <a:xfrm>
            <a:off x="1003289" y="2641634"/>
            <a:ext cx="3102279" cy="516307"/>
          </a:xfrm>
          <a:prstGeom prst="homePlate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Extract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B498F49-735B-41DC-8E5A-146A7998345B}"/>
              </a:ext>
            </a:extLst>
          </p:cNvPr>
          <p:cNvSpPr/>
          <p:nvPr/>
        </p:nvSpPr>
        <p:spPr>
          <a:xfrm>
            <a:off x="4764506" y="2641634"/>
            <a:ext cx="3102279" cy="516307"/>
          </a:xfrm>
          <a:prstGeom prst="chevron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Transform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A4BD854-49ED-4D81-8B4B-CB590205C482}"/>
              </a:ext>
            </a:extLst>
          </p:cNvPr>
          <p:cNvSpPr/>
          <p:nvPr/>
        </p:nvSpPr>
        <p:spPr>
          <a:xfrm>
            <a:off x="8525723" y="2641634"/>
            <a:ext cx="3102279" cy="516307"/>
          </a:xfrm>
          <a:prstGeom prst="chevron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Load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C6780A76-4DC0-4867-84E3-FF291DB4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What Applications Were Used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D08E4E-0DDB-4CB7-B01A-CF7661C0D69A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used multiple applications across all the ETL lifecycle and the subsequent libraries that we leveraged through each stage.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6863D63B-86F5-49B7-84BA-BD7D1F0EC1D6}"/>
              </a:ext>
            </a:extLst>
          </p:cNvPr>
          <p:cNvSpPr/>
          <p:nvPr/>
        </p:nvSpPr>
        <p:spPr>
          <a:xfrm>
            <a:off x="1003289" y="3871041"/>
            <a:ext cx="10624713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Python (Beautiful Soup API, </a:t>
            </a:r>
            <a:r>
              <a:rPr kumimoji="0" lang="en-CA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SQLAlchemy</a:t>
            </a: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Pandas )</a:t>
            </a: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C10C6CDD-2895-4CAD-A9D8-2F5193F071C8}"/>
              </a:ext>
            </a:extLst>
          </p:cNvPr>
          <p:cNvSpPr/>
          <p:nvPr/>
        </p:nvSpPr>
        <p:spPr>
          <a:xfrm>
            <a:off x="4764506" y="4451979"/>
            <a:ext cx="6863496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JavaScript (D3)</a:t>
            </a:r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0067F416-8694-47B5-A7C6-929183FE0BE8}"/>
              </a:ext>
            </a:extLst>
          </p:cNvPr>
          <p:cNvSpPr/>
          <p:nvPr/>
        </p:nvSpPr>
        <p:spPr>
          <a:xfrm>
            <a:off x="4776036" y="5022205"/>
            <a:ext cx="6863496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HTML</a:t>
            </a:r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2881EDF3-2F51-438D-AFBB-925646BA8F11}"/>
              </a:ext>
            </a:extLst>
          </p:cNvPr>
          <p:cNvSpPr/>
          <p:nvPr/>
        </p:nvSpPr>
        <p:spPr>
          <a:xfrm>
            <a:off x="8525722" y="5613853"/>
            <a:ext cx="3102280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Heroku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CCE1363-D427-4037-9561-5D3B45AAB989}"/>
              </a:ext>
            </a:extLst>
          </p:cNvPr>
          <p:cNvSpPr/>
          <p:nvPr/>
        </p:nvSpPr>
        <p:spPr>
          <a:xfrm>
            <a:off x="4764505" y="6305721"/>
            <a:ext cx="3102279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PostGres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2B0053A-EDB3-4A9D-B691-699C952B3AC7}"/>
              </a:ext>
            </a:extLst>
          </p:cNvPr>
          <p:cNvSpPr/>
          <p:nvPr/>
        </p:nvSpPr>
        <p:spPr>
          <a:xfrm>
            <a:off x="1003289" y="3290103"/>
            <a:ext cx="3102279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Python(Pandas Data Reader)</a:t>
            </a:r>
          </a:p>
        </p:txBody>
      </p:sp>
    </p:spTree>
    <p:extLst>
      <p:ext uri="{BB962C8B-B14F-4D97-AF65-F5344CB8AC3E}">
        <p14:creationId xmlns:p14="http://schemas.microsoft.com/office/powerpoint/2010/main" val="287764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used Beautiful Soup to help scrape all Covid-19 related news headlines since 2020.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Extract| News Headlines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75972-8626-445A-8F4E-F16CEEA51E20}"/>
              </a:ext>
            </a:extLst>
          </p:cNvPr>
          <p:cNvSpPr/>
          <p:nvPr/>
        </p:nvSpPr>
        <p:spPr>
          <a:xfrm>
            <a:off x="1468120" y="1904516"/>
            <a:ext cx="4472940" cy="3391384"/>
          </a:xfrm>
          <a:prstGeom prst="rect">
            <a:avLst/>
          </a:prstGeom>
          <a:solidFill>
            <a:schemeClr val="tx1"/>
          </a:solidFill>
        </p:spPr>
        <p:txBody>
          <a:bodyPr wrap="square" numCol="1">
            <a:no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Import Beautiful Soup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bs4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BeautifulSoup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bs</a:t>
            </a:r>
          </a:p>
          <a:p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requests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dt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Request to news site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url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'https://globalnews.ca/news/6859636/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ontario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-coronavirus-timeline/'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response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requests.get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url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Dictionary to convert date-time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numbers = 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'2'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'3'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'4'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'5'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'6'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'7'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'8'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'9'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'10'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'11'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'12'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names = 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'Jan.'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'Feb.'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'March'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'April'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'June'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'July'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'Aug.'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'Sept.'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'Oct.'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'Nov.'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'Dec.'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month_dict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zip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names,numbers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endParaRPr lang="en-CA" sz="1000" b="0" dirty="0">
              <a:solidFill>
                <a:srgbClr val="D4D4D4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E87F5-C2B9-4772-84A5-A4AE1C2679B8}"/>
              </a:ext>
            </a:extLst>
          </p:cNvPr>
          <p:cNvSpPr/>
          <p:nvPr/>
        </p:nvSpPr>
        <p:spPr>
          <a:xfrm>
            <a:off x="5941060" y="1904516"/>
            <a:ext cx="447294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Parse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 = bs(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response.text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html.parser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paragraphs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dates.find_all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'p'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p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paragraphs: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p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p.get_text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   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t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p.startswith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'Jan.'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'Feb.'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'March'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'April'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'June'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'July'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'Aug.'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'Sept.'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'Oct.'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'Nov.'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'Dec.'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t ==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              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p = </a:t>
            </a:r>
            <a:r>
              <a:rPr lang="en-CA" sz="1000" dirty="0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(p).split(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':'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split at colon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p[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].strip()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datestr.replace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',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datestr.split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k,v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month_dict.items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 == k):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 = v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date =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"-"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.join(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date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dt.strptime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(date,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'%m-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%d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-%Y'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en-CA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2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used a library called </a:t>
            </a:r>
            <a:r>
              <a:rPr lang="en-CA" sz="1400" b="1" dirty="0">
                <a:solidFill>
                  <a:prstClr val="black"/>
                </a:solidFill>
                <a:latin typeface="Century Gothic"/>
              </a:rPr>
              <a:t>p</a:t>
            </a:r>
            <a:r>
              <a:rPr kumimoji="0" lang="en-CA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andas_datareader</a:t>
            </a: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to import our financial data for the selected stocks.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Extract| Selecting The Datasets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20C60-EA6D-4551-BB55-55FCE15C62E3}"/>
              </a:ext>
            </a:extLst>
          </p:cNvPr>
          <p:cNvSpPr/>
          <p:nvPr/>
        </p:nvSpPr>
        <p:spPr>
          <a:xfrm>
            <a:off x="3047999" y="1904516"/>
            <a:ext cx="652462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Import dependencies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dt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pandas_datareader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pdr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bs4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BeautifulSoup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bs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requests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Finding date and declaring variable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().date()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().date().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strftime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'%Y-%m-</a:t>
            </a:r>
            <a:r>
              <a:rPr lang="en-CA" sz="12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Get stock ticker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Get_Stock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pdr.DataReader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(ticker, </a:t>
            </a:r>
            <a:r>
              <a:rPr lang="en-CA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data_source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'yahoo'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'2019-01-01'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=today)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df.reset_index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df.drop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'Close'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df.rename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'Adj Close'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df[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pd.notnull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])]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df.insert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=ticker)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pd.to_datetime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df</a:t>
            </a:r>
          </a:p>
        </p:txBody>
      </p:sp>
    </p:spTree>
    <p:extLst>
      <p:ext uri="{BB962C8B-B14F-4D97-AF65-F5344CB8AC3E}">
        <p14:creationId xmlns:p14="http://schemas.microsoft.com/office/powerpoint/2010/main" val="427149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en-CA" sz="1400" b="1" dirty="0">
                <a:solidFill>
                  <a:prstClr val="black"/>
                </a:solidFill>
              </a:rPr>
              <a:t>We then convert the dates by using date functions.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Adding Primary Keys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78DE1-2662-4AD5-8FE7-BB553CD485C5}"/>
              </a:ext>
            </a:extLst>
          </p:cNvPr>
          <p:cNvSpPr/>
          <p:nvPr/>
        </p:nvSpPr>
        <p:spPr>
          <a:xfrm>
            <a:off x="683260" y="2111712"/>
            <a:ext cx="375666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DATE RANGE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get_DateRange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b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Dates dictionary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get_DateDictionary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arrayToDates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//Needs improvement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"scatter"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&amp;&amp;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get_Prices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start_index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"bar"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date_range_19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start19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&amp;&amp;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end19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start_index_19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date_range_19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end_index_19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date_range_19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date_range_19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get_Prices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start_index_19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end_index_19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60B4D-8E62-46F9-BDE0-39DBE7A1B048}"/>
              </a:ext>
            </a:extLst>
          </p:cNvPr>
          <p:cNvSpPr/>
          <p:nvPr/>
        </p:nvSpPr>
        <p:spPr>
          <a:xfrm>
            <a:off x="4439920" y="2116455"/>
            <a:ext cx="43560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dateRangeDict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"ticker"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"dates"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"end19"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end19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"start19"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start19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date_range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start_index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end_index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priceAvg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priceAvg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priceList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priceList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dateRangeDict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Convert strings to new Date format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@param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{string}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@param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{number}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{{date type -1,0,1,365}}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@return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{Date}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*/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get_Dates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Convert default date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start date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(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)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end date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-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(-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)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365 Conversion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365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(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365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86400000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)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6E796-BF13-427C-A739-ECCA0CB2A8B1}"/>
              </a:ext>
            </a:extLst>
          </p:cNvPr>
          <p:cNvSpPr/>
          <p:nvPr/>
        </p:nvSpPr>
        <p:spPr>
          <a:xfrm>
            <a:off x="8707120" y="2111712"/>
            <a:ext cx="32004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Convert strings to new Date format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@param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</a:t>
            </a:r>
            <a:r>
              <a:rPr lang="en-CA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arr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Aray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@return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</a:t>
            </a:r>
            <a:r>
              <a:rPr lang="en-CA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date_list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*/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arrayToDates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date_list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[]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console.log(dt)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date_list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date_list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96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 part of the Transformation we first import our libraries and then setup an engine to reflect the database into ORM classes, and then setup Flask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B4335-16CC-4738-A51E-7E70DAE4F21E}"/>
              </a:ext>
            </a:extLst>
          </p:cNvPr>
          <p:cNvSpPr txBox="1"/>
          <p:nvPr/>
        </p:nvSpPr>
        <p:spPr>
          <a:xfrm>
            <a:off x="1304731" y="1856631"/>
            <a:ext cx="8669694" cy="455509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Import Libraries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sqlalchemy.ext.automap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automap_base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sqlalchemy.orm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Session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create_engine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Create an engine for the database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engine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create_engine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://enwwbrxgztksrt:1c2aad3ab81e0cf9607b24d641b4f4be8a34a9841e3cac37739b4ba14569b605@ec2-3-214-3-162.compute-1.amazonaws.com:5432/dfidnj18uan5ha'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Reflect Database into ORM classes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automap_base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Base.prepare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(engine,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Flask Setup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 = Flask(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605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configure the Backend Route that allows us to read each row from the dictionary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802AE-1951-4678-AAD8-5378C860F292}"/>
              </a:ext>
            </a:extLst>
          </p:cNvPr>
          <p:cNvSpPr txBox="1"/>
          <p:nvPr/>
        </p:nvSpPr>
        <p:spPr>
          <a:xfrm>
            <a:off x="1788160" y="1830060"/>
            <a:ext cx="8305800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Backend Routes: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Entertainment page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CA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'/entertainment'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entertainment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stocks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Base.classes.entertainment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session = Session(engine)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40172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4027</Words>
  <Application>Microsoft Office PowerPoint</Application>
  <PresentationFormat>Widescreen</PresentationFormat>
  <Paragraphs>357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Dosis Light</vt:lpstr>
      <vt:lpstr>Myriad Pro</vt:lpstr>
      <vt:lpstr>1_Office Theme</vt:lpstr>
      <vt:lpstr>PowerPoint Presentation</vt:lpstr>
      <vt:lpstr>Table of Contents</vt:lpstr>
      <vt:lpstr>Introduction and Hypothesis</vt:lpstr>
      <vt:lpstr>What Applications Were Used</vt:lpstr>
      <vt:lpstr>Extract| News Headlines</vt:lpstr>
      <vt:lpstr>Extract| Selecting The Datasets</vt:lpstr>
      <vt:lpstr>Transform| Adding Primary Keys</vt:lpstr>
      <vt:lpstr>Transform| Converting the Stock Information</vt:lpstr>
      <vt:lpstr>Transform| Converting the Stock Information</vt:lpstr>
      <vt:lpstr>Transform| Converting the Stock Information</vt:lpstr>
      <vt:lpstr>Transform| Adding Primary Keys</vt:lpstr>
      <vt:lpstr>Transform| Import the SQL Tables onto the Heroku Database</vt:lpstr>
      <vt:lpstr>Load| Designing the Line Graphs</vt:lpstr>
      <vt:lpstr>Load| Designing the Line Graphs</vt:lpstr>
      <vt:lpstr>Load| Initializing Date Functions</vt:lpstr>
      <vt:lpstr>Load| Date Dropdown | Output</vt:lpstr>
      <vt:lpstr>Load| Designing the Line Graphs | Output</vt:lpstr>
      <vt:lpstr>Analysis/Demo</vt:lpstr>
      <vt:lpstr>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Hanif</dc:creator>
  <cp:lastModifiedBy>kitah tanya</cp:lastModifiedBy>
  <cp:revision>272</cp:revision>
  <dcterms:created xsi:type="dcterms:W3CDTF">2021-02-11T17:41:43Z</dcterms:created>
  <dcterms:modified xsi:type="dcterms:W3CDTF">2021-02-18T20:56:18Z</dcterms:modified>
</cp:coreProperties>
</file>