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557" r:id="rId2"/>
    <p:sldId id="567" r:id="rId3"/>
    <p:sldId id="558" r:id="rId4"/>
    <p:sldId id="560" r:id="rId5"/>
    <p:sldId id="573" r:id="rId6"/>
    <p:sldId id="572" r:id="rId7"/>
    <p:sldId id="569" r:id="rId8"/>
    <p:sldId id="583" r:id="rId9"/>
    <p:sldId id="574" r:id="rId10"/>
    <p:sldId id="575" r:id="rId11"/>
    <p:sldId id="582" r:id="rId12"/>
    <p:sldId id="576" r:id="rId13"/>
    <p:sldId id="584" r:id="rId14"/>
    <p:sldId id="585" r:id="rId15"/>
    <p:sldId id="579" r:id="rId16"/>
    <p:sldId id="578" r:id="rId17"/>
    <p:sldId id="580" r:id="rId18"/>
    <p:sldId id="58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17DEE60-65FB-4E79-A41A-911E86DCCC39}">
          <p14:sldIdLst/>
        </p14:section>
        <p14:section name="Default Section" id="{5EE28172-FAF4-4CCA-90F3-947311CFD94D}">
          <p14:sldIdLst>
            <p14:sldId id="557"/>
            <p14:sldId id="567"/>
            <p14:sldId id="558"/>
            <p14:sldId id="560"/>
            <p14:sldId id="573"/>
            <p14:sldId id="572"/>
            <p14:sldId id="569"/>
            <p14:sldId id="583"/>
            <p14:sldId id="574"/>
            <p14:sldId id="575"/>
            <p14:sldId id="582"/>
            <p14:sldId id="576"/>
            <p14:sldId id="584"/>
            <p14:sldId id="585"/>
            <p14:sldId id="579"/>
            <p14:sldId id="578"/>
            <p14:sldId id="580"/>
            <p14:sldId id="581"/>
          </p14:sldIdLst>
        </p14:section>
        <p14:section name="Untitled Section" id="{4DE3786A-5015-4AC9-B2BA-7CCE1B82163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C9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4914B-E83A-47BD-9F2F-175195C0FAD5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90519-4FB1-4961-BB34-7E4421E07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99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7C7662-BF79-4ABA-A6E6-CAE486BED297}" type="slidenum">
              <a:rPr kumimoji="0" lang="en-PK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PK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5878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E4E97-B2FC-41F4-9EB2-E45998B390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0552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E4E97-B2FC-41F4-9EB2-E45998B390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850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E4E97-B2FC-41F4-9EB2-E45998B390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6282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E4E97-B2FC-41F4-9EB2-E45998B390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66617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E4E97-B2FC-41F4-9EB2-E45998B390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0854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E4E97-B2FC-41F4-9EB2-E45998B390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25207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E4E97-B2FC-41F4-9EB2-E45998B390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6716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E4E97-B2FC-41F4-9EB2-E45998B390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50800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E4E97-B2FC-41F4-9EB2-E45998B390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5737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E4E97-B2FC-41F4-9EB2-E45998B390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1088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E4E97-B2FC-41F4-9EB2-E45998B390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605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E4E97-B2FC-41F4-9EB2-E45998B390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483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E4E97-B2FC-41F4-9EB2-E45998B390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9423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E4E97-B2FC-41F4-9EB2-E45998B390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6478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E4E97-B2FC-41F4-9EB2-E45998B390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3177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E4E97-B2FC-41F4-9EB2-E45998B390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9626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E4E97-B2FC-41F4-9EB2-E45998B390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3294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F0180-9C6A-44A3-B602-7932BBF3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76499"/>
            <a:ext cx="9144000" cy="595313"/>
          </a:xfrm>
        </p:spPr>
        <p:txBody>
          <a:bodyPr anchor="b">
            <a:normAutofit/>
          </a:bodyPr>
          <a:lstStyle>
            <a:lvl1pPr algn="ctr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BF9F8-08DF-488B-8423-B98369D18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63888"/>
            <a:ext cx="9144000" cy="59531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36C9D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ECF82-7604-4E2E-84F1-C8802A68E6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A2AA12-7DD0-4BBA-8BA9-9945FEDFE3E6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467A3-2EE6-47F1-AA4A-54A24818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CE341-C6C3-4C4A-BBB7-CA4C79613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539FCD-C177-42BB-A912-2D91F21A8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65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2FEB4-984B-45ED-8C59-727712E80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0031F9-8D14-4661-800D-5D9E2B3F6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F89B5-1A5B-4F2D-98E5-A39AB5AC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A2AA12-7DD0-4BBA-8BA9-9945FEDFE3E6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90107-6C9D-47D3-B2B8-9F6F9E361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B87CC-FFD0-4293-A381-CFBAB6C6B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539FCD-C177-42BB-A912-2D91F21A8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02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5385D5-F3F2-4362-BC8D-74E06D2E54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083BCD-1B6A-4C26-8430-40C6C933A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3DCBF-4002-42E6-A1CF-B9EB75AAAD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A2AA12-7DD0-4BBA-8BA9-9945FEDFE3E6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D3E51-5103-4050-9370-553577386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455D8-0A2F-4DAC-A2AD-96A5B0D47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539FCD-C177-42BB-A912-2D91F21A8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08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C53F0-B6B0-45A8-ABE5-D41929A38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797D2-7102-427B-81D8-C16B44E8C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0380B-0112-4AFB-AAFB-93B1D0811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A2AA12-7DD0-4BBA-8BA9-9945FEDFE3E6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FEFA6-9D25-4AE2-99EE-95D540839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EFFD9-4E20-4A89-9ABD-B9980CF81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539FCD-C177-42BB-A912-2D91F21A8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09B9D-2FFE-4C2C-9B2A-A380BE883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6525"/>
            <a:ext cx="10515600" cy="55245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A35F7-399C-49F5-B014-A396C431D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255963"/>
            <a:ext cx="10515600" cy="47783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95E6B-9F20-423D-9173-DC2D16F033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A2AA12-7DD0-4BBA-8BA9-9945FEDFE3E6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B4BD8-0706-4975-B228-7246FF54D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76842-11FD-41BE-A646-C4050974F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539FCD-C177-42BB-A912-2D91F21A8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00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FBE62-74C9-45E6-A3A8-8D74B301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B01A6-0018-4ACD-ABDC-A1E8B48808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8AC06C-0AA6-4629-ADFD-DB0FF82FD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DACA9-994A-4298-B8A6-1F318AEC22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A2AA12-7DD0-4BBA-8BA9-9945FEDFE3E6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2D938-C752-4492-BECD-F1156C45E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F7DE0-5DBC-4C3E-A906-802078CF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539FCD-C177-42BB-A912-2D91F21A8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95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9D7A4-B632-43F5-AE76-9A8AC7E3D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5EEDA-0FD1-41EE-93CA-E6FA5D31D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DDA81-6FF2-4A49-A3EE-692FD2283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D6853A-4A3D-4D63-8194-0CCFA6922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759BE4-6BA6-469E-89C3-B76BF25284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F135F8-FAAF-45CF-936A-3E8FF54FC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A2AA12-7DD0-4BBA-8BA9-9945FEDFE3E6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03D819-DF84-49AC-997B-9D4DC26A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EB6308-A081-432A-9719-37840DC26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539FCD-C177-42BB-A912-2D91F21A8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88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08659-8B73-4872-8E67-4BDFECC3F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BC7914-187F-4955-9FBC-03C72ACE68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A2AA12-7DD0-4BBA-8BA9-9945FEDFE3E6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10DE8-F1E9-4025-8C43-440E652EE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174163-5D9C-4EE1-8AFB-18E8C98A4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539FCD-C177-42BB-A912-2D91F21A8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65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5CBA03-6956-4F35-80C4-93AAF91B26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A2AA12-7DD0-4BBA-8BA9-9945FEDFE3E6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96976B-7919-44B3-8456-BA1E9F0CE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C80F2-9F51-421A-94F1-64A406E3E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539FCD-C177-42BB-A912-2D91F21A8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61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A8F36-8D1C-4DC2-BA2D-5E0205885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B4781-958B-423A-BDA3-09D00F6E5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DF51A-A92B-4975-B5DB-29EC5B1F6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5F9D1-233E-498A-BDB6-4DDB6605ED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A2AA12-7DD0-4BBA-8BA9-9945FEDFE3E6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77B9F-7C13-4EE8-B265-EC89C9087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C512E-6EC7-43CD-B938-0D461A229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539FCD-C177-42BB-A912-2D91F21A8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1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DC97A-3E86-4389-ACA6-82E6BF2C0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A0DEE0-CD99-432D-98C3-362C0C845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92DB0-A521-4510-974D-49A116DAD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E1543-78A5-429E-81D6-8C416D1B0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A2AA12-7DD0-4BBA-8BA9-9945FEDFE3E6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6E0DC-20B7-4139-AC47-D07B51671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931CD-D379-499B-B209-3F5B52DE0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539FCD-C177-42BB-A912-2D91F21A8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0FCF45-0A5B-4DD0-99E0-E2FCC779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FBD79-3E4F-4B73-8641-985CEC55B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19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rgbClr val="02165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rgbClr val="02165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2165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2165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2165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2165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>
            <a:extLst>
              <a:ext uri="{FF2B5EF4-FFF2-40B4-BE49-F238E27FC236}">
                <a16:creationId xmlns:a16="http://schemas.microsoft.com/office/drawing/2014/main" id="{DF987E5C-1402-4C1D-81A3-75AC80659614}"/>
              </a:ext>
            </a:extLst>
          </p:cNvPr>
          <p:cNvSpPr txBox="1">
            <a:spLocks/>
          </p:cNvSpPr>
          <p:nvPr/>
        </p:nvSpPr>
        <p:spPr>
          <a:xfrm>
            <a:off x="2725472" y="3168260"/>
            <a:ext cx="6741054" cy="515933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67371" marR="3387" lvl="0" indent="-459329" algn="ctr" defTabSz="914400" rtl="0" eaLnBrk="1" fontAlgn="auto" latinLnBrk="0" hangingPunct="1">
              <a:lnSpc>
                <a:spcPct val="1582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>
                <a:tab pos="1830540" algn="l"/>
                <a:tab pos="2156090" algn="l"/>
                <a:tab pos="3473113" algn="l"/>
                <a:tab pos="3798665" algn="l"/>
                <a:tab pos="4859141" algn="l"/>
                <a:tab pos="5184693" algn="l"/>
              </a:tabLst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21652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+mj-cs"/>
              </a:rPr>
              <a:t>The Impact of Covid-19 on Stocks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21652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0493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8413310-189F-4338-9710-E9A476499732}"/>
              </a:ext>
            </a:extLst>
          </p:cNvPr>
          <p:cNvSpPr/>
          <p:nvPr/>
        </p:nvSpPr>
        <p:spPr>
          <a:xfrm>
            <a:off x="838200" y="1316071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We then configure the Backend Route that allows us to read each row from the dictionary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17E0029E-EB45-4DFA-87F9-147D5137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Transform| Converting the Stock Information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3802AE-1951-4678-AAD8-5378C860F292}"/>
              </a:ext>
            </a:extLst>
          </p:cNvPr>
          <p:cNvSpPr txBox="1"/>
          <p:nvPr/>
        </p:nvSpPr>
        <p:spPr>
          <a:xfrm>
            <a:off x="1788160" y="1830060"/>
            <a:ext cx="8305800" cy="46628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CA" sz="1100" dirty="0">
                <a:solidFill>
                  <a:srgbClr val="6A9955"/>
                </a:solidFill>
                <a:latin typeface="Consolas" panose="020B0609020204030204" pitchFamily="49" charset="0"/>
              </a:rPr>
              <a:t># Backend Routes:</a:t>
            </a:r>
            <a:endParaRPr lang="en-CA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100" dirty="0">
                <a:solidFill>
                  <a:srgbClr val="6A9955"/>
                </a:solidFill>
                <a:latin typeface="Consolas" panose="020B0609020204030204" pitchFamily="49" charset="0"/>
              </a:rPr>
              <a:t># Entertainment page</a:t>
            </a:r>
            <a:endParaRPr lang="en-CA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100" dirty="0">
                <a:solidFill>
                  <a:srgbClr val="6A9955"/>
                </a:solidFill>
                <a:latin typeface="Consolas" panose="020B0609020204030204" pitchFamily="49" charset="0"/>
              </a:rPr>
              <a:t># ------------------------------------------------------------------------------</a:t>
            </a:r>
            <a:endParaRPr lang="en-CA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100" dirty="0">
                <a:solidFill>
                  <a:srgbClr val="DCDCAA"/>
                </a:solidFill>
                <a:latin typeface="Consolas" panose="020B0609020204030204" pitchFamily="49" charset="0"/>
              </a:rPr>
              <a:t>@</a:t>
            </a:r>
            <a:r>
              <a:rPr lang="en-CA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app.route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'/entertainment'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CA" sz="11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100" dirty="0">
                <a:solidFill>
                  <a:srgbClr val="DCDCAA"/>
                </a:solidFill>
                <a:latin typeface="Consolas" panose="020B0609020204030204" pitchFamily="49" charset="0"/>
              </a:rPr>
              <a:t>entertainment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  <a:b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stocks =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Base.classes.entertainment</a:t>
            </a:r>
            <a:endParaRPr lang="en-CA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session = Session(engine)</a:t>
            </a:r>
            <a:b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gc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session.query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stocks.Ticker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stocks.Adj_Close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stocks.Date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).filter(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stocks.Ticker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'GC.TO'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order_by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stocks.Date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).all()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recp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session.query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stocks.Ticker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stocks.Adj_Close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stocks.Date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).filter(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stocks.Ticker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'RECP.TO'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order_by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stocks.Date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).all()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cgx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session.query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stocks.Ticker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stocks.Adj_Close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stocks.Date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).filter(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stocks.Ticker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'CGX.TO'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order_by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stocks.Date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).all()</a:t>
            </a:r>
            <a:b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entertainment_stocks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{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CA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entertainment_stocks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: [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'Ticker'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'GC.TO'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'Date'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: [row[</a:t>
            </a:r>
            <a:r>
              <a:rPr lang="en-CA" sz="11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row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gc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Adj_Close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: [row[</a:t>
            </a:r>
            <a:r>
              <a:rPr lang="en-CA" sz="11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row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gc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]},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'Ticker'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'RECP.TO'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'Date'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: [row[</a:t>
            </a:r>
            <a:r>
              <a:rPr lang="en-CA" sz="11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row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recp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Adj_Close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: [row[</a:t>
            </a:r>
            <a:r>
              <a:rPr lang="en-CA" sz="11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row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recp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]},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'Ticker'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'CGX.TO'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'Date'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: [row[</a:t>
            </a:r>
            <a:r>
              <a:rPr lang="en-CA" sz="11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row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cgx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Adj_Close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: [row[</a:t>
            </a:r>
            <a:r>
              <a:rPr lang="en-CA" sz="11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row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cgx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]}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]}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session.close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jsonify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entertainment_stocks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14017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8413310-189F-4338-9710-E9A476499732}"/>
              </a:ext>
            </a:extLst>
          </p:cNvPr>
          <p:cNvSpPr/>
          <p:nvPr/>
        </p:nvSpPr>
        <p:spPr>
          <a:xfrm>
            <a:off x="838200" y="1316071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We then configure the Backend Route that allows us to read each row from the dictionary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17E0029E-EB45-4DFA-87F9-147D5137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Transform| Converting the Stock Information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3802AE-1951-4678-AAD8-5378C860F292}"/>
              </a:ext>
            </a:extLst>
          </p:cNvPr>
          <p:cNvSpPr txBox="1"/>
          <p:nvPr/>
        </p:nvSpPr>
        <p:spPr>
          <a:xfrm>
            <a:off x="1788160" y="1830060"/>
            <a:ext cx="8305800" cy="46628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CA" sz="1100" dirty="0">
                <a:solidFill>
                  <a:srgbClr val="6A9955"/>
                </a:solidFill>
                <a:latin typeface="Consolas" panose="020B0609020204030204" pitchFamily="49" charset="0"/>
              </a:rPr>
              <a:t># Backend Routes:</a:t>
            </a:r>
            <a:endParaRPr lang="en-CA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100" dirty="0">
                <a:solidFill>
                  <a:srgbClr val="6A9955"/>
                </a:solidFill>
                <a:latin typeface="Consolas" panose="020B0609020204030204" pitchFamily="49" charset="0"/>
              </a:rPr>
              <a:t># Entertainment page</a:t>
            </a:r>
            <a:endParaRPr lang="en-CA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100" dirty="0">
                <a:solidFill>
                  <a:srgbClr val="6A9955"/>
                </a:solidFill>
                <a:latin typeface="Consolas" panose="020B0609020204030204" pitchFamily="49" charset="0"/>
              </a:rPr>
              <a:t># ------------------------------------------------------------------------------</a:t>
            </a:r>
            <a:endParaRPr lang="en-CA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100" dirty="0">
                <a:solidFill>
                  <a:srgbClr val="DCDCAA"/>
                </a:solidFill>
                <a:latin typeface="Consolas" panose="020B0609020204030204" pitchFamily="49" charset="0"/>
              </a:rPr>
              <a:t>@</a:t>
            </a:r>
            <a:r>
              <a:rPr lang="en-CA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app.route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'/entertainment'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CA" sz="11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100" dirty="0">
                <a:solidFill>
                  <a:srgbClr val="DCDCAA"/>
                </a:solidFill>
                <a:latin typeface="Consolas" panose="020B0609020204030204" pitchFamily="49" charset="0"/>
              </a:rPr>
              <a:t>entertainment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  <a:b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stocks =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Base.classes.entertainment</a:t>
            </a:r>
            <a:endParaRPr lang="en-CA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session = Session(engine)</a:t>
            </a:r>
            <a:b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gc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session.query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stocks.Ticker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stocks.Adj_Close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stocks.Date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).filter(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stocks.Ticker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'GC.TO'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order_by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stocks.Date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).all()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recp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session.query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stocks.Ticker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stocks.Adj_Close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stocks.Date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).filter(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stocks.Ticker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'RECP.TO'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order_by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stocks.Date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).all()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cgx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session.query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stocks.Ticker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stocks.Adj_Close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stocks.Date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).filter(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stocks.Ticker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'CGX.TO'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order_by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stocks.Date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).all()</a:t>
            </a:r>
            <a:b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entertainment_stocks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{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CA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entertainment_stocks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: [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'Ticker'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'GC.TO'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'Date'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: [row[</a:t>
            </a:r>
            <a:r>
              <a:rPr lang="en-CA" sz="11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row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gc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Adj_Close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: [row[</a:t>
            </a:r>
            <a:r>
              <a:rPr lang="en-CA" sz="11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row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gc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]},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'Ticker'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'RECP.TO'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'Date'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: [row[</a:t>
            </a:r>
            <a:r>
              <a:rPr lang="en-CA" sz="11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row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recp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Adj_Close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: [row[</a:t>
            </a:r>
            <a:r>
              <a:rPr lang="en-CA" sz="11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row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recp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]},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'Ticker'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'CGX.TO'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'Date'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: [row[</a:t>
            </a:r>
            <a:r>
              <a:rPr lang="en-CA" sz="11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row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cgx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Adj_Close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: [row[</a:t>
            </a:r>
            <a:r>
              <a:rPr lang="en-CA" sz="11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row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cgx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]}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]}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session.close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jsonify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entertainment_stocks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9942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8413310-189F-4338-9710-E9A476499732}"/>
              </a:ext>
            </a:extLst>
          </p:cNvPr>
          <p:cNvSpPr/>
          <p:nvPr/>
        </p:nvSpPr>
        <p:spPr>
          <a:xfrm>
            <a:off x="838200" y="1316071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We then design line graphs based on the information transformed for visualization.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17E0029E-EB45-4DFA-87F9-147D5137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Load| Designing the Line Graphs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771BEF-9E27-410C-88D1-FE310DFD9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437" y="2057399"/>
            <a:ext cx="3867126" cy="456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181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8413310-189F-4338-9710-E9A476499732}"/>
              </a:ext>
            </a:extLst>
          </p:cNvPr>
          <p:cNvSpPr/>
          <p:nvPr/>
        </p:nvSpPr>
        <p:spPr>
          <a:xfrm>
            <a:off x="838200" y="1316071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We then design line graphs based on the information transformed for visualization.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17E0029E-EB45-4DFA-87F9-147D5137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Load| Designing the Line Graphs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771BEF-9E27-410C-88D1-FE310DFD9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437" y="2057399"/>
            <a:ext cx="3867126" cy="456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10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8413310-189F-4338-9710-E9A476499732}"/>
              </a:ext>
            </a:extLst>
          </p:cNvPr>
          <p:cNvSpPr/>
          <p:nvPr/>
        </p:nvSpPr>
        <p:spPr>
          <a:xfrm>
            <a:off x="838200" y="1316071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We then initialize the date function so it can appear on the page as well.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17E0029E-EB45-4DFA-87F9-147D5137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Load| Initializing Date Functions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A80821-11BF-4620-96DF-943105E42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142" y="1941480"/>
            <a:ext cx="2355716" cy="423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599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8413310-189F-4338-9710-E9A476499732}"/>
              </a:ext>
            </a:extLst>
          </p:cNvPr>
          <p:cNvSpPr/>
          <p:nvPr/>
        </p:nvSpPr>
        <p:spPr>
          <a:xfrm>
            <a:off x="838200" y="1316071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We also designed a dropdown menu that allows us to select  dates where the of key Covid-19 related events and visualize the average price of the stocks per sector for 90 days.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17E0029E-EB45-4DFA-87F9-147D5137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Load| Date Dropdown | 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C63125-5F0A-484B-9C46-A9E767A7D12B}"/>
              </a:ext>
            </a:extLst>
          </p:cNvPr>
          <p:cNvSpPr/>
          <p:nvPr/>
        </p:nvSpPr>
        <p:spPr>
          <a:xfrm>
            <a:off x="2976880" y="1941479"/>
            <a:ext cx="5928360" cy="470898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solidFill>
                  <a:srgbClr val="6A9955"/>
                </a:solidFill>
                <a:latin typeface="Consolas" panose="020B0609020204030204" pitchFamily="49" charset="0"/>
              </a:rPr>
              <a:t>// Populates drop down menu with dates from global news page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0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d3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1000" dirty="0">
                <a:solidFill>
                  <a:srgbClr val="DCDCAA"/>
                </a:solidFill>
                <a:latin typeface="Consolas" panose="020B0609020204030204" pitchFamily="49" charset="0"/>
              </a:rPr>
              <a:t>json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"/dates"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CA" sz="1000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CA" sz="10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10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Dates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Story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CA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10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News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Story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CA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News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Dates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forEach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CA" sz="10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selector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"option"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.</a:t>
            </a:r>
            <a:r>
              <a:rPr lang="en-CA" sz="1000" dirty="0">
                <a:solidFill>
                  <a:srgbClr val="DCDCAA"/>
                </a:solidFill>
                <a:latin typeface="Consolas" panose="020B0609020204030204" pitchFamily="49" charset="0"/>
              </a:rPr>
              <a:t>text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slice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, -</a:t>
            </a:r>
            <a:r>
              <a:rPr lang="en-CA" sz="1000" dirty="0">
                <a:solidFill>
                  <a:srgbClr val="B5CEA8"/>
                </a:solidFill>
                <a:latin typeface="Consolas" panose="020B0609020204030204" pitchFamily="49" charset="0"/>
              </a:rPr>
              <a:t>13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.</a:t>
            </a:r>
            <a:r>
              <a:rPr lang="en-CA" sz="1000" dirty="0">
                <a:solidFill>
                  <a:srgbClr val="DCDCAA"/>
                </a:solidFill>
                <a:latin typeface="Consolas" panose="020B0609020204030204" pitchFamily="49" charset="0"/>
              </a:rPr>
              <a:t>property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"value"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});</a:t>
            </a:r>
            <a:b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sz="1000" dirty="0">
                <a:solidFill>
                  <a:srgbClr val="6A9955"/>
                </a:solidFill>
                <a:latin typeface="Consolas" panose="020B0609020204030204" pitchFamily="49" charset="0"/>
              </a:rPr>
              <a:t>// updates headline and news story sections when date selected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0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optionChanged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  <a:b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0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user_date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selector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node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b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headline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1000" dirty="0">
                <a:solidFill>
                  <a:srgbClr val="DCDCAA"/>
                </a:solidFill>
                <a:latin typeface="Consolas" panose="020B0609020204030204" pitchFamily="49" charset="0"/>
              </a:rPr>
              <a:t>html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headline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"h3"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.</a:t>
            </a:r>
            <a:r>
              <a:rPr lang="en-CA" sz="1000" dirty="0">
                <a:solidFill>
                  <a:srgbClr val="DCDCAA"/>
                </a:solidFill>
                <a:latin typeface="Consolas" panose="020B0609020204030204" pitchFamily="49" charset="0"/>
              </a:rPr>
              <a:t>text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`Headline for </a:t>
            </a:r>
            <a:r>
              <a:rPr lang="en-CA" sz="100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user_date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slice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, -</a:t>
            </a:r>
            <a:r>
              <a:rPr lang="en-CA" sz="1000" dirty="0">
                <a:solidFill>
                  <a:srgbClr val="B5CEA8"/>
                </a:solidFill>
                <a:latin typeface="Consolas" panose="020B0609020204030204" pitchFamily="49" charset="0"/>
              </a:rPr>
              <a:t>13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CA" sz="10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b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news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1000" dirty="0">
                <a:solidFill>
                  <a:srgbClr val="DCDCAA"/>
                </a:solidFill>
                <a:latin typeface="Consolas" panose="020B0609020204030204" pitchFamily="49" charset="0"/>
              </a:rPr>
              <a:t>html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d3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1000" dirty="0">
                <a:solidFill>
                  <a:srgbClr val="DCDCAA"/>
                </a:solidFill>
                <a:latin typeface="Consolas" panose="020B0609020204030204" pitchFamily="49" charset="0"/>
              </a:rPr>
              <a:t>json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"/dates"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CA" sz="1000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CA" sz="10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10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dates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Story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CA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'Date'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10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ind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dates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indexOf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user_date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10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blurb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Story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CA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'News'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ind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news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"p"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.</a:t>
            </a:r>
            <a:r>
              <a:rPr lang="en-CA" sz="1000" dirty="0">
                <a:solidFill>
                  <a:srgbClr val="DCDCAA"/>
                </a:solidFill>
                <a:latin typeface="Consolas" panose="020B0609020204030204" pitchFamily="49" charset="0"/>
              </a:rPr>
              <a:t>text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blurb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})</a:t>
            </a:r>
            <a:b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changeCategory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6378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8413310-189F-4338-9710-E9A476499732}"/>
              </a:ext>
            </a:extLst>
          </p:cNvPr>
          <p:cNvSpPr/>
          <p:nvPr/>
        </p:nvSpPr>
        <p:spPr>
          <a:xfrm>
            <a:off x="838200" y="1316071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17E0029E-EB45-4DFA-87F9-147D5137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Load| Designing the Line Graphs | 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8E8B69-E864-4D13-9A23-C0DFB0D9F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142" y="1950356"/>
            <a:ext cx="4887716" cy="491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345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8413310-189F-4338-9710-E9A476499732}"/>
              </a:ext>
            </a:extLst>
          </p:cNvPr>
          <p:cNvSpPr/>
          <p:nvPr/>
        </p:nvSpPr>
        <p:spPr>
          <a:xfrm>
            <a:off x="838200" y="1316071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17E0029E-EB45-4DFA-87F9-147D5137D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Analysis/Demo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B268A-5584-47A4-B159-7C6B9A51D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600" dirty="0"/>
          </a:p>
          <a:p>
            <a:pPr lvl="1"/>
            <a:r>
              <a:rPr lang="en-US" sz="1400" dirty="0"/>
              <a:t>Entertainment and, aviation were heavily impacted for the year 2020 due to Covid-19 whereas Telecommunications was not as affected.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As compared to 2019, 2020 was a challenging year for stocks across the 4 sectors.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Any announcements related to lockdowns caused stock prices to drop drastically.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Any sector that is reliant on physical interaction (such as travelling, watching movies) had greater reduction of stock prices than others (E.G. Telecommunications vs. Entertainment).</a:t>
            </a:r>
          </a:p>
          <a:p>
            <a:pPr lvl="1"/>
            <a:endParaRPr lang="en-US" sz="1200" dirty="0"/>
          </a:p>
          <a:p>
            <a:pPr lvl="1"/>
            <a:endParaRPr lang="en-CA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1B59DA-ECE6-4E3D-8984-5DEF9228B77F}"/>
              </a:ext>
            </a:extLst>
          </p:cNvPr>
          <p:cNvSpPr/>
          <p:nvPr/>
        </p:nvSpPr>
        <p:spPr>
          <a:xfrm>
            <a:off x="990600" y="1468471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As part of our presentation we will now demonstrate our application as part of our analysis.</a:t>
            </a:r>
          </a:p>
        </p:txBody>
      </p:sp>
    </p:spTree>
    <p:extLst>
      <p:ext uri="{BB962C8B-B14F-4D97-AF65-F5344CB8AC3E}">
        <p14:creationId xmlns:p14="http://schemas.microsoft.com/office/powerpoint/2010/main" val="1455940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8413310-189F-4338-9710-E9A476499732}"/>
              </a:ext>
            </a:extLst>
          </p:cNvPr>
          <p:cNvSpPr/>
          <p:nvPr/>
        </p:nvSpPr>
        <p:spPr>
          <a:xfrm>
            <a:off x="838200" y="1316071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17E0029E-EB45-4DFA-87F9-147D5137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Lessons Learnt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ED30A50-4701-495C-A944-30E0635D08F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2165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2165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216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0216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0216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Challenge #1</a:t>
            </a:r>
            <a:r>
              <a:rPr lang="en-US" sz="1600" dirty="0"/>
              <a:t>: Some of the stocks were traded on different days in 2019 and 2020</a:t>
            </a:r>
          </a:p>
          <a:p>
            <a:pPr lvl="1"/>
            <a:r>
              <a:rPr lang="en-US" sz="1600" dirty="0"/>
              <a:t>This was accepted and did little to impact our analysis</a:t>
            </a:r>
          </a:p>
          <a:p>
            <a:pPr lvl="1"/>
            <a:endParaRPr lang="en-US" sz="1600" dirty="0"/>
          </a:p>
          <a:p>
            <a:r>
              <a:rPr lang="en-US" sz="1600" b="1" dirty="0"/>
              <a:t>Challenge #2</a:t>
            </a:r>
            <a:r>
              <a:rPr lang="en-US" sz="1600" dirty="0"/>
              <a:t>: One of our initial stocks was not visualizing properly, upon investigation the reason was because it only had data for the year 2020.</a:t>
            </a:r>
          </a:p>
          <a:p>
            <a:pPr lvl="1"/>
            <a:r>
              <a:rPr lang="en-US" sz="1600" dirty="0"/>
              <a:t>Due to time constraints we selected a new stock that had data for the year 2019.</a:t>
            </a:r>
          </a:p>
          <a:p>
            <a:pPr lvl="1"/>
            <a:endParaRPr lang="en-CA" sz="1600" dirty="0"/>
          </a:p>
          <a:p>
            <a:r>
              <a:rPr lang="en-US" sz="1600" b="1" dirty="0"/>
              <a:t>Challenge #3</a:t>
            </a:r>
            <a:r>
              <a:rPr lang="en-US" sz="1600" dirty="0"/>
              <a:t>: There were limitations in utilizing </a:t>
            </a:r>
            <a:r>
              <a:rPr lang="en-US" sz="1600" dirty="0" err="1"/>
              <a:t>ElephantSQL</a:t>
            </a:r>
            <a:r>
              <a:rPr lang="en-US" sz="1600" dirty="0"/>
              <a:t> (only 5 connections are allowed) which meant that not on everyone could collaborate.</a:t>
            </a:r>
          </a:p>
          <a:p>
            <a:pPr lvl="1"/>
            <a:r>
              <a:rPr lang="en-US" sz="1600" dirty="0"/>
              <a:t>Switched database to Heroku.</a:t>
            </a:r>
          </a:p>
          <a:p>
            <a:pPr lvl="1"/>
            <a:endParaRPr lang="en-US" sz="1600" dirty="0"/>
          </a:p>
          <a:p>
            <a:r>
              <a:rPr lang="en-US" sz="1600" b="1" dirty="0"/>
              <a:t>Challenge #4</a:t>
            </a:r>
            <a:r>
              <a:rPr lang="en-US" sz="1600" dirty="0"/>
              <a:t>: The news  headlines taken from Global News gave a datetime format which was not in a consistent date format</a:t>
            </a:r>
          </a:p>
          <a:p>
            <a:pPr lvl="1"/>
            <a:r>
              <a:rPr lang="en-US" sz="1600" dirty="0"/>
              <a:t>We had to code in a date function using a datetime library.</a:t>
            </a:r>
          </a:p>
          <a:p>
            <a:pPr lvl="1"/>
            <a:endParaRPr lang="en-US" sz="1600" dirty="0"/>
          </a:p>
          <a:p>
            <a:r>
              <a:rPr lang="en-US" sz="1600" b="1" dirty="0"/>
              <a:t>Challenge #5</a:t>
            </a:r>
            <a:r>
              <a:rPr lang="en-US" sz="1600" dirty="0"/>
              <a:t>: There was no built in function to take an array and transform into a function for the datetime format.</a:t>
            </a:r>
          </a:p>
          <a:p>
            <a:pPr lvl="1"/>
            <a:r>
              <a:rPr lang="en-US" sz="1600" dirty="0"/>
              <a:t>Manually designed one using Panda Date Time library.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4103090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3">
            <a:extLst>
              <a:ext uri="{FF2B5EF4-FFF2-40B4-BE49-F238E27FC236}">
                <a16:creationId xmlns:a16="http://schemas.microsoft.com/office/drawing/2014/main" id="{17E0029E-EB45-4DFA-87F9-147D5137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Table of Contents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C4EDF8-2C91-4D80-9B39-2882ABE13613}"/>
              </a:ext>
            </a:extLst>
          </p:cNvPr>
          <p:cNvSpPr/>
          <p:nvPr/>
        </p:nvSpPr>
        <p:spPr>
          <a:xfrm>
            <a:off x="855133" y="1316071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04AC92-61EC-46BE-851E-64286AE2548E}"/>
              </a:ext>
            </a:extLst>
          </p:cNvPr>
          <p:cNvSpPr/>
          <p:nvPr/>
        </p:nvSpPr>
        <p:spPr>
          <a:xfrm>
            <a:off x="923731" y="1690688"/>
            <a:ext cx="10599575" cy="41707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Introduction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CA" sz="2000" dirty="0">
                <a:solidFill>
                  <a:prstClr val="black"/>
                </a:solidFill>
                <a:latin typeface="Century Gothic"/>
              </a:rPr>
              <a:t>What applications were used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CA" sz="2000" dirty="0">
                <a:solidFill>
                  <a:prstClr val="black"/>
                </a:solidFill>
                <a:latin typeface="Century Gothic"/>
              </a:rPr>
              <a:t>Extract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CA" sz="2000" dirty="0">
                <a:solidFill>
                  <a:prstClr val="black"/>
                </a:solidFill>
                <a:latin typeface="Century Gothic"/>
              </a:rPr>
              <a:t>Transform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CA" sz="2000" dirty="0">
                <a:solidFill>
                  <a:prstClr val="black"/>
                </a:solidFill>
                <a:latin typeface="Century Gothic"/>
              </a:rPr>
              <a:t>Load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CA" sz="2000" dirty="0">
                <a:solidFill>
                  <a:prstClr val="black"/>
                </a:solidFill>
                <a:latin typeface="Century Gothic"/>
              </a:rPr>
              <a:t>The Result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CA" sz="2000" dirty="0">
                <a:solidFill>
                  <a:prstClr val="black"/>
                </a:solidFill>
                <a:latin typeface="Century Gothic"/>
              </a:rPr>
              <a:t>Analysis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CA" sz="2000" dirty="0">
                <a:solidFill>
                  <a:prstClr val="black"/>
                </a:solidFill>
                <a:latin typeface="Century Gothic"/>
              </a:rPr>
              <a:t>Lessons Learnt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CA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518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3">
            <a:extLst>
              <a:ext uri="{FF2B5EF4-FFF2-40B4-BE49-F238E27FC236}">
                <a16:creationId xmlns:a16="http://schemas.microsoft.com/office/drawing/2014/main" id="{17E0029E-EB45-4DFA-87F9-147D5137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 sz="2800" dirty="0"/>
              <a:t>Introduction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C4EDF8-2C91-4D80-9B39-2882ABE13613}"/>
              </a:ext>
            </a:extLst>
          </p:cNvPr>
          <p:cNvSpPr/>
          <p:nvPr/>
        </p:nvSpPr>
        <p:spPr>
          <a:xfrm>
            <a:off x="855133" y="1316071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Our team decided to take a look at 9 stocks across four different sectors over a period of two years (2019 and 2020) to determine the degree of impact Covid-19 has on the economy.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10D9EAE-5939-49E6-9404-387FD2F95A99}"/>
              </a:ext>
            </a:extLst>
          </p:cNvPr>
          <p:cNvGrpSpPr/>
          <p:nvPr/>
        </p:nvGrpSpPr>
        <p:grpSpPr>
          <a:xfrm>
            <a:off x="384736" y="3429000"/>
            <a:ext cx="2620393" cy="2449580"/>
            <a:chOff x="586919" y="2337673"/>
            <a:chExt cx="1718538" cy="2449580"/>
          </a:xfrm>
        </p:grpSpPr>
        <p:sp>
          <p:nvSpPr>
            <p:cNvPr id="2" name="Rectangle: Top Corners Rounded 1">
              <a:extLst>
                <a:ext uri="{FF2B5EF4-FFF2-40B4-BE49-F238E27FC236}">
                  <a16:creationId xmlns:a16="http://schemas.microsoft.com/office/drawing/2014/main" id="{BEB582CE-AD4E-43CD-B80A-42DF4AE2D10E}"/>
                </a:ext>
              </a:extLst>
            </p:cNvPr>
            <p:cNvSpPr/>
            <p:nvPr/>
          </p:nvSpPr>
          <p:spPr>
            <a:xfrm>
              <a:off x="586919" y="2337673"/>
              <a:ext cx="1718538" cy="527076"/>
            </a:xfrm>
            <a:prstGeom prst="round2SameRect">
              <a:avLst/>
            </a:prstGeom>
            <a:solidFill>
              <a:srgbClr val="36C9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Technology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F23EBBE-30D8-42D3-9C8A-1CE47F006146}"/>
                </a:ext>
              </a:extLst>
            </p:cNvPr>
            <p:cNvSpPr/>
            <p:nvPr/>
          </p:nvSpPr>
          <p:spPr>
            <a:xfrm rot="10800000" flipV="1">
              <a:off x="586919" y="2864749"/>
              <a:ext cx="1718538" cy="19225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36C9D4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HIVE -  </a:t>
              </a:r>
              <a:r>
                <a:rPr kumimoji="0" lang="en-CA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A cryptocurrency mining company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CA" sz="1400" b="1" dirty="0">
                <a:solidFill>
                  <a:srgbClr val="36C9D4"/>
                </a:solidFill>
                <a:latin typeface="Century Gothic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36C9D4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Shopify - </a:t>
              </a:r>
              <a:r>
                <a:rPr kumimoji="0" lang="en-CA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An e-commerce platform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5DE219E-BCAA-440C-A027-65922418C6F2}"/>
              </a:ext>
            </a:extLst>
          </p:cNvPr>
          <p:cNvGrpSpPr/>
          <p:nvPr/>
        </p:nvGrpSpPr>
        <p:grpSpPr>
          <a:xfrm>
            <a:off x="3259868" y="3429000"/>
            <a:ext cx="2620393" cy="2449580"/>
            <a:chOff x="586919" y="2337673"/>
            <a:chExt cx="1718538" cy="2449580"/>
          </a:xfrm>
        </p:grpSpPr>
        <p:sp>
          <p:nvSpPr>
            <p:cNvPr id="47" name="Rectangle: Top Corners Rounded 46">
              <a:extLst>
                <a:ext uri="{FF2B5EF4-FFF2-40B4-BE49-F238E27FC236}">
                  <a16:creationId xmlns:a16="http://schemas.microsoft.com/office/drawing/2014/main" id="{B17B9BC8-F366-4A89-B8F0-0AD763B9505B}"/>
                </a:ext>
              </a:extLst>
            </p:cNvPr>
            <p:cNvSpPr/>
            <p:nvPr/>
          </p:nvSpPr>
          <p:spPr>
            <a:xfrm>
              <a:off x="586919" y="2337673"/>
              <a:ext cx="1718538" cy="527076"/>
            </a:xfrm>
            <a:prstGeom prst="round2SameRect">
              <a:avLst/>
            </a:prstGeom>
            <a:solidFill>
              <a:srgbClr val="36C9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Aviation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33D2F91-77F0-49B9-97E3-06011841F343}"/>
                </a:ext>
              </a:extLst>
            </p:cNvPr>
            <p:cNvSpPr/>
            <p:nvPr/>
          </p:nvSpPr>
          <p:spPr>
            <a:xfrm rot="10800000" flipV="1">
              <a:off x="586919" y="2864749"/>
              <a:ext cx="1718538" cy="19225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36C9D4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Bombardier- </a:t>
              </a:r>
              <a:r>
                <a:rPr kumimoji="0" lang="en-CA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A aeronautical manufacturer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CA" sz="1400" b="1" dirty="0">
                <a:solidFill>
                  <a:srgbClr val="36C9D4"/>
                </a:solidFill>
                <a:latin typeface="Century Gothic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36C9D4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Air Canada – </a:t>
              </a:r>
              <a:r>
                <a:rPr kumimoji="0" lang="en-CA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The worst airline in Canada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59973FD-BC09-46E0-8C79-99E27BF6837E}"/>
              </a:ext>
            </a:extLst>
          </p:cNvPr>
          <p:cNvGrpSpPr/>
          <p:nvPr/>
        </p:nvGrpSpPr>
        <p:grpSpPr>
          <a:xfrm>
            <a:off x="6135000" y="3429000"/>
            <a:ext cx="2620393" cy="2449580"/>
            <a:chOff x="586919" y="2337673"/>
            <a:chExt cx="1718538" cy="2449580"/>
          </a:xfrm>
        </p:grpSpPr>
        <p:sp>
          <p:nvSpPr>
            <p:cNvPr id="51" name="Rectangle: Top Corners Rounded 50">
              <a:extLst>
                <a:ext uri="{FF2B5EF4-FFF2-40B4-BE49-F238E27FC236}">
                  <a16:creationId xmlns:a16="http://schemas.microsoft.com/office/drawing/2014/main" id="{A199558F-1533-4344-B549-9B5F2559D1C3}"/>
                </a:ext>
              </a:extLst>
            </p:cNvPr>
            <p:cNvSpPr/>
            <p:nvPr/>
          </p:nvSpPr>
          <p:spPr>
            <a:xfrm>
              <a:off x="586919" y="2337673"/>
              <a:ext cx="1718538" cy="527076"/>
            </a:xfrm>
            <a:prstGeom prst="round2SameRect">
              <a:avLst/>
            </a:prstGeom>
            <a:solidFill>
              <a:srgbClr val="36C9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Entertainment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A96CDE2-039B-435C-AE57-FEAD06A1A833}"/>
                </a:ext>
              </a:extLst>
            </p:cNvPr>
            <p:cNvSpPr/>
            <p:nvPr/>
          </p:nvSpPr>
          <p:spPr>
            <a:xfrm rot="10800000" flipV="1">
              <a:off x="586919" y="2864749"/>
              <a:ext cx="1718538" cy="19225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36C9D4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Great Canadian -  </a:t>
              </a:r>
              <a:r>
                <a:rPr kumimoji="0" lang="en-CA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A company specializing in gambling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36C9D4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RECP – </a:t>
              </a:r>
              <a:r>
                <a:rPr kumimoji="0" lang="en-CA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Recipe Unlimited that manages restaurants under CARA umbrella.</a:t>
              </a:r>
            </a:p>
            <a:p>
              <a:pPr algn="ctr">
                <a:defRPr/>
              </a:pPr>
              <a:r>
                <a:rPr lang="en-CA" sz="1400" b="1" dirty="0">
                  <a:solidFill>
                    <a:srgbClr val="36C9D4"/>
                  </a:solidFill>
                  <a:latin typeface="Century Gothic"/>
                </a:rPr>
                <a:t>CGX – </a:t>
              </a:r>
              <a:r>
                <a:rPr lang="en-CA" sz="1400" dirty="0">
                  <a:solidFill>
                    <a:schemeClr val="tx1"/>
                  </a:solidFill>
                  <a:latin typeface="Century Gothic"/>
                </a:rPr>
                <a:t>Canadian entertainment company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0E83208-EC98-4432-8135-9B6F944DE97D}"/>
              </a:ext>
            </a:extLst>
          </p:cNvPr>
          <p:cNvGrpSpPr/>
          <p:nvPr/>
        </p:nvGrpSpPr>
        <p:grpSpPr>
          <a:xfrm>
            <a:off x="9010133" y="3429000"/>
            <a:ext cx="2620393" cy="2449580"/>
            <a:chOff x="586919" y="2337673"/>
            <a:chExt cx="1718538" cy="2449580"/>
          </a:xfrm>
        </p:grpSpPr>
        <p:sp>
          <p:nvSpPr>
            <p:cNvPr id="56" name="Rectangle: Top Corners Rounded 55">
              <a:extLst>
                <a:ext uri="{FF2B5EF4-FFF2-40B4-BE49-F238E27FC236}">
                  <a16:creationId xmlns:a16="http://schemas.microsoft.com/office/drawing/2014/main" id="{FC901866-BFCC-47E9-922E-3ED1A545E32E}"/>
                </a:ext>
              </a:extLst>
            </p:cNvPr>
            <p:cNvSpPr/>
            <p:nvPr/>
          </p:nvSpPr>
          <p:spPr>
            <a:xfrm>
              <a:off x="586919" y="2337673"/>
              <a:ext cx="1718538" cy="527076"/>
            </a:xfrm>
            <a:prstGeom prst="round2SameRect">
              <a:avLst/>
            </a:prstGeom>
            <a:solidFill>
              <a:srgbClr val="36C9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Telecommunications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C1D09BF-36AA-4361-B775-D1104E6D05AE}"/>
                </a:ext>
              </a:extLst>
            </p:cNvPr>
            <p:cNvSpPr/>
            <p:nvPr/>
          </p:nvSpPr>
          <p:spPr>
            <a:xfrm rot="10800000" flipV="1">
              <a:off x="586919" y="2864749"/>
              <a:ext cx="1718538" cy="19225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36C9D4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Rogers-  </a:t>
              </a:r>
              <a:r>
                <a:rPr kumimoji="0" lang="en-CA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A telecommunications service provider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CA" sz="1400" b="1" dirty="0">
                <a:solidFill>
                  <a:srgbClr val="36C9D4"/>
                </a:solidFill>
                <a:latin typeface="Century Gothic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36C9D4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Bell – </a:t>
              </a:r>
              <a:r>
                <a:rPr kumimoji="0" lang="en-CA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A telecommunications service provider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B232453-6FB9-442D-A278-3D4CAE748D2F}"/>
              </a:ext>
            </a:extLst>
          </p:cNvPr>
          <p:cNvSpPr/>
          <p:nvPr/>
        </p:nvSpPr>
        <p:spPr>
          <a:xfrm>
            <a:off x="855133" y="2168093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Our </a:t>
            </a:r>
            <a:r>
              <a:rPr kumimoji="0" lang="en-CA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Hypothesis: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We hypothesize that Covid-19 news events have had an adverse impact across 4 sectors.</a:t>
            </a:r>
          </a:p>
        </p:txBody>
      </p:sp>
    </p:spTree>
    <p:extLst>
      <p:ext uri="{BB962C8B-B14F-4D97-AF65-F5344CB8AC3E}">
        <p14:creationId xmlns:p14="http://schemas.microsoft.com/office/powerpoint/2010/main" val="637862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31EFF314-125F-4F0E-8CB2-E647904F5FA1}"/>
              </a:ext>
            </a:extLst>
          </p:cNvPr>
          <p:cNvSpPr/>
          <p:nvPr/>
        </p:nvSpPr>
        <p:spPr>
          <a:xfrm>
            <a:off x="1003289" y="2641634"/>
            <a:ext cx="3102279" cy="516307"/>
          </a:xfrm>
          <a:prstGeom prst="homePlate">
            <a:avLst/>
          </a:prstGeom>
          <a:solidFill>
            <a:srgbClr val="36C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Extract</a:t>
            </a: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FB498F49-735B-41DC-8E5A-146A7998345B}"/>
              </a:ext>
            </a:extLst>
          </p:cNvPr>
          <p:cNvSpPr/>
          <p:nvPr/>
        </p:nvSpPr>
        <p:spPr>
          <a:xfrm>
            <a:off x="4764506" y="2641634"/>
            <a:ext cx="3102279" cy="516307"/>
          </a:xfrm>
          <a:prstGeom prst="chevron">
            <a:avLst/>
          </a:prstGeom>
          <a:solidFill>
            <a:srgbClr val="36C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Transform</a:t>
            </a:r>
          </a:p>
        </p:txBody>
      </p:sp>
      <p:sp>
        <p:nvSpPr>
          <p:cNvPr id="31" name="Arrow: Chevron 30">
            <a:extLst>
              <a:ext uri="{FF2B5EF4-FFF2-40B4-BE49-F238E27FC236}">
                <a16:creationId xmlns:a16="http://schemas.microsoft.com/office/drawing/2014/main" id="{5A4BD854-49ED-4D81-8B4B-CB590205C482}"/>
              </a:ext>
            </a:extLst>
          </p:cNvPr>
          <p:cNvSpPr/>
          <p:nvPr/>
        </p:nvSpPr>
        <p:spPr>
          <a:xfrm>
            <a:off x="8525723" y="2641634"/>
            <a:ext cx="3102279" cy="516307"/>
          </a:xfrm>
          <a:prstGeom prst="chevron">
            <a:avLst/>
          </a:prstGeom>
          <a:solidFill>
            <a:srgbClr val="36C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Load</a:t>
            </a:r>
          </a:p>
        </p:txBody>
      </p:sp>
      <p:sp>
        <p:nvSpPr>
          <p:cNvPr id="51" name="Title 3">
            <a:extLst>
              <a:ext uri="{FF2B5EF4-FFF2-40B4-BE49-F238E27FC236}">
                <a16:creationId xmlns:a16="http://schemas.microsoft.com/office/drawing/2014/main" id="{C6780A76-4DC0-4867-84E3-FF291DB4D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 sz="2800" dirty="0"/>
              <a:t>What Applications We Used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7D08E4E-0DDB-4CB7-B01A-CF7661C0D69A}"/>
              </a:ext>
            </a:extLst>
          </p:cNvPr>
          <p:cNvSpPr/>
          <p:nvPr/>
        </p:nvSpPr>
        <p:spPr>
          <a:xfrm>
            <a:off x="855133" y="1316071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We used multiple applications across all the ETL lifecycle and the subsequent libraries that we leveraged through each stage.</a:t>
            </a:r>
          </a:p>
        </p:txBody>
      </p:sp>
      <p:sp>
        <p:nvSpPr>
          <p:cNvPr id="56" name="Arrow: Pentagon 55">
            <a:extLst>
              <a:ext uri="{FF2B5EF4-FFF2-40B4-BE49-F238E27FC236}">
                <a16:creationId xmlns:a16="http://schemas.microsoft.com/office/drawing/2014/main" id="{6863D63B-86F5-49B7-84BA-BD7D1F0EC1D6}"/>
              </a:ext>
            </a:extLst>
          </p:cNvPr>
          <p:cNvSpPr/>
          <p:nvPr/>
        </p:nvSpPr>
        <p:spPr>
          <a:xfrm>
            <a:off x="1003289" y="3871041"/>
            <a:ext cx="10624713" cy="374308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Python (Beautiful Soup API, SQLAlchemy)</a:t>
            </a:r>
          </a:p>
        </p:txBody>
      </p:sp>
      <p:sp>
        <p:nvSpPr>
          <p:cNvPr id="60" name="Arrow: Pentagon 59">
            <a:extLst>
              <a:ext uri="{FF2B5EF4-FFF2-40B4-BE49-F238E27FC236}">
                <a16:creationId xmlns:a16="http://schemas.microsoft.com/office/drawing/2014/main" id="{C10C6CDD-2895-4CAD-A9D8-2F5193F071C8}"/>
              </a:ext>
            </a:extLst>
          </p:cNvPr>
          <p:cNvSpPr/>
          <p:nvPr/>
        </p:nvSpPr>
        <p:spPr>
          <a:xfrm>
            <a:off x="4764506" y="4451979"/>
            <a:ext cx="6863496" cy="374308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JavaScript (D3)</a:t>
            </a:r>
          </a:p>
        </p:txBody>
      </p:sp>
      <p:sp>
        <p:nvSpPr>
          <p:cNvPr id="61" name="Arrow: Pentagon 60">
            <a:extLst>
              <a:ext uri="{FF2B5EF4-FFF2-40B4-BE49-F238E27FC236}">
                <a16:creationId xmlns:a16="http://schemas.microsoft.com/office/drawing/2014/main" id="{0067F416-8694-47B5-A7C6-929183FE0BE8}"/>
              </a:ext>
            </a:extLst>
          </p:cNvPr>
          <p:cNvSpPr/>
          <p:nvPr/>
        </p:nvSpPr>
        <p:spPr>
          <a:xfrm>
            <a:off x="4764506" y="5032917"/>
            <a:ext cx="6863496" cy="374308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HTML</a:t>
            </a:r>
          </a:p>
        </p:txBody>
      </p:sp>
      <p:sp>
        <p:nvSpPr>
          <p:cNvPr id="67" name="Arrow: Pentagon 66">
            <a:extLst>
              <a:ext uri="{FF2B5EF4-FFF2-40B4-BE49-F238E27FC236}">
                <a16:creationId xmlns:a16="http://schemas.microsoft.com/office/drawing/2014/main" id="{2881EDF3-2F51-438D-AFBB-925646BA8F11}"/>
              </a:ext>
            </a:extLst>
          </p:cNvPr>
          <p:cNvSpPr/>
          <p:nvPr/>
        </p:nvSpPr>
        <p:spPr>
          <a:xfrm>
            <a:off x="8525722" y="5613853"/>
            <a:ext cx="3102280" cy="374308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Heroku</a:t>
            </a: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9CCE1363-D427-4037-9561-5D3B45AAB989}"/>
              </a:ext>
            </a:extLst>
          </p:cNvPr>
          <p:cNvSpPr/>
          <p:nvPr/>
        </p:nvSpPr>
        <p:spPr>
          <a:xfrm>
            <a:off x="4764505" y="6305721"/>
            <a:ext cx="3102279" cy="374308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PostGres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82B0053A-EDB3-4A9D-B691-699C952B3AC7}"/>
              </a:ext>
            </a:extLst>
          </p:cNvPr>
          <p:cNvSpPr/>
          <p:nvPr/>
        </p:nvSpPr>
        <p:spPr>
          <a:xfrm>
            <a:off x="1003289" y="3290103"/>
            <a:ext cx="3102279" cy="374308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Python(Pandas Data Reader)</a:t>
            </a:r>
          </a:p>
        </p:txBody>
      </p:sp>
    </p:spTree>
    <p:extLst>
      <p:ext uri="{BB962C8B-B14F-4D97-AF65-F5344CB8AC3E}">
        <p14:creationId xmlns:p14="http://schemas.microsoft.com/office/powerpoint/2010/main" val="2877643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8413310-189F-4338-9710-E9A476499732}"/>
              </a:ext>
            </a:extLst>
          </p:cNvPr>
          <p:cNvSpPr/>
          <p:nvPr/>
        </p:nvSpPr>
        <p:spPr>
          <a:xfrm>
            <a:off x="838200" y="1316071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We used the Beautiful Soup library to design a code that would allow us to fetch all Covid-19 related news items. 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17E0029E-EB45-4DFA-87F9-147D5137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Extract| News Headlines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F75972-8626-445A-8F4E-F16CEEA51E20}"/>
              </a:ext>
            </a:extLst>
          </p:cNvPr>
          <p:cNvSpPr/>
          <p:nvPr/>
        </p:nvSpPr>
        <p:spPr>
          <a:xfrm>
            <a:off x="1468120" y="1904516"/>
            <a:ext cx="4472940" cy="4862870"/>
          </a:xfrm>
          <a:prstGeom prst="rect">
            <a:avLst/>
          </a:prstGeom>
          <a:solidFill>
            <a:schemeClr val="tx1"/>
          </a:solidFill>
        </p:spPr>
        <p:txBody>
          <a:bodyPr wrap="square" numCol="1">
            <a:noAutofit/>
          </a:bodyPr>
          <a:lstStyle/>
          <a:p>
            <a:r>
              <a:rPr lang="en-CA" sz="1000" dirty="0">
                <a:solidFill>
                  <a:srgbClr val="6A995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 To add a new cell, type '# %%'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CA" sz="1000" dirty="0">
                <a:solidFill>
                  <a:srgbClr val="6A995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 To add a new markdown cell, type '# %% [markdown]'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CA" sz="1000" dirty="0">
                <a:solidFill>
                  <a:srgbClr val="6A995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 %%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CA" sz="1000" dirty="0">
                <a:solidFill>
                  <a:srgbClr val="6A995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 Import Beautiful Soup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from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bs4 </a:t>
            </a:r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import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BeautifulSoup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</a:t>
            </a:r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as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bs</a:t>
            </a:r>
          </a:p>
          <a:p>
            <a:b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b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CA" sz="1000" dirty="0">
                <a:solidFill>
                  <a:srgbClr val="6A995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 %%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import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requests</a:t>
            </a:r>
          </a:p>
          <a:p>
            <a:b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b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CA" sz="1000" dirty="0">
                <a:solidFill>
                  <a:srgbClr val="6A995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 %%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CA" sz="1000" dirty="0">
                <a:solidFill>
                  <a:srgbClr val="6A995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 Request to news site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url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'https://globalnews.ca/news/6859636/</a:t>
            </a:r>
            <a:r>
              <a:rPr lang="en-CA" sz="1000" dirty="0" err="1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ontario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-coronavirus-timeline/'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response =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requests.get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url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</a:p>
          <a:p>
            <a:b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b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CA" sz="1000" dirty="0">
                <a:solidFill>
                  <a:srgbClr val="6A995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 %%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CA" sz="1000" dirty="0">
                <a:solidFill>
                  <a:srgbClr val="6A995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 Dictionary to convert date-time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numbers = [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'1'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'2'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'3'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'4'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'5'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'6'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'7'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'8'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'9'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'10'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'11'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'12'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]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names = [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'Jan.'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'Feb.'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'March'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'April'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'May'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'June'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'July'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'Aug.'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'Sept.'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'Oct.'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'Nov.'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'Dec.'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]</a:t>
            </a:r>
          </a:p>
          <a:p>
            <a:b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month_dict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= </a:t>
            </a:r>
            <a:r>
              <a:rPr lang="en-CA" sz="1000" dirty="0" err="1">
                <a:solidFill>
                  <a:srgbClr val="4EC9B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dict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CA" sz="1000" dirty="0">
                <a:solidFill>
                  <a:srgbClr val="DCDCAA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zip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names,numbers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))</a:t>
            </a:r>
          </a:p>
          <a:p>
            <a:b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b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CA" sz="1000" dirty="0">
                <a:solidFill>
                  <a:srgbClr val="6A995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 %%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from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datetime </a:t>
            </a:r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import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datetime </a:t>
            </a:r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as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dt</a:t>
            </a:r>
          </a:p>
          <a:p>
            <a:b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b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CA" sz="1000" dirty="0">
                <a:solidFill>
                  <a:srgbClr val="6A995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</a:t>
            </a:r>
            <a:endParaRPr lang="en-CA" sz="1000" b="0" dirty="0">
              <a:solidFill>
                <a:srgbClr val="D4D4D4"/>
              </a:solidFill>
              <a:effectLst/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DE87F5-C2B9-4772-84A5-A4AE1C2679B8}"/>
              </a:ext>
            </a:extLst>
          </p:cNvPr>
          <p:cNvSpPr/>
          <p:nvPr/>
        </p:nvSpPr>
        <p:spPr>
          <a:xfrm>
            <a:off x="5941060" y="1904516"/>
            <a:ext cx="4472940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r>
              <a:rPr lang="en-CA" sz="1000" dirty="0">
                <a:solidFill>
                  <a:srgbClr val="6A995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%%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CA" sz="1000" dirty="0">
                <a:solidFill>
                  <a:srgbClr val="6A995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 Parse 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dates = bs(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response.text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 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</a:t>
            </a:r>
            <a:r>
              <a:rPr lang="en-CA" sz="1000" dirty="0" err="1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html.parser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paragraphs =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dates.find_all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'p'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</a:p>
          <a:p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for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p </a:t>
            </a:r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paragraphs: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   p =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p.get_text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()</a:t>
            </a:r>
            <a:r>
              <a:rPr lang="en-CA" sz="1000" dirty="0">
                <a:solidFill>
                  <a:srgbClr val="6A995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     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   t =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p.startswith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((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'Jan.'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'Feb.'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'March'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'April'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'May'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'June'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'July'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'Aug.'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'Sept.'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'Oct.'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'Nov.'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'Dec.'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   </a:t>
            </a:r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if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t == </a:t>
            </a:r>
            <a:r>
              <a:rPr lang="en-CA" sz="1000" dirty="0">
                <a:solidFill>
                  <a:srgbClr val="569CD6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True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                  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       p = </a:t>
            </a:r>
            <a:r>
              <a:rPr lang="en-CA" sz="1000" dirty="0">
                <a:solidFill>
                  <a:srgbClr val="4EC9B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str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(p).split(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':'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 </a:t>
            </a:r>
            <a:r>
              <a:rPr lang="en-CA" sz="1000" dirty="0">
                <a:solidFill>
                  <a:srgbClr val="6A995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 split at colon 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      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datestr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= p[</a:t>
            </a:r>
            <a:r>
              <a:rPr lang="en-CA" sz="1000" dirty="0">
                <a:solidFill>
                  <a:srgbClr val="B5CEA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0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].strip()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      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datestr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=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datestr.replace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', 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 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      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datel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=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datestr.split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 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     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       </a:t>
            </a:r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for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(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k,v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 </a:t>
            </a:r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month_dict.items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():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           </a:t>
            </a:r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if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datel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[</a:t>
            </a:r>
            <a:r>
              <a:rPr lang="en-CA" sz="1000" dirty="0">
                <a:solidFill>
                  <a:srgbClr val="B5CEA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0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] == k):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              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datel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[</a:t>
            </a:r>
            <a:r>
              <a:rPr lang="en-CA" sz="1000" dirty="0">
                <a:solidFill>
                  <a:srgbClr val="B5CEA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0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] = v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       date = 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"-"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.join(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datel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       date =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dt.strptime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(date, 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'%m-</a:t>
            </a:r>
            <a:r>
              <a:rPr lang="en-CA" sz="1000" dirty="0">
                <a:solidFill>
                  <a:srgbClr val="569CD6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%d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-%Y'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  <a:endParaRPr lang="en-CA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525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8413310-189F-4338-9710-E9A476499732}"/>
              </a:ext>
            </a:extLst>
          </p:cNvPr>
          <p:cNvSpPr/>
          <p:nvPr/>
        </p:nvSpPr>
        <p:spPr>
          <a:xfrm>
            <a:off x="838200" y="1316071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We used </a:t>
            </a:r>
            <a:r>
              <a:rPr kumimoji="0" lang="en-CA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Pandas_datareader</a:t>
            </a:r>
            <a: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to import our financial data for the selected stocks.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17E0029E-EB45-4DFA-87F9-147D5137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 err="1"/>
              <a:t>Etract</a:t>
            </a:r>
            <a:r>
              <a:rPr lang="en-CA" dirty="0"/>
              <a:t>| Selecting The Datasets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320C60-EA6D-4551-BB55-55FCE15C62E3}"/>
              </a:ext>
            </a:extLst>
          </p:cNvPr>
          <p:cNvSpPr/>
          <p:nvPr/>
        </p:nvSpPr>
        <p:spPr>
          <a:xfrm>
            <a:off x="3048000" y="1904516"/>
            <a:ext cx="6096000" cy="433965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CA" sz="1200" dirty="0">
                <a:solidFill>
                  <a:srgbClr val="6A9955"/>
                </a:solidFill>
                <a:latin typeface="Consolas" panose="020B0609020204030204" pitchFamily="49" charset="0"/>
              </a:rPr>
              <a:t>## Import dependencies</a:t>
            </a:r>
            <a:endParaRPr lang="en-CA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2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pandas </a:t>
            </a:r>
            <a:r>
              <a:rPr lang="en-CA" sz="12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pd</a:t>
            </a:r>
          </a:p>
          <a:p>
            <a:r>
              <a:rPr lang="en-CA" sz="12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datetime </a:t>
            </a:r>
            <a:r>
              <a:rPr lang="en-CA" sz="12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datetime </a:t>
            </a:r>
            <a:r>
              <a:rPr lang="en-CA" sz="12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dt</a:t>
            </a:r>
          </a:p>
          <a:p>
            <a:r>
              <a:rPr lang="en-CA" sz="12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pandas_datareader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2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pdr</a:t>
            </a:r>
            <a:endParaRPr lang="en-CA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2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bs4 </a:t>
            </a:r>
            <a:r>
              <a:rPr lang="en-CA" sz="12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BeautifulSoup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2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bs</a:t>
            </a:r>
          </a:p>
          <a:p>
            <a:r>
              <a:rPr lang="en-CA" sz="12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requests</a:t>
            </a:r>
          </a:p>
          <a:p>
            <a:b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sz="1200" dirty="0">
                <a:solidFill>
                  <a:srgbClr val="6A9955"/>
                </a:solidFill>
                <a:latin typeface="Consolas" panose="020B0609020204030204" pitchFamily="49" charset="0"/>
              </a:rPr>
              <a:t>## Finding date and declaring variable</a:t>
            </a:r>
            <a:endParaRPr lang="en-CA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today = </a:t>
            </a:r>
            <a:r>
              <a:rPr lang="en-CA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dt.utcnow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().date()</a:t>
            </a:r>
          </a:p>
          <a:p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today = </a:t>
            </a:r>
            <a:r>
              <a:rPr lang="en-CA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dt.utcnow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().date().</a:t>
            </a:r>
            <a:r>
              <a:rPr lang="en-CA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strftime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200" dirty="0">
                <a:solidFill>
                  <a:srgbClr val="CE9178"/>
                </a:solidFill>
                <a:latin typeface="Consolas" panose="020B0609020204030204" pitchFamily="49" charset="0"/>
              </a:rPr>
              <a:t>'%Y-%m-</a:t>
            </a:r>
            <a:r>
              <a:rPr lang="en-CA" sz="1200" dirty="0">
                <a:solidFill>
                  <a:srgbClr val="569CD6"/>
                </a:solidFill>
                <a:latin typeface="Consolas" panose="020B0609020204030204" pitchFamily="49" charset="0"/>
              </a:rPr>
              <a:t>%d</a:t>
            </a:r>
            <a:r>
              <a:rPr lang="en-CA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sz="1200" dirty="0">
                <a:solidFill>
                  <a:srgbClr val="6A9955"/>
                </a:solidFill>
                <a:latin typeface="Consolas" panose="020B0609020204030204" pitchFamily="49" charset="0"/>
              </a:rPr>
              <a:t>## Get stock ticker</a:t>
            </a:r>
            <a:endParaRPr lang="en-CA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2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Get_Stock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200" dirty="0">
                <a:solidFill>
                  <a:srgbClr val="9CDCFE"/>
                </a:solidFill>
                <a:latin typeface="Consolas" panose="020B0609020204030204" pitchFamily="49" charset="0"/>
              </a:rPr>
              <a:t>ticker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df = </a:t>
            </a:r>
            <a:r>
              <a:rPr lang="en-CA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pdr.DataReader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(ticker, </a:t>
            </a:r>
            <a:r>
              <a:rPr lang="en-CA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data_source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CA" sz="1200" dirty="0">
                <a:solidFill>
                  <a:srgbClr val="CE9178"/>
                </a:solidFill>
                <a:latin typeface="Consolas" panose="020B0609020204030204" pitchFamily="49" charset="0"/>
              </a:rPr>
              <a:t>'yahoo'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n-CA" sz="1200" dirty="0">
                <a:solidFill>
                  <a:srgbClr val="9CDCFE"/>
                </a:solidFill>
                <a:latin typeface="Consolas" panose="020B0609020204030204" pitchFamily="49" charset="0"/>
              </a:rPr>
              <a:t>start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CA" sz="1200" dirty="0">
                <a:solidFill>
                  <a:srgbClr val="CE9178"/>
                </a:solidFill>
                <a:latin typeface="Consolas" panose="020B0609020204030204" pitchFamily="49" charset="0"/>
              </a:rPr>
              <a:t>'2019-01-01'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CA" sz="1200" dirty="0">
                <a:solidFill>
                  <a:srgbClr val="9CDCFE"/>
                </a:solidFill>
                <a:latin typeface="Consolas" panose="020B0609020204030204" pitchFamily="49" charset="0"/>
              </a:rPr>
              <a:t>end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=today)</a:t>
            </a:r>
          </a:p>
          <a:p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df = </a:t>
            </a:r>
            <a:r>
              <a:rPr lang="en-CA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df.reset_index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df = </a:t>
            </a:r>
            <a:r>
              <a:rPr lang="en-CA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df.drop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200" dirty="0">
                <a:solidFill>
                  <a:srgbClr val="9CDCFE"/>
                </a:solidFill>
                <a:latin typeface="Consolas" panose="020B0609020204030204" pitchFamily="49" charset="0"/>
              </a:rPr>
              <a:t>columns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=[</a:t>
            </a:r>
            <a:r>
              <a:rPr lang="en-CA" sz="1200" dirty="0">
                <a:solidFill>
                  <a:srgbClr val="CE9178"/>
                </a:solidFill>
                <a:latin typeface="Consolas" panose="020B0609020204030204" pitchFamily="49" charset="0"/>
              </a:rPr>
              <a:t>'Close'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df = </a:t>
            </a:r>
            <a:r>
              <a:rPr lang="en-CA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df.rename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200" dirty="0">
                <a:solidFill>
                  <a:srgbClr val="9CDCFE"/>
                </a:solidFill>
                <a:latin typeface="Consolas" panose="020B0609020204030204" pitchFamily="49" charset="0"/>
              </a:rPr>
              <a:t>columns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={</a:t>
            </a:r>
            <a:r>
              <a:rPr lang="en-CA" sz="1200" dirty="0">
                <a:solidFill>
                  <a:srgbClr val="CE9178"/>
                </a:solidFill>
                <a:latin typeface="Consolas" panose="020B0609020204030204" pitchFamily="49" charset="0"/>
              </a:rPr>
              <a:t>'Adj Close'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CA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Adj_Close</a:t>
            </a:r>
            <a:r>
              <a:rPr lang="en-CA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df = df[</a:t>
            </a:r>
            <a:r>
              <a:rPr lang="en-CA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pd.notnull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(df[</a:t>
            </a:r>
            <a:r>
              <a:rPr lang="en-CA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Adj_Close</a:t>
            </a:r>
            <a:r>
              <a:rPr lang="en-CA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])]</a:t>
            </a:r>
          </a:p>
          <a:p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df.insert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2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CA" sz="1200" dirty="0">
                <a:solidFill>
                  <a:srgbClr val="9CDCFE"/>
                </a:solidFill>
                <a:latin typeface="Consolas" panose="020B0609020204030204" pitchFamily="49" charset="0"/>
              </a:rPr>
              <a:t>column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CA" sz="1200" dirty="0">
                <a:solidFill>
                  <a:srgbClr val="CE9178"/>
                </a:solidFill>
                <a:latin typeface="Consolas" panose="020B0609020204030204" pitchFamily="49" charset="0"/>
              </a:rPr>
              <a:t>'Ticker'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CA" sz="12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=ticker)</a:t>
            </a:r>
          </a:p>
          <a:p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df[</a:t>
            </a:r>
            <a:r>
              <a:rPr lang="en-CA" sz="1200" dirty="0">
                <a:solidFill>
                  <a:srgbClr val="CE9178"/>
                </a:solidFill>
                <a:latin typeface="Consolas" panose="020B0609020204030204" pitchFamily="49" charset="0"/>
              </a:rPr>
              <a:t>'Date'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CA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pd.to_datetime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(df[</a:t>
            </a:r>
            <a:r>
              <a:rPr lang="en-CA" sz="1200" dirty="0">
                <a:solidFill>
                  <a:srgbClr val="CE9178"/>
                </a:solidFill>
                <a:latin typeface="Consolas" panose="020B0609020204030204" pitchFamily="49" charset="0"/>
              </a:rPr>
              <a:t>'Date'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b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df</a:t>
            </a:r>
          </a:p>
        </p:txBody>
      </p:sp>
    </p:spTree>
    <p:extLst>
      <p:ext uri="{BB962C8B-B14F-4D97-AF65-F5344CB8AC3E}">
        <p14:creationId xmlns:p14="http://schemas.microsoft.com/office/powerpoint/2010/main" val="4271497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8413310-189F-4338-9710-E9A476499732}"/>
              </a:ext>
            </a:extLst>
          </p:cNvPr>
          <p:cNvSpPr/>
          <p:nvPr/>
        </p:nvSpPr>
        <p:spPr>
          <a:xfrm>
            <a:off x="838200" y="1316071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defRPr/>
            </a:pPr>
            <a:r>
              <a:rPr lang="en-CA" sz="1400" b="1" dirty="0" err="1">
                <a:solidFill>
                  <a:prstClr val="black"/>
                </a:solidFill>
              </a:rPr>
              <a:t>PostGRES</a:t>
            </a:r>
            <a:r>
              <a:rPr lang="en-CA" sz="1400" b="1" dirty="0">
                <a:solidFill>
                  <a:prstClr val="black"/>
                </a:solidFill>
              </a:rPr>
              <a:t> was used to input primary keys into the tables.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17E0029E-EB45-4DFA-87F9-147D5137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Transform| Adding Primary Keys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042BFC-7168-4E3F-A886-7F99C04DC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90439"/>
            <a:ext cx="4747472" cy="39662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DE4884-05DB-4F85-B17F-699882E86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759" y="2290439"/>
            <a:ext cx="3891101" cy="396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371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8413310-189F-4338-9710-E9A476499732}"/>
              </a:ext>
            </a:extLst>
          </p:cNvPr>
          <p:cNvSpPr/>
          <p:nvPr/>
        </p:nvSpPr>
        <p:spPr>
          <a:xfrm>
            <a:off x="838200" y="1316071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defRPr/>
            </a:pPr>
            <a:r>
              <a:rPr lang="en-CA" sz="1400" b="1" dirty="0">
                <a:solidFill>
                  <a:prstClr val="black"/>
                </a:solidFill>
              </a:rPr>
              <a:t>We then convert the dates by using date functions.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17E0029E-EB45-4DFA-87F9-147D5137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Transform| Adding Primary Keys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1A418D-A2BE-4A75-8A27-14320FDDF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457" y="1941479"/>
            <a:ext cx="2283205" cy="463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966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8413310-189F-4338-9710-E9A476499732}"/>
              </a:ext>
            </a:extLst>
          </p:cNvPr>
          <p:cNvSpPr/>
          <p:nvPr/>
        </p:nvSpPr>
        <p:spPr>
          <a:xfrm>
            <a:off x="838200" y="1316071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As part of the Transformation we first import our libraries and then setup an engine to reflect the database into ORM classes, and then setup Flask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17E0029E-EB45-4DFA-87F9-147D5137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Transform| Converting the Stock Information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6B4335-16CC-4738-A51E-7E70DAE4F21E}"/>
              </a:ext>
            </a:extLst>
          </p:cNvPr>
          <p:cNvSpPr txBox="1"/>
          <p:nvPr/>
        </p:nvSpPr>
        <p:spPr>
          <a:xfrm>
            <a:off x="1304731" y="1856631"/>
            <a:ext cx="8669694" cy="455509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Import Libraries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----------------------------------------------------------------------------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os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flask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Flask,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render_template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jsonify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sqlalchemy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sqlalchemy.ext.automap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automap_base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sqlalchemy.orm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Session</a:t>
            </a:r>
          </a:p>
          <a:p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sqlalchemy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create_engine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------------------------------------------------------------------------------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Create an engine for the database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------------------------------------------------------------------------------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engine =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create_engine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://enwwbrxgztksrt:1c2aad3ab81e0cf9607b24d641b4f4be8a34a9841e3cac37739b4ba14569b605@ec2-3-214-3-162.compute-1.amazonaws.com:5432/dfidnj18uan5ha'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cxn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engine.connect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Reflect Database into ORM classes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------------------------------------------------------------------------------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Base =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automap_base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Base.prepare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(engine,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reflect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------------------------------------------------------------------------------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Flask Setup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------------------------------------------------------------------------------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app = Flask(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9605768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</TotalTime>
  <Words>751</Words>
  <Application>Microsoft Office PowerPoint</Application>
  <PresentationFormat>Widescreen</PresentationFormat>
  <Paragraphs>257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Consolas</vt:lpstr>
      <vt:lpstr>1_Office Theme</vt:lpstr>
      <vt:lpstr>PowerPoint Presentation</vt:lpstr>
      <vt:lpstr>Table of Contents</vt:lpstr>
      <vt:lpstr>Introduction</vt:lpstr>
      <vt:lpstr>What Applications We Used</vt:lpstr>
      <vt:lpstr>Extract| News Headlines</vt:lpstr>
      <vt:lpstr>Etract| Selecting The Datasets</vt:lpstr>
      <vt:lpstr>Transform| Adding Primary Keys</vt:lpstr>
      <vt:lpstr>Transform| Adding Primary Keys</vt:lpstr>
      <vt:lpstr>Transform| Converting the Stock Information</vt:lpstr>
      <vt:lpstr>Transform| Converting the Stock Information</vt:lpstr>
      <vt:lpstr>Transform| Converting the Stock Information</vt:lpstr>
      <vt:lpstr>Load| Designing the Line Graphs</vt:lpstr>
      <vt:lpstr>Load| Designing the Line Graphs</vt:lpstr>
      <vt:lpstr>Load| Initializing Date Functions</vt:lpstr>
      <vt:lpstr>Load| Date Dropdown | Output</vt:lpstr>
      <vt:lpstr>Load| Designing the Line Graphs | Output</vt:lpstr>
      <vt:lpstr>Analysis/Demo</vt:lpstr>
      <vt:lpstr>Lessons Learnt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Hadi Hanif</dc:creator>
  <cp:lastModifiedBy>H</cp:lastModifiedBy>
  <cp:revision>252</cp:revision>
  <dcterms:created xsi:type="dcterms:W3CDTF">2021-02-11T17:41:43Z</dcterms:created>
  <dcterms:modified xsi:type="dcterms:W3CDTF">2021-02-18T15:26:03Z</dcterms:modified>
</cp:coreProperties>
</file>