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387" r:id="rId2"/>
    <p:sldId id="401" r:id="rId3"/>
    <p:sldId id="396" r:id="rId4"/>
    <p:sldId id="388" r:id="rId5"/>
    <p:sldId id="402" r:id="rId6"/>
    <p:sldId id="389" r:id="rId7"/>
    <p:sldId id="397" r:id="rId8"/>
    <p:sldId id="403" r:id="rId9"/>
    <p:sldId id="404" r:id="rId10"/>
    <p:sldId id="405" r:id="rId11"/>
    <p:sldId id="393" r:id="rId12"/>
    <p:sldId id="398" r:id="rId13"/>
    <p:sldId id="406" r:id="rId14"/>
    <p:sldId id="407" r:id="rId15"/>
    <p:sldId id="408" r:id="rId16"/>
    <p:sldId id="3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7"/>
    <p:restoredTop sz="73333" autoAdjust="0"/>
  </p:normalViewPr>
  <p:slideViewPr>
    <p:cSldViewPr snapToGrid="0" snapToObjects="1">
      <p:cViewPr varScale="1">
        <p:scale>
          <a:sx n="60" d="100"/>
          <a:sy n="60" d="100"/>
        </p:scale>
        <p:origin x="1834"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12/31/2022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Hello, I am Murat Çelik, a Computer Engineering student at </a:t>
            </a:r>
            <a:r>
              <a:rPr lang="en-US" dirty="0" err="1"/>
              <a:t>Hacettepe</a:t>
            </a:r>
            <a:r>
              <a:rPr lang="en-US" dirty="0"/>
              <a:t> University. Today we will talk about Natural Language Processing solutions in healthcare. First of all, the necessary information will be given and then the demo will be shown.</a:t>
            </a:r>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snapshots of demo</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12</a:t>
            </a:fld>
            <a:endParaRPr lang="en-US"/>
          </a:p>
        </p:txBody>
      </p:sp>
    </p:spTree>
    <p:extLst>
      <p:ext uri="{BB962C8B-B14F-4D97-AF65-F5344CB8AC3E}">
        <p14:creationId xmlns:p14="http://schemas.microsoft.com/office/powerpoint/2010/main" val="3923917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artificial intelligence algorithms, whose success is increasing day by day, in such areas is important for both healthcare professionals and people. An easy, accessible and useful platform solution is essential. In the future, the study can be expanded by adding additional algorithms to the platform.</a:t>
            </a:r>
          </a:p>
        </p:txBody>
      </p:sp>
      <p:sp>
        <p:nvSpPr>
          <p:cNvPr id="4" name="Slide Number Placeholder 3"/>
          <p:cNvSpPr>
            <a:spLocks noGrp="1"/>
          </p:cNvSpPr>
          <p:nvPr>
            <p:ph type="sldNum" sz="quarter" idx="5"/>
          </p:nvPr>
        </p:nvSpPr>
        <p:spPr/>
        <p:txBody>
          <a:bodyPr/>
          <a:lstStyle/>
          <a:p>
            <a:fld id="{D1DFC2BF-AFBC-2D4F-9C77-81B715142B39}" type="slidenum">
              <a:rPr lang="en-US" smtClean="0"/>
              <a:t>15</a:t>
            </a:fld>
            <a:endParaRPr lang="en-US"/>
          </a:p>
        </p:txBody>
      </p:sp>
    </p:spTree>
    <p:extLst>
      <p:ext uri="{BB962C8B-B14F-4D97-AF65-F5344CB8AC3E}">
        <p14:creationId xmlns:p14="http://schemas.microsoft.com/office/powerpoint/2010/main" val="351051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artificial intelligence studies in the field of health have intensified. Especially in Natural Language Processing. There are many studies on health in this area. Such as..</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3</a:t>
            </a:fld>
            <a:endParaRPr lang="en-US"/>
          </a:p>
        </p:txBody>
      </p:sp>
    </p:spTree>
    <p:extLst>
      <p:ext uri="{BB962C8B-B14F-4D97-AF65-F5344CB8AC3E}">
        <p14:creationId xmlns:p14="http://schemas.microsoft.com/office/powerpoint/2010/main" val="282566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The focus in this project is to apply NLP solutions on health articles. The main purpose is to create a more simplified and practical website for people who cannot find time, miss important parts, and cannot improve themselves in research.  </a:t>
            </a:r>
          </a:p>
          <a:p>
            <a:pPr algn="l"/>
            <a:r>
              <a:rPr lang="en-US" sz="4000" dirty="0" err="1"/>
              <a:t>MedicalNewsToday</a:t>
            </a:r>
            <a:r>
              <a:rPr lang="en-US" sz="4000" dirty="0"/>
              <a:t> articles published in Kaggle were used as dataset. Each article is between 4000-10000 characters.</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5</a:t>
            </a:fld>
            <a:endParaRPr lang="en-US"/>
          </a:p>
        </p:txBody>
      </p:sp>
    </p:spTree>
    <p:extLst>
      <p:ext uri="{BB962C8B-B14F-4D97-AF65-F5344CB8AC3E}">
        <p14:creationId xmlns:p14="http://schemas.microsoft.com/office/powerpoint/2010/main" val="337141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different NLP solutions were used. These are ..</a:t>
            </a:r>
          </a:p>
        </p:txBody>
      </p:sp>
      <p:sp>
        <p:nvSpPr>
          <p:cNvPr id="4" name="Slide Number Placeholder 3"/>
          <p:cNvSpPr>
            <a:spLocks noGrp="1"/>
          </p:cNvSpPr>
          <p:nvPr>
            <p:ph type="sldNum" sz="quarter" idx="5"/>
          </p:nvPr>
        </p:nvSpPr>
        <p:spPr/>
        <p:txBody>
          <a:bodyPr/>
          <a:lstStyle/>
          <a:p>
            <a:fld id="{D1DFC2BF-AFBC-2D4F-9C77-81B715142B39}" type="slidenum">
              <a:rPr lang="en-US" smtClean="0"/>
              <a:t>6</a:t>
            </a:fld>
            <a:endParaRPr lang="en-US"/>
          </a:p>
        </p:txBody>
      </p:sp>
    </p:spTree>
    <p:extLst>
      <p:ext uri="{BB962C8B-B14F-4D97-AF65-F5344CB8AC3E}">
        <p14:creationId xmlns:p14="http://schemas.microsoft.com/office/powerpoint/2010/main" val="125010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Generation algorithms are important because it is difficult to analyze the overall text and find the title that is closest to the meaning. Here all articles are titled and saved. </a:t>
            </a:r>
            <a:r>
              <a:rPr lang="en-US" dirty="0" err="1"/>
              <a:t>Fabiochiu's</a:t>
            </a:r>
            <a:r>
              <a:rPr lang="en-US" dirty="0"/>
              <a:t> model was used. This model scored a 26% result on the Rouge-L metric.</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7</a:t>
            </a:fld>
            <a:endParaRPr lang="en-US"/>
          </a:p>
        </p:txBody>
      </p:sp>
    </p:spTree>
    <p:extLst>
      <p:ext uri="{BB962C8B-B14F-4D97-AF65-F5344CB8AC3E}">
        <p14:creationId xmlns:p14="http://schemas.microsoft.com/office/powerpoint/2010/main" val="406660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Summarizing is important for the reader to decode the text faster. Summarization is of two types. One is Extractive and the other is Generative. It is a BART-based model and has an extractive algorithm.</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8</a:t>
            </a:fld>
            <a:endParaRPr lang="en-US"/>
          </a:p>
        </p:txBody>
      </p:sp>
    </p:spTree>
    <p:extLst>
      <p:ext uri="{BB962C8B-B14F-4D97-AF65-F5344CB8AC3E}">
        <p14:creationId xmlns:p14="http://schemas.microsoft.com/office/powerpoint/2010/main" val="88331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article categorization, it is aimed to provide an easy and accessible experience to the reader. In this way, articles on similar topics can be accessed more quickly. Help was taken from the </a:t>
            </a:r>
            <a:r>
              <a:rPr lang="en-US" dirty="0" err="1"/>
              <a:t>KeyBERT</a:t>
            </a:r>
            <a:r>
              <a:rPr lang="en-US" dirty="0"/>
              <a:t> library. It has an algorithm established with the BERT model. Lemmatization was also. 5 keywords were determined for each article.</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9</a:t>
            </a:fld>
            <a:endParaRPr lang="en-US"/>
          </a:p>
        </p:txBody>
      </p:sp>
    </p:spTree>
    <p:extLst>
      <p:ext uri="{BB962C8B-B14F-4D97-AF65-F5344CB8AC3E}">
        <p14:creationId xmlns:p14="http://schemas.microsoft.com/office/powerpoint/2010/main" val="1237861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scenario of our project is based on question and answer. Questions can be answered in 3 ways. Extractive QA vs Open Generative QA vs Closed Generative QA</a:t>
            </a:r>
          </a:p>
          <a:p>
            <a:r>
              <a:rPr lang="en-US" dirty="0"/>
              <a:t>. Extractive-QA algorithm is used in this model. Possible answers are identified and all are scored. The highest of these scores is returned as the answer. </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10</a:t>
            </a:fld>
            <a:endParaRPr lang="en-US"/>
          </a:p>
        </p:txBody>
      </p:sp>
    </p:spTree>
    <p:extLst>
      <p:ext uri="{BB962C8B-B14F-4D97-AF65-F5344CB8AC3E}">
        <p14:creationId xmlns:p14="http://schemas.microsoft.com/office/powerpoint/2010/main" val="293763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the demo</a:t>
            </a:r>
            <a:endParaRPr lang="en-150" dirty="0"/>
          </a:p>
        </p:txBody>
      </p:sp>
      <p:sp>
        <p:nvSpPr>
          <p:cNvPr id="4" name="Slide Number Placeholder 3"/>
          <p:cNvSpPr>
            <a:spLocks noGrp="1"/>
          </p:cNvSpPr>
          <p:nvPr>
            <p:ph type="sldNum" sz="quarter" idx="5"/>
          </p:nvPr>
        </p:nvSpPr>
        <p:spPr/>
        <p:txBody>
          <a:bodyPr/>
          <a:lstStyle/>
          <a:p>
            <a:fld id="{D1DFC2BF-AFBC-2D4F-9C77-81B715142B39}" type="slidenum">
              <a:rPr lang="en-US" smtClean="0"/>
              <a:t>11</a:t>
            </a:fld>
            <a:endParaRPr lang="en-US"/>
          </a:p>
        </p:txBody>
      </p:sp>
    </p:spTree>
    <p:extLst>
      <p:ext uri="{BB962C8B-B14F-4D97-AF65-F5344CB8AC3E}">
        <p14:creationId xmlns:p14="http://schemas.microsoft.com/office/powerpoint/2010/main" val="142684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48550/ARXIV.2209.140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NLP Solutions on Articles</a:t>
            </a:r>
          </a:p>
        </p:txBody>
      </p:sp>
      <p:sp>
        <p:nvSpPr>
          <p:cNvPr id="4" name="Subtitle 3"/>
          <p:cNvSpPr>
            <a:spLocks noGrp="1"/>
          </p:cNvSpPr>
          <p:nvPr>
            <p:ph type="subTitle" idx="1"/>
          </p:nvPr>
        </p:nvSpPr>
        <p:spPr/>
        <p:txBody>
          <a:bodyPr>
            <a:normAutofit fontScale="70000" lnSpcReduction="20000"/>
          </a:bodyPr>
          <a:lstStyle/>
          <a:p>
            <a:endParaRPr lang="en-US" dirty="0"/>
          </a:p>
          <a:p>
            <a:r>
              <a:rPr lang="en-US" dirty="0">
                <a:solidFill>
                  <a:schemeClr val="bg1">
                    <a:lumMod val="50000"/>
                  </a:schemeClr>
                </a:solidFill>
              </a:rPr>
              <a:t>BBM467 Data Intensive Applications</a:t>
            </a:r>
          </a:p>
          <a:p>
            <a:endParaRPr lang="en-US" dirty="0">
              <a:solidFill>
                <a:schemeClr val="bg1">
                  <a:lumMod val="50000"/>
                </a:schemeClr>
              </a:solidFill>
            </a:endParaRPr>
          </a:p>
          <a:p>
            <a:r>
              <a:rPr lang="en-US" sz="3100" dirty="0">
                <a:solidFill>
                  <a:schemeClr val="tx1">
                    <a:lumMod val="50000"/>
                    <a:lumOff val="50000"/>
                  </a:schemeClr>
                </a:solidFill>
              </a:rPr>
              <a:t>Data Science Capstone Project</a:t>
            </a:r>
          </a:p>
          <a:p>
            <a:r>
              <a:rPr lang="en-US" sz="3100" dirty="0">
                <a:solidFill>
                  <a:schemeClr val="tx1">
                    <a:lumMod val="50000"/>
                    <a:lumOff val="50000"/>
                  </a:schemeClr>
                </a:solidFill>
              </a:rPr>
              <a:t>Murat Çelik - 21827263</a:t>
            </a: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Answer</a:t>
            </a:r>
          </a:p>
        </p:txBody>
      </p:sp>
      <p:sp>
        <p:nvSpPr>
          <p:cNvPr id="2" name="TextBox 1">
            <a:extLst>
              <a:ext uri="{FF2B5EF4-FFF2-40B4-BE49-F238E27FC236}">
                <a16:creationId xmlns:a16="http://schemas.microsoft.com/office/drawing/2014/main" id="{7001FFCB-AB1C-75FA-CED7-183E745C8CA3}"/>
              </a:ext>
            </a:extLst>
          </p:cNvPr>
          <p:cNvSpPr txBox="1"/>
          <p:nvPr/>
        </p:nvSpPr>
        <p:spPr>
          <a:xfrm>
            <a:off x="838200" y="2186608"/>
            <a:ext cx="10515600"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LinLibertineT"/>
              </a:rPr>
              <a:t>Main Scenario</a:t>
            </a:r>
          </a:p>
          <a:p>
            <a:pPr marL="285750" indent="-285750" algn="l">
              <a:buFont typeface="Arial" panose="020B0604020202020204" pitchFamily="34" charset="0"/>
              <a:buChar char="•"/>
            </a:pPr>
            <a:r>
              <a:rPr lang="en-US" dirty="0"/>
              <a:t>Extractive QA vs Open Generative QA vs Closed Generative QA</a:t>
            </a:r>
          </a:p>
          <a:p>
            <a:pPr marL="285750" indent="-285750" algn="l">
              <a:buFont typeface="Arial" panose="020B0604020202020204" pitchFamily="34" charset="0"/>
              <a:buChar char="•"/>
            </a:pPr>
            <a:r>
              <a:rPr lang="en-US" dirty="0"/>
              <a:t>Every answer is scored by model. The higher score is the best answer. (exact-match and f1)</a:t>
            </a:r>
          </a:p>
          <a:p>
            <a:pPr marL="285750" indent="-285750" algn="l">
              <a:buFont typeface="Arial" panose="020B0604020202020204" pitchFamily="34" charset="0"/>
              <a:buChar char="•"/>
            </a:pPr>
            <a:r>
              <a:rPr lang="en-US" dirty="0"/>
              <a:t>The answer to the question is sought both in an article and an answer can be searched according to a keyword.</a:t>
            </a:r>
          </a:p>
          <a:p>
            <a:pPr marL="285750" indent="-285750" algn="l">
              <a:buFont typeface="Arial" panose="020B0604020202020204" pitchFamily="34" charset="0"/>
              <a:buChar char="•"/>
            </a:pPr>
            <a:endParaRPr lang="en-150" dirty="0"/>
          </a:p>
        </p:txBody>
      </p:sp>
    </p:spTree>
    <p:extLst>
      <p:ext uri="{BB962C8B-B14F-4D97-AF65-F5344CB8AC3E}">
        <p14:creationId xmlns:p14="http://schemas.microsoft.com/office/powerpoint/2010/main" val="234108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11</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Picture 5" descr="Text&#10;&#10;Description automatically generated">
            <a:extLst>
              <a:ext uri="{FF2B5EF4-FFF2-40B4-BE49-F238E27FC236}">
                <a16:creationId xmlns:a16="http://schemas.microsoft.com/office/drawing/2014/main" id="{20F9D1A1-D637-0A2A-0DAE-61EFA93992CC}"/>
              </a:ext>
            </a:extLst>
          </p:cNvPr>
          <p:cNvPicPr>
            <a:picLocks noChangeAspect="1"/>
          </p:cNvPicPr>
          <p:nvPr/>
        </p:nvPicPr>
        <p:blipFill>
          <a:blip r:embed="rId3"/>
          <a:stretch>
            <a:fillRect/>
          </a:stretch>
        </p:blipFill>
        <p:spPr>
          <a:xfrm>
            <a:off x="0" y="644525"/>
            <a:ext cx="12192000" cy="5568950"/>
          </a:xfrm>
          <a:prstGeom prst="rect">
            <a:avLst/>
          </a:prstGeom>
        </p:spPr>
      </p:pic>
    </p:spTree>
    <p:extLst>
      <p:ext uri="{BB962C8B-B14F-4D97-AF65-F5344CB8AC3E}">
        <p14:creationId xmlns:p14="http://schemas.microsoft.com/office/powerpoint/2010/main" val="114094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3BA4-A717-CB26-A0A2-C56D11FD83FF}"/>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3D315332-D1A6-13B1-AEAC-5436692B44B9}"/>
              </a:ext>
            </a:extLst>
          </p:cNvPr>
          <p:cNvSpPr>
            <a:spLocks noGrp="1"/>
          </p:cNvSpPr>
          <p:nvPr>
            <p:ph type="sldNum" sz="quarter" idx="4"/>
          </p:nvPr>
        </p:nvSpPr>
        <p:spPr/>
        <p:txBody>
          <a:bodyPr/>
          <a:lstStyle/>
          <a:p>
            <a:fld id="{191F8B1D-7B11-AC41-BEB4-AE91BA1246E6}" type="slidenum">
              <a:rPr lang="en-US" smtClean="0"/>
              <a:pPr/>
              <a:t>13</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1AA07B18-AAAB-61D8-44EC-CD23E48B1ADB}"/>
              </a:ext>
            </a:extLst>
          </p:cNvPr>
          <p:cNvPicPr>
            <a:picLocks noChangeAspect="1"/>
          </p:cNvPicPr>
          <p:nvPr/>
        </p:nvPicPr>
        <p:blipFill>
          <a:blip r:embed="rId2"/>
          <a:stretch>
            <a:fillRect/>
          </a:stretch>
        </p:blipFill>
        <p:spPr>
          <a:xfrm>
            <a:off x="0" y="631825"/>
            <a:ext cx="12192000" cy="5594350"/>
          </a:xfrm>
          <a:prstGeom prst="rect">
            <a:avLst/>
          </a:prstGeom>
        </p:spPr>
      </p:pic>
    </p:spTree>
    <p:extLst>
      <p:ext uri="{BB962C8B-B14F-4D97-AF65-F5344CB8AC3E}">
        <p14:creationId xmlns:p14="http://schemas.microsoft.com/office/powerpoint/2010/main" val="355497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96CC-3989-C7BC-02A8-DF599592CAB5}"/>
              </a:ext>
            </a:extLst>
          </p:cNvPr>
          <p:cNvSpPr>
            <a:spLocks noGrp="1"/>
          </p:cNvSpPr>
          <p:nvPr>
            <p:ph type="title"/>
          </p:nvPr>
        </p:nvSpPr>
        <p:spPr/>
        <p:txBody>
          <a:bodyPr/>
          <a:lstStyle/>
          <a:p>
            <a:endParaRPr lang="en-150"/>
          </a:p>
        </p:txBody>
      </p:sp>
      <p:sp>
        <p:nvSpPr>
          <p:cNvPr id="3" name="Slide Number Placeholder 2">
            <a:extLst>
              <a:ext uri="{FF2B5EF4-FFF2-40B4-BE49-F238E27FC236}">
                <a16:creationId xmlns:a16="http://schemas.microsoft.com/office/drawing/2014/main" id="{C413C6CC-46F1-3E90-4966-1DBF33922099}"/>
              </a:ext>
            </a:extLst>
          </p:cNvPr>
          <p:cNvSpPr>
            <a:spLocks noGrp="1"/>
          </p:cNvSpPr>
          <p:nvPr>
            <p:ph type="sldNum" sz="quarter" idx="4"/>
          </p:nvPr>
        </p:nvSpPr>
        <p:spPr/>
        <p:txBody>
          <a:bodyPr/>
          <a:lstStyle/>
          <a:p>
            <a:fld id="{191F8B1D-7B11-AC41-BEB4-AE91BA1246E6}" type="slidenum">
              <a:rPr lang="en-US" smtClean="0"/>
              <a:pPr/>
              <a:t>14</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A21B3CCD-A47B-E560-2FA0-AA923D802259}"/>
              </a:ext>
            </a:extLst>
          </p:cNvPr>
          <p:cNvPicPr>
            <a:picLocks noChangeAspect="1"/>
          </p:cNvPicPr>
          <p:nvPr/>
        </p:nvPicPr>
        <p:blipFill>
          <a:blip r:embed="rId2"/>
          <a:stretch>
            <a:fillRect/>
          </a:stretch>
        </p:blipFill>
        <p:spPr>
          <a:xfrm>
            <a:off x="0" y="631825"/>
            <a:ext cx="12192000" cy="5594350"/>
          </a:xfrm>
          <a:prstGeom prst="rect">
            <a:avLst/>
          </a:prstGeom>
        </p:spPr>
      </p:pic>
    </p:spTree>
    <p:extLst>
      <p:ext uri="{BB962C8B-B14F-4D97-AF65-F5344CB8AC3E}">
        <p14:creationId xmlns:p14="http://schemas.microsoft.com/office/powerpoint/2010/main" val="37430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15</a:t>
            </a:fld>
            <a:endParaRPr lang="en-US" dirty="0"/>
          </a:p>
        </p:txBody>
      </p:sp>
    </p:spTree>
    <p:extLst>
      <p:ext uri="{BB962C8B-B14F-4D97-AF65-F5344CB8AC3E}">
        <p14:creationId xmlns:p14="http://schemas.microsoft.com/office/powerpoint/2010/main" val="290922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numCol="2">
            <a:normAutofit fontScale="62500" lnSpcReduction="20000"/>
          </a:bodyPr>
          <a:lstStyle/>
          <a:p>
            <a:endParaRPr lang="en-US" dirty="0"/>
          </a:p>
          <a:p>
            <a:r>
              <a:rPr lang="en-US" dirty="0"/>
              <a:t>    [1] Jacob Devlin, Ming-Wei Chang, Kenton Lee, and Kristina Toutanova. 2018. BERT: Pre-training of Deep Bidirectional Transformers for Language Understanding. (2018). https://doi.org/10.48550/ARXIV.1810.04805</a:t>
            </a:r>
          </a:p>
          <a:p>
            <a:r>
              <a:rPr lang="en-US" dirty="0"/>
              <a:t>    [2] Mike Lewis, </a:t>
            </a:r>
            <a:r>
              <a:rPr lang="en-US" dirty="0" err="1"/>
              <a:t>Yinhan</a:t>
            </a:r>
            <a:r>
              <a:rPr lang="en-US" dirty="0"/>
              <a:t> Liu, Naman Goyal, </a:t>
            </a:r>
            <a:r>
              <a:rPr lang="en-US" dirty="0" err="1"/>
              <a:t>Marjan</a:t>
            </a:r>
            <a:r>
              <a:rPr lang="en-US" dirty="0"/>
              <a:t> </a:t>
            </a:r>
            <a:r>
              <a:rPr lang="en-US" dirty="0" err="1"/>
              <a:t>Ghazvininejad</a:t>
            </a:r>
            <a:r>
              <a:rPr lang="en-US" dirty="0"/>
              <a:t>, Abdelrahman Mo- </a:t>
            </a:r>
            <a:r>
              <a:rPr lang="en-US" dirty="0" err="1"/>
              <a:t>hamed</a:t>
            </a:r>
            <a:r>
              <a:rPr lang="en-US" dirty="0"/>
              <a:t>, Omer Levy, </a:t>
            </a:r>
            <a:r>
              <a:rPr lang="en-US" dirty="0" err="1"/>
              <a:t>Ves</a:t>
            </a:r>
            <a:r>
              <a:rPr lang="en-US" dirty="0"/>
              <a:t> </a:t>
            </a:r>
            <a:r>
              <a:rPr lang="en-US" dirty="0" err="1"/>
              <a:t>Stoyanov</a:t>
            </a:r>
            <a:r>
              <a:rPr lang="en-US" dirty="0"/>
              <a:t>, and Luke </a:t>
            </a:r>
            <a:r>
              <a:rPr lang="en-US" dirty="0" err="1"/>
              <a:t>Zettlemoyer</a:t>
            </a:r>
            <a:r>
              <a:rPr lang="en-US" dirty="0"/>
              <a:t>. 2019. BART: Denoising Sequence-to-Sequence Pre-training for Natural Language Generation, Translation, and Comprehension. (2019). https://doi.org/10.48550/ARXIV.1910.13461</a:t>
            </a:r>
          </a:p>
          <a:p>
            <a:r>
              <a:rPr lang="en-US" dirty="0"/>
              <a:t>    [3] Piotr </a:t>
            </a:r>
            <a:r>
              <a:rPr lang="en-US" dirty="0" err="1"/>
              <a:t>Pęzik</a:t>
            </a:r>
            <a:r>
              <a:rPr lang="en-US" dirty="0"/>
              <a:t>, Agnieszka </a:t>
            </a:r>
            <a:r>
              <a:rPr lang="en-US" dirty="0" err="1"/>
              <a:t>Mikołajczyk-Bareła</a:t>
            </a:r>
            <a:r>
              <a:rPr lang="en-US" dirty="0"/>
              <a:t>, Adam </a:t>
            </a:r>
            <a:r>
              <a:rPr lang="en-US" dirty="0" err="1"/>
              <a:t>Wawrzyński</a:t>
            </a:r>
            <a:r>
              <a:rPr lang="en-US" dirty="0"/>
              <a:t>, </a:t>
            </a:r>
            <a:r>
              <a:rPr lang="en-US" dirty="0" err="1"/>
              <a:t>Bartłomiej</a:t>
            </a:r>
            <a:r>
              <a:rPr lang="en-US" dirty="0"/>
              <a:t> </a:t>
            </a:r>
            <a:r>
              <a:rPr lang="en-US" dirty="0" err="1"/>
              <a:t>Nitoń</a:t>
            </a:r>
            <a:r>
              <a:rPr lang="en-US" dirty="0"/>
              <a:t>, and Maciej </a:t>
            </a:r>
            <a:r>
              <a:rPr lang="en-US" dirty="0" err="1"/>
              <a:t>Ogrodniczuk</a:t>
            </a:r>
            <a:r>
              <a:rPr lang="en-US" dirty="0"/>
              <a:t>. 2022. Keyword Extraction from Short Texts with a Text-To-Text Transfer Transformer. </a:t>
            </a:r>
            <a:r>
              <a:rPr lang="en-US" dirty="0">
                <a:hlinkClick r:id="rId2"/>
              </a:rPr>
              <a:t>https://doi.org/10.48550/ARXIV.2209.14008</a:t>
            </a:r>
            <a:endParaRPr lang="en-US" dirty="0"/>
          </a:p>
          <a:p>
            <a:endParaRPr lang="en-US" dirty="0"/>
          </a:p>
          <a:p>
            <a:endParaRPr lang="en-US" dirty="0"/>
          </a:p>
          <a:p>
            <a:r>
              <a:rPr lang="en-US" dirty="0"/>
              <a:t>    [4] Ana Sabina </a:t>
            </a:r>
            <a:r>
              <a:rPr lang="en-US" dirty="0" err="1"/>
              <a:t>Uban</a:t>
            </a:r>
            <a:r>
              <a:rPr lang="en-US" dirty="0"/>
              <a:t> and Cornelia </a:t>
            </a:r>
            <a:r>
              <a:rPr lang="en-US" dirty="0" err="1"/>
              <a:t>Caragea</a:t>
            </a:r>
            <a:r>
              <a:rPr lang="en-US" dirty="0"/>
              <a:t>. 2021. Generating Summaries for Scientific Paper Review. (2021). https://doi.org/10.48550/ARXIV.2109.14059</a:t>
            </a:r>
          </a:p>
          <a:p>
            <a:r>
              <a:rPr lang="en-US" dirty="0"/>
              <a:t>    [5] Zhen Wang. 2022. Modern Question Answering Datasets and Benchmarks: A Survey. (2022). https://doi.org/10.4855/ARXIV.2206.15030</a:t>
            </a:r>
          </a:p>
          <a:p>
            <a:r>
              <a:rPr lang="en-US" dirty="0"/>
              <a:t>    [6] </a:t>
            </a:r>
            <a:r>
              <a:rPr lang="en-US" dirty="0" err="1"/>
              <a:t>Binggui</a:t>
            </a:r>
            <a:r>
              <a:rPr lang="en-US" dirty="0"/>
              <a:t> Zhou, Guanghua Yang, Zheng Shi, and </a:t>
            </a:r>
            <a:r>
              <a:rPr lang="en-US" dirty="0" err="1"/>
              <a:t>Shaodan</a:t>
            </a:r>
            <a:r>
              <a:rPr lang="en-US" dirty="0"/>
              <a:t> Ma. 2021. Natural Lan- </a:t>
            </a:r>
            <a:r>
              <a:rPr lang="en-US" dirty="0" err="1"/>
              <a:t>guage</a:t>
            </a:r>
            <a:r>
              <a:rPr lang="en-US" dirty="0"/>
              <a:t> Processing for Smart Healthcare. (2021). https://doi.org/10.48550/ARXIV.2110.15803</a:t>
            </a:r>
          </a:p>
          <a:p>
            <a:r>
              <a:rPr lang="en-US" dirty="0"/>
              <a:t>    [7] </a:t>
            </a:r>
            <a:r>
              <a:rPr lang="en-US" dirty="0" err="1"/>
              <a:t>Fengbin</a:t>
            </a:r>
            <a:r>
              <a:rPr lang="en-US" dirty="0"/>
              <a:t> Zhu, </a:t>
            </a:r>
            <a:r>
              <a:rPr lang="en-US" dirty="0" err="1"/>
              <a:t>Wenqiang</a:t>
            </a:r>
            <a:r>
              <a:rPr lang="en-US" dirty="0"/>
              <a:t> Lei, Chao Wang, </a:t>
            </a:r>
            <a:r>
              <a:rPr lang="en-US" dirty="0" err="1"/>
              <a:t>Jianming</a:t>
            </a:r>
            <a:r>
              <a:rPr lang="en-US" dirty="0"/>
              <a:t> Zheng, </a:t>
            </a:r>
            <a:r>
              <a:rPr lang="en-US" dirty="0" err="1"/>
              <a:t>Soujanya</a:t>
            </a:r>
            <a:r>
              <a:rPr lang="en-US" dirty="0"/>
              <a:t> </a:t>
            </a:r>
            <a:r>
              <a:rPr lang="en-US" dirty="0" err="1"/>
              <a:t>Poria</a:t>
            </a:r>
            <a:r>
              <a:rPr lang="en-US" dirty="0"/>
              <a:t>, and Tat-Seng Chua. 2021. Retrieving and Reading: A Comprehensive Survey on Open- domain Question Answering. https://doi.org/10.48550/ARXIV.2101.00774</a:t>
            </a:r>
          </a:p>
        </p:txBody>
      </p:sp>
      <p:sp>
        <p:nvSpPr>
          <p:cNvPr id="4" name="Slide Number Placeholder 3"/>
          <p:cNvSpPr>
            <a:spLocks noGrp="1"/>
          </p:cNvSpPr>
          <p:nvPr>
            <p:ph type="sldNum" sz="quarter" idx="4"/>
          </p:nvPr>
        </p:nvSpPr>
        <p:spPr/>
        <p:txBody>
          <a:bodyPr/>
          <a:lstStyle/>
          <a:p>
            <a:fld id="{191F8B1D-7B11-AC41-BEB4-AE91BA1246E6}" type="slidenum">
              <a:rPr lang="en-US" smtClean="0"/>
              <a:pPr/>
              <a:t>16</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5825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Natural Language Processing - NLP</a:t>
            </a:r>
          </a:p>
        </p:txBody>
      </p:sp>
      <p:sp>
        <p:nvSpPr>
          <p:cNvPr id="2" name="TextBox 1">
            <a:extLst>
              <a:ext uri="{FF2B5EF4-FFF2-40B4-BE49-F238E27FC236}">
                <a16:creationId xmlns:a16="http://schemas.microsoft.com/office/drawing/2014/main" id="{54000C37-646E-1829-1DD0-6DCD05905A57}"/>
              </a:ext>
            </a:extLst>
          </p:cNvPr>
          <p:cNvSpPr txBox="1"/>
          <p:nvPr/>
        </p:nvSpPr>
        <p:spPr>
          <a:xfrm>
            <a:off x="838200" y="2186608"/>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inLibertineT"/>
              </a:rPr>
              <a:t>D</a:t>
            </a:r>
            <a:r>
              <a:rPr lang="en-US" sz="1800" b="0" i="0" u="none" strike="noStrike" baseline="0" dirty="0">
                <a:latin typeface="LinLibertineT"/>
              </a:rPr>
              <a:t>ecision-making mechanism</a:t>
            </a:r>
          </a:p>
          <a:p>
            <a:pPr marL="285750" indent="-285750">
              <a:buFont typeface="Arial" panose="020B0604020202020204" pitchFamily="34" charset="0"/>
              <a:buChar char="•"/>
            </a:pPr>
            <a:r>
              <a:rPr lang="en-US" sz="1800" b="0" i="0" u="none" strike="noStrike" baseline="0" dirty="0">
                <a:latin typeface="LinLibertineT"/>
              </a:rPr>
              <a:t>Mining studies in clinical documents</a:t>
            </a:r>
            <a:endParaRPr lang="en-US" dirty="0">
              <a:latin typeface="LinLibertineT"/>
            </a:endParaRPr>
          </a:p>
          <a:p>
            <a:pPr marL="285750" indent="-285750" algn="l">
              <a:buFont typeface="Arial" panose="020B0604020202020204" pitchFamily="34" charset="0"/>
              <a:buChar char="•"/>
            </a:pPr>
            <a:r>
              <a:rPr lang="en-US" dirty="0">
                <a:latin typeface="LinLibertineT"/>
              </a:rPr>
              <a:t>D</a:t>
            </a:r>
            <a:r>
              <a:rPr lang="en-US" sz="1800" b="0" i="0" u="none" strike="noStrike" baseline="0" dirty="0">
                <a:latin typeface="LinLibertineT"/>
              </a:rPr>
              <a:t>iagnosis of disease by searching many sources</a:t>
            </a:r>
          </a:p>
          <a:p>
            <a:pPr marL="285750" indent="-285750" algn="l">
              <a:buFont typeface="Arial" panose="020B0604020202020204" pitchFamily="34" charset="0"/>
              <a:buChar char="•"/>
            </a:pPr>
            <a:r>
              <a:rPr lang="en-US" dirty="0">
                <a:latin typeface="LinLibertineT"/>
              </a:rPr>
              <a:t>I</a:t>
            </a:r>
            <a:r>
              <a:rPr lang="en-US" sz="1800" b="0" i="0" u="none" strike="noStrike" baseline="0" dirty="0">
                <a:latin typeface="LinLibertineT"/>
              </a:rPr>
              <a:t>dentification of disease by automatic labeling of patient complaints</a:t>
            </a:r>
          </a:p>
          <a:p>
            <a:pPr marL="285750" indent="-285750" algn="l">
              <a:buFont typeface="Arial" panose="020B0604020202020204" pitchFamily="34" charset="0"/>
              <a:buChar char="•"/>
            </a:pPr>
            <a:r>
              <a:rPr lang="en-US" sz="1800" b="0" i="0" u="none" strike="noStrike" baseline="0" dirty="0">
                <a:latin typeface="LinLibertineT"/>
              </a:rPr>
              <a:t>Answering patients’ questions via chatbot</a:t>
            </a:r>
          </a:p>
          <a:p>
            <a:pPr marL="285750" indent="-285750" algn="l">
              <a:buFont typeface="Arial" panose="020B0604020202020204" pitchFamily="34" charset="0"/>
              <a:buChar char="•"/>
            </a:pPr>
            <a:endParaRPr lang="en-150" dirty="0"/>
          </a:p>
        </p:txBody>
      </p:sp>
    </p:spTree>
    <p:extLst>
      <p:ext uri="{BB962C8B-B14F-4D97-AF65-F5344CB8AC3E}">
        <p14:creationId xmlns:p14="http://schemas.microsoft.com/office/powerpoint/2010/main" val="7143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Target Group and Dataset</a:t>
            </a:r>
          </a:p>
        </p:txBody>
      </p:sp>
      <p:sp>
        <p:nvSpPr>
          <p:cNvPr id="2" name="TextBox 1">
            <a:extLst>
              <a:ext uri="{FF2B5EF4-FFF2-40B4-BE49-F238E27FC236}">
                <a16:creationId xmlns:a16="http://schemas.microsoft.com/office/drawing/2014/main" id="{F6D8A312-CA75-D667-EC14-0A5AAF711D6E}"/>
              </a:ext>
            </a:extLst>
          </p:cNvPr>
          <p:cNvSpPr txBox="1"/>
          <p:nvPr/>
        </p:nvSpPr>
        <p:spPr>
          <a:xfrm>
            <a:off x="838200" y="2186608"/>
            <a:ext cx="10515600" cy="2585323"/>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LinLibertineT"/>
              </a:rPr>
              <a:t>simplified and practical website for people who:</a:t>
            </a:r>
          </a:p>
          <a:p>
            <a:pPr marL="742950" lvl="1" indent="-285750">
              <a:buFont typeface="Arial" panose="020B0604020202020204" pitchFamily="34" charset="0"/>
              <a:buChar char="•"/>
            </a:pPr>
            <a:r>
              <a:rPr lang="en-US" b="0" i="0" u="none" strike="noStrike" baseline="0" dirty="0">
                <a:latin typeface="LinLibertineT"/>
              </a:rPr>
              <a:t>cannot find time</a:t>
            </a:r>
            <a:endParaRPr lang="en-US" dirty="0">
              <a:latin typeface="LinLibertineT"/>
            </a:endParaRPr>
          </a:p>
          <a:p>
            <a:pPr marL="742950" lvl="1" indent="-285750">
              <a:buFont typeface="Arial" panose="020B0604020202020204" pitchFamily="34" charset="0"/>
              <a:buChar char="•"/>
            </a:pPr>
            <a:r>
              <a:rPr lang="en-US" b="0" i="0" u="none" strike="noStrike" baseline="0" dirty="0">
                <a:latin typeface="LinLibertineT"/>
              </a:rPr>
              <a:t>miss important parts on a article</a:t>
            </a:r>
          </a:p>
          <a:p>
            <a:pPr marL="742950" lvl="1" indent="-285750">
              <a:buFont typeface="Arial" panose="020B0604020202020204" pitchFamily="34" charset="0"/>
              <a:buChar char="•"/>
            </a:pPr>
            <a:r>
              <a:rPr lang="en-US" b="0" i="0" u="none" strike="noStrike" baseline="0" dirty="0">
                <a:latin typeface="LinLibertineT"/>
              </a:rPr>
              <a:t>cannot improve themselves in research</a:t>
            </a:r>
          </a:p>
          <a:p>
            <a:pPr marL="742950" lvl="1" indent="-285750">
              <a:buFont typeface="Arial" panose="020B0604020202020204" pitchFamily="34" charset="0"/>
              <a:buChar char="•"/>
            </a:pPr>
            <a:endParaRPr lang="en-US" dirty="0">
              <a:latin typeface="LinLibertineT"/>
            </a:endParaRPr>
          </a:p>
          <a:p>
            <a:pPr marL="742950" lvl="1" indent="-285750">
              <a:buFont typeface="Arial" panose="020B0604020202020204" pitchFamily="34" charset="0"/>
              <a:buChar char="•"/>
            </a:pPr>
            <a:endParaRPr lang="en-US" dirty="0">
              <a:latin typeface="LinLibertineT"/>
            </a:endParaRPr>
          </a:p>
          <a:p>
            <a:pPr marL="285750" indent="-285750">
              <a:buFont typeface="Arial" panose="020B0604020202020204" pitchFamily="34" charset="0"/>
              <a:buChar char="•"/>
            </a:pPr>
            <a:endParaRPr lang="en-US" dirty="0">
              <a:latin typeface="LinLibertineT"/>
            </a:endParaRPr>
          </a:p>
          <a:p>
            <a:pPr marL="285750" indent="-285750">
              <a:buFont typeface="Arial" panose="020B0604020202020204" pitchFamily="34" charset="0"/>
              <a:buChar char="•"/>
            </a:pPr>
            <a:r>
              <a:rPr lang="en-US" sz="1800" b="0" i="0" u="none" strike="noStrike" baseline="0" dirty="0">
                <a:latin typeface="LinLibertineT"/>
              </a:rPr>
              <a:t>1198 plain health articles published by </a:t>
            </a:r>
            <a:r>
              <a:rPr lang="en-US" sz="1800" b="0" i="0" u="none" strike="noStrike" baseline="0" dirty="0" err="1">
                <a:latin typeface="LinLibertineT"/>
              </a:rPr>
              <a:t>MedicalNewsToday</a:t>
            </a:r>
            <a:endParaRPr lang="en-US" sz="1800" b="0" i="0" u="none" strike="noStrike" baseline="0" dirty="0">
              <a:latin typeface="LinLibertineT"/>
            </a:endParaRPr>
          </a:p>
          <a:p>
            <a:pPr marL="285750" indent="-285750">
              <a:buFont typeface="Arial" panose="020B0604020202020204" pitchFamily="34" charset="0"/>
              <a:buChar char="•"/>
            </a:pPr>
            <a:r>
              <a:rPr lang="en-US" sz="1800" b="0" i="0" u="none" strike="noStrike" baseline="0" dirty="0">
                <a:latin typeface="LinLibertineT"/>
              </a:rPr>
              <a:t>4000-10000 characters</a:t>
            </a:r>
            <a:endParaRPr lang="en-150" dirty="0"/>
          </a:p>
        </p:txBody>
      </p:sp>
    </p:spTree>
    <p:extLst>
      <p:ext uri="{BB962C8B-B14F-4D97-AF65-F5344CB8AC3E}">
        <p14:creationId xmlns:p14="http://schemas.microsoft.com/office/powerpoint/2010/main" val="53520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5" name="Text Placeholder 4"/>
          <p:cNvSpPr>
            <a:spLocks noGrp="1"/>
          </p:cNvSpPr>
          <p:nvPr>
            <p:ph type="body" idx="1"/>
          </p:nvPr>
        </p:nvSpPr>
        <p:spPr/>
        <p:txBody>
          <a:bodyPr>
            <a:normAutofit fontScale="92500" lnSpcReduction="20000"/>
          </a:bodyPr>
          <a:lstStyle/>
          <a:p>
            <a:pPr marL="342900" indent="-342900">
              <a:buFont typeface="Arial" panose="020B0604020202020204" pitchFamily="34" charset="0"/>
              <a:buChar char="•"/>
            </a:pPr>
            <a:r>
              <a:rPr lang="en-US" dirty="0"/>
              <a:t>Title Generation</a:t>
            </a:r>
          </a:p>
          <a:p>
            <a:pPr marL="342900" indent="-342900">
              <a:buFont typeface="Arial" panose="020B0604020202020204" pitchFamily="34" charset="0"/>
              <a:buChar char="•"/>
            </a:pPr>
            <a:r>
              <a:rPr lang="en-US" dirty="0"/>
              <a:t>Summarization</a:t>
            </a:r>
          </a:p>
          <a:p>
            <a:pPr marL="342900" indent="-342900">
              <a:buFont typeface="Arial" panose="020B0604020202020204" pitchFamily="34" charset="0"/>
              <a:buChar char="•"/>
            </a:pPr>
            <a:r>
              <a:rPr lang="en-US" dirty="0"/>
              <a:t>Keyword Extraction</a:t>
            </a:r>
          </a:p>
          <a:p>
            <a:pPr marL="342900" indent="-342900">
              <a:buFont typeface="Arial" panose="020B0604020202020204" pitchFamily="34" charset="0"/>
              <a:buChar char="•"/>
            </a:pPr>
            <a:r>
              <a:rPr lang="en-US" dirty="0"/>
              <a:t>Question Answer</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6</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Generation</a:t>
            </a:r>
          </a:p>
        </p:txBody>
      </p:sp>
      <p:sp>
        <p:nvSpPr>
          <p:cNvPr id="2" name="TextBox 1">
            <a:extLst>
              <a:ext uri="{FF2B5EF4-FFF2-40B4-BE49-F238E27FC236}">
                <a16:creationId xmlns:a16="http://schemas.microsoft.com/office/drawing/2014/main" id="{08832FE3-4018-1B2F-2525-04DAC4642E21}"/>
              </a:ext>
            </a:extLst>
          </p:cNvPr>
          <p:cNvSpPr txBox="1"/>
          <p:nvPr/>
        </p:nvSpPr>
        <p:spPr>
          <a:xfrm>
            <a:off x="838200" y="2186608"/>
            <a:ext cx="10515600"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The first thing that reader notice is the title</a:t>
            </a:r>
          </a:p>
          <a:p>
            <a:pPr marL="285750" indent="-285750" algn="l">
              <a:buFont typeface="Arial" panose="020B0604020202020204" pitchFamily="34" charset="0"/>
              <a:buChar char="•"/>
            </a:pPr>
            <a:r>
              <a:rPr lang="en-US" sz="1800" b="0" i="0" u="none" strike="noStrike" baseline="0" dirty="0" err="1">
                <a:latin typeface="LinLibertineT"/>
              </a:rPr>
              <a:t>Fabiochiu</a:t>
            </a:r>
            <a:r>
              <a:rPr lang="en-US" sz="1800" b="0" i="0" u="none" strike="noStrike" baseline="0" dirty="0">
                <a:latin typeface="LinLibertineT"/>
              </a:rPr>
              <a:t> - t5-small-mediumtitle-generation</a:t>
            </a:r>
          </a:p>
          <a:p>
            <a:pPr marL="285750" indent="-285750" algn="l">
              <a:buFont typeface="Arial" panose="020B0604020202020204" pitchFamily="34" charset="0"/>
              <a:buChar char="•"/>
            </a:pPr>
            <a:r>
              <a:rPr lang="en-US" sz="1800" b="0" i="0" u="none" strike="noStrike" baseline="0" dirty="0">
                <a:latin typeface="LinLibertineT"/>
              </a:rPr>
              <a:t>ROUGE-L score</a:t>
            </a:r>
            <a:r>
              <a:rPr lang="en-US" dirty="0">
                <a:latin typeface="LinLibertineT"/>
              </a:rPr>
              <a:t> : 26.9%</a:t>
            </a:r>
            <a:endParaRPr lang="en-150" dirty="0"/>
          </a:p>
        </p:txBody>
      </p:sp>
    </p:spTree>
    <p:extLst>
      <p:ext uri="{BB962C8B-B14F-4D97-AF65-F5344CB8AC3E}">
        <p14:creationId xmlns:p14="http://schemas.microsoft.com/office/powerpoint/2010/main" val="142435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Summarization</a:t>
            </a:r>
          </a:p>
        </p:txBody>
      </p:sp>
      <p:sp>
        <p:nvSpPr>
          <p:cNvPr id="2" name="TextBox 1">
            <a:extLst>
              <a:ext uri="{FF2B5EF4-FFF2-40B4-BE49-F238E27FC236}">
                <a16:creationId xmlns:a16="http://schemas.microsoft.com/office/drawing/2014/main" id="{DD0828E3-7EF8-6ED2-AAF8-37BC1A4BEC04}"/>
              </a:ext>
            </a:extLst>
          </p:cNvPr>
          <p:cNvSpPr txBox="1"/>
          <p:nvPr/>
        </p:nvSpPr>
        <p:spPr>
          <a:xfrm>
            <a:off x="838200" y="2186608"/>
            <a:ext cx="10515600" cy="1200329"/>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LinLibertineT"/>
              </a:rPr>
              <a:t>Long text  =&gt; Short text</a:t>
            </a:r>
          </a:p>
          <a:p>
            <a:pPr marL="285750" indent="-285750" algn="l">
              <a:buFont typeface="Arial" panose="020B0604020202020204" pitchFamily="34" charset="0"/>
              <a:buChar char="•"/>
            </a:pPr>
            <a:r>
              <a:rPr lang="en-US" sz="1800" b="0" i="0" u="none" strike="noStrike" baseline="0" dirty="0">
                <a:latin typeface="LinLibertineT"/>
              </a:rPr>
              <a:t>Extractive vs Generative Model</a:t>
            </a:r>
          </a:p>
          <a:p>
            <a:pPr marL="285750" indent="-285750" algn="l">
              <a:buFont typeface="Arial" panose="020B0604020202020204" pitchFamily="34" charset="0"/>
              <a:buChar char="•"/>
            </a:pPr>
            <a:r>
              <a:rPr lang="en-US" dirty="0">
                <a:latin typeface="LinLibertineT"/>
              </a:rPr>
              <a:t>BART Model</a:t>
            </a:r>
          </a:p>
          <a:p>
            <a:pPr marL="285750" indent="-285750" algn="l">
              <a:buFont typeface="Arial" panose="020B0604020202020204" pitchFamily="34" charset="0"/>
              <a:buChar char="•"/>
            </a:pPr>
            <a:endParaRPr lang="en-150" dirty="0"/>
          </a:p>
        </p:txBody>
      </p:sp>
    </p:spTree>
    <p:extLst>
      <p:ext uri="{BB962C8B-B14F-4D97-AF65-F5344CB8AC3E}">
        <p14:creationId xmlns:p14="http://schemas.microsoft.com/office/powerpoint/2010/main" val="421450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Extraction</a:t>
            </a:r>
          </a:p>
        </p:txBody>
      </p:sp>
      <p:sp>
        <p:nvSpPr>
          <p:cNvPr id="3" name="TextBox 2">
            <a:extLst>
              <a:ext uri="{FF2B5EF4-FFF2-40B4-BE49-F238E27FC236}">
                <a16:creationId xmlns:a16="http://schemas.microsoft.com/office/drawing/2014/main" id="{B3B20B43-E883-AA9E-D24C-5B81E13ADC11}"/>
              </a:ext>
            </a:extLst>
          </p:cNvPr>
          <p:cNvSpPr txBox="1"/>
          <p:nvPr/>
        </p:nvSpPr>
        <p:spPr>
          <a:xfrm>
            <a:off x="838200" y="2186608"/>
            <a:ext cx="10515600"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LinLibertineT"/>
              </a:rPr>
              <a:t>Categorization </a:t>
            </a:r>
          </a:p>
          <a:p>
            <a:pPr marL="285750" indent="-285750" algn="l">
              <a:buFont typeface="Arial" panose="020B0604020202020204" pitchFamily="34" charset="0"/>
              <a:buChar char="•"/>
            </a:pPr>
            <a:r>
              <a:rPr lang="en-US" dirty="0" err="1">
                <a:latin typeface="LinLibertineT"/>
              </a:rPr>
              <a:t>KeyBERT</a:t>
            </a:r>
            <a:endParaRPr lang="en-US" dirty="0">
              <a:latin typeface="LinLibertineT"/>
            </a:endParaRPr>
          </a:p>
          <a:p>
            <a:pPr marL="285750" indent="-285750" algn="l">
              <a:buFont typeface="Arial" panose="020B0604020202020204" pitchFamily="34" charset="0"/>
              <a:buChar char="•"/>
            </a:pPr>
            <a:r>
              <a:rPr lang="en-US" dirty="0">
                <a:latin typeface="LinLibertineT"/>
              </a:rPr>
              <a:t>BERT Model</a:t>
            </a:r>
          </a:p>
          <a:p>
            <a:pPr marL="285750" indent="-285750" algn="l">
              <a:buFont typeface="Arial" panose="020B0604020202020204" pitchFamily="34" charset="0"/>
              <a:buChar char="•"/>
            </a:pPr>
            <a:r>
              <a:rPr lang="en-US" dirty="0">
                <a:latin typeface="LinLibertineT"/>
              </a:rPr>
              <a:t>Lemmatization</a:t>
            </a:r>
          </a:p>
          <a:p>
            <a:pPr marL="285750" indent="-285750" algn="l">
              <a:buFont typeface="Arial" panose="020B0604020202020204" pitchFamily="34" charset="0"/>
              <a:buChar char="•"/>
            </a:pPr>
            <a:r>
              <a:rPr lang="en-US" dirty="0">
                <a:latin typeface="LinLibertineT"/>
              </a:rPr>
              <a:t>Every article has five keyword</a:t>
            </a:r>
          </a:p>
          <a:p>
            <a:pPr marL="285750" indent="-285750" algn="l">
              <a:buFont typeface="Arial" panose="020B0604020202020204" pitchFamily="34" charset="0"/>
              <a:buChar char="•"/>
            </a:pPr>
            <a:endParaRPr lang="en-150" dirty="0"/>
          </a:p>
        </p:txBody>
      </p:sp>
    </p:spTree>
    <p:extLst>
      <p:ext uri="{BB962C8B-B14F-4D97-AF65-F5344CB8AC3E}">
        <p14:creationId xmlns:p14="http://schemas.microsoft.com/office/powerpoint/2010/main" val="52654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4108</TotalTime>
  <Words>946</Words>
  <Application>Microsoft Office PowerPoint</Application>
  <PresentationFormat>Widescreen</PresentationFormat>
  <Paragraphs>93</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LinLibertineT</vt:lpstr>
      <vt:lpstr>Office Theme</vt:lpstr>
      <vt:lpstr>NLP Solutions on Articles</vt:lpstr>
      <vt:lpstr>INTRODUCTION</vt:lpstr>
      <vt:lpstr>Natural Language Processing - NLP</vt:lpstr>
      <vt:lpstr>Problem</vt:lpstr>
      <vt:lpstr>Target Group and Dataset</vt:lpstr>
      <vt:lpstr>Method</vt:lpstr>
      <vt:lpstr>Title Generation</vt:lpstr>
      <vt:lpstr>Summarization</vt:lpstr>
      <vt:lpstr>Keyword Extraction</vt:lpstr>
      <vt:lpstr>Question Answer</vt:lpstr>
      <vt:lpstr>DEMO</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MURAT CELIK</cp:lastModifiedBy>
  <cp:revision>322</cp:revision>
  <dcterms:created xsi:type="dcterms:W3CDTF">2015-09-12T15:05:51Z</dcterms:created>
  <dcterms:modified xsi:type="dcterms:W3CDTF">2022-12-31T15:39:48Z</dcterms:modified>
</cp:coreProperties>
</file>