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73" r:id="rId9"/>
    <p:sldId id="278" r:id="rId10"/>
    <p:sldId id="325" r:id="rId11"/>
    <p:sldId id="281" r:id="rId12"/>
    <p:sldId id="282" r:id="rId13"/>
    <p:sldId id="283" r:id="rId14"/>
    <p:sldId id="309" r:id="rId15"/>
    <p:sldId id="311" r:id="rId16"/>
    <p:sldId id="315" r:id="rId17"/>
    <p:sldId id="316" r:id="rId18"/>
    <p:sldId id="317" r:id="rId19"/>
    <p:sldId id="318" r:id="rId20"/>
    <p:sldId id="319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9" r:id="rId43"/>
    <p:sldId id="350" r:id="rId44"/>
    <p:sldId id="351" r:id="rId45"/>
    <p:sldId id="352" r:id="rId46"/>
    <p:sldId id="357" r:id="rId47"/>
    <p:sldId id="359" r:id="rId48"/>
    <p:sldId id="360" r:id="rId4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0F337-9A2E-4DE0-975E-F860FAAB0761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tr-TR"/>
        </a:p>
      </dgm:t>
    </dgm:pt>
    <dgm:pt modelId="{DDD87045-0323-4864-9B8F-7D76A90DF863}">
      <dgm:prSet/>
      <dgm:spPr/>
      <dgm:t>
        <a:bodyPr/>
        <a:lstStyle/>
        <a:p>
          <a:pPr algn="ctr" rtl="0"/>
          <a:r>
            <a:rPr lang="tr-TR" dirty="0" smtClean="0"/>
            <a:t>BAĞLANMA</a:t>
          </a:r>
          <a:endParaRPr lang="tr-TR" dirty="0"/>
        </a:p>
      </dgm:t>
    </dgm:pt>
    <dgm:pt modelId="{A93D7A6D-15FD-4B45-B413-6BC3D2E69329}" type="parTrans" cxnId="{48596925-398E-4C7B-82AC-F8DA1F6CA29D}">
      <dgm:prSet/>
      <dgm:spPr/>
      <dgm:t>
        <a:bodyPr/>
        <a:lstStyle/>
        <a:p>
          <a:endParaRPr lang="tr-TR"/>
        </a:p>
      </dgm:t>
    </dgm:pt>
    <dgm:pt modelId="{0A7652E8-D073-428F-8269-2EA008DE923E}" type="sibTrans" cxnId="{48596925-398E-4C7B-82AC-F8DA1F6CA29D}">
      <dgm:prSet/>
      <dgm:spPr/>
      <dgm:t>
        <a:bodyPr/>
        <a:lstStyle/>
        <a:p>
          <a:endParaRPr lang="tr-TR"/>
        </a:p>
      </dgm:t>
    </dgm:pt>
    <dgm:pt modelId="{0FD7847A-FD9C-4787-8986-16494EDAA1D5}" type="pres">
      <dgm:prSet presAssocID="{C210F337-9A2E-4DE0-975E-F860FAAB07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C5553E24-C8FC-4BBA-BDC9-81902CBA7DE0}" type="pres">
      <dgm:prSet presAssocID="{DDD87045-0323-4864-9B8F-7D76A90DF86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8596925-398E-4C7B-82AC-F8DA1F6CA29D}" srcId="{C210F337-9A2E-4DE0-975E-F860FAAB0761}" destId="{DDD87045-0323-4864-9B8F-7D76A90DF863}" srcOrd="0" destOrd="0" parTransId="{A93D7A6D-15FD-4B45-B413-6BC3D2E69329}" sibTransId="{0A7652E8-D073-428F-8269-2EA008DE923E}"/>
    <dgm:cxn modelId="{939295BB-9AB1-437F-844F-856BA6FBD990}" type="presOf" srcId="{DDD87045-0323-4864-9B8F-7D76A90DF863}" destId="{C5553E24-C8FC-4BBA-BDC9-81902CBA7DE0}" srcOrd="0" destOrd="0" presId="urn:microsoft.com/office/officeart/2005/8/layout/vList2"/>
    <dgm:cxn modelId="{54D7C9F2-051E-47F3-BC25-29EA8E4F1928}" type="presOf" srcId="{C210F337-9A2E-4DE0-975E-F860FAAB0761}" destId="{0FD7847A-FD9C-4787-8986-16494EDAA1D5}" srcOrd="0" destOrd="0" presId="urn:microsoft.com/office/officeart/2005/8/layout/vList2"/>
    <dgm:cxn modelId="{D9EAD0EA-49D3-4F32-8A78-CEC60AA56007}" type="presParOf" srcId="{0FD7847A-FD9C-4787-8986-16494EDAA1D5}" destId="{C5553E24-C8FC-4BBA-BDC9-81902CBA7D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F75F5-FF02-4993-8BF0-2C31B74F3CE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r-TR"/>
        </a:p>
      </dgm:t>
    </dgm:pt>
    <dgm:pt modelId="{6F8119FB-7501-4829-AC2D-10EF7833F511}">
      <dgm:prSet/>
      <dgm:spPr/>
      <dgm:t>
        <a:bodyPr/>
        <a:lstStyle/>
        <a:p>
          <a:pPr algn="ctr" rtl="0"/>
          <a:r>
            <a:rPr lang="tr-TR" dirty="0" smtClean="0"/>
            <a:t>ERKEN DÖNEM</a:t>
          </a:r>
          <a:endParaRPr lang="tr-TR" dirty="0"/>
        </a:p>
      </dgm:t>
    </dgm:pt>
    <dgm:pt modelId="{5E40E56C-D2BF-45D6-A0CD-50FB63DA7509}" type="parTrans" cxnId="{B160E77E-510D-471A-B2F8-1B6497DE40DF}">
      <dgm:prSet/>
      <dgm:spPr/>
      <dgm:t>
        <a:bodyPr/>
        <a:lstStyle/>
        <a:p>
          <a:endParaRPr lang="tr-TR"/>
        </a:p>
      </dgm:t>
    </dgm:pt>
    <dgm:pt modelId="{6C901D90-E744-4599-8F6F-D8D599CDD552}" type="sibTrans" cxnId="{B160E77E-510D-471A-B2F8-1B6497DE40DF}">
      <dgm:prSet/>
      <dgm:spPr/>
      <dgm:t>
        <a:bodyPr/>
        <a:lstStyle/>
        <a:p>
          <a:endParaRPr lang="tr-TR"/>
        </a:p>
      </dgm:t>
    </dgm:pt>
    <dgm:pt modelId="{7D91C188-B429-44C2-B5B9-E7D904B041EB}">
      <dgm:prSet/>
      <dgm:spPr/>
      <dgm:t>
        <a:bodyPr/>
        <a:lstStyle/>
        <a:p>
          <a:pPr rtl="0"/>
          <a:r>
            <a:rPr lang="tr-TR" dirty="0" smtClean="0"/>
            <a:t>Güvenli bağlanma</a:t>
          </a:r>
          <a:endParaRPr lang="tr-TR" dirty="0"/>
        </a:p>
      </dgm:t>
    </dgm:pt>
    <dgm:pt modelId="{EB21E48F-B38E-4E61-AE6E-C0FED8931461}" type="parTrans" cxnId="{DC939A64-D827-4E68-AC45-B122D738AFA6}">
      <dgm:prSet/>
      <dgm:spPr/>
      <dgm:t>
        <a:bodyPr/>
        <a:lstStyle/>
        <a:p>
          <a:endParaRPr lang="tr-TR"/>
        </a:p>
      </dgm:t>
    </dgm:pt>
    <dgm:pt modelId="{8A0360BA-E27D-474A-A9E4-D7CCDCD098DE}" type="sibTrans" cxnId="{DC939A64-D827-4E68-AC45-B122D738AFA6}">
      <dgm:prSet/>
      <dgm:spPr/>
      <dgm:t>
        <a:bodyPr/>
        <a:lstStyle/>
        <a:p>
          <a:endParaRPr lang="tr-TR"/>
        </a:p>
      </dgm:t>
    </dgm:pt>
    <dgm:pt modelId="{C013B85F-BC5D-4089-A34D-AC0C81A067F0}">
      <dgm:prSet/>
      <dgm:spPr/>
      <dgm:t>
        <a:bodyPr/>
        <a:lstStyle/>
        <a:p>
          <a:pPr rtl="0"/>
          <a:r>
            <a:rPr lang="tr-TR" dirty="0" smtClean="0"/>
            <a:t>Güvensiz bağlanma</a:t>
          </a:r>
          <a:endParaRPr lang="tr-TR" dirty="0"/>
        </a:p>
      </dgm:t>
    </dgm:pt>
    <dgm:pt modelId="{E030A9F3-CDA0-42EB-96FA-056A3A0DED8A}" type="parTrans" cxnId="{C5D02F3C-5F8D-49D3-A18D-1CAAE849A070}">
      <dgm:prSet/>
      <dgm:spPr/>
      <dgm:t>
        <a:bodyPr/>
        <a:lstStyle/>
        <a:p>
          <a:endParaRPr lang="tr-TR"/>
        </a:p>
      </dgm:t>
    </dgm:pt>
    <dgm:pt modelId="{3E66FE05-D704-47CC-99DD-68D725266EC7}" type="sibTrans" cxnId="{C5D02F3C-5F8D-49D3-A18D-1CAAE849A070}">
      <dgm:prSet/>
      <dgm:spPr/>
      <dgm:t>
        <a:bodyPr/>
        <a:lstStyle/>
        <a:p>
          <a:endParaRPr lang="tr-TR"/>
        </a:p>
      </dgm:t>
    </dgm:pt>
    <dgm:pt modelId="{E74B1373-B9F7-4412-B6E1-441D2B73457E}">
      <dgm:prSet/>
      <dgm:spPr/>
      <dgm:t>
        <a:bodyPr/>
        <a:lstStyle/>
        <a:p>
          <a:pPr rtl="0"/>
          <a:r>
            <a:rPr lang="tr-TR" dirty="0" smtClean="0"/>
            <a:t>   Kaçıngan</a:t>
          </a:r>
          <a:endParaRPr lang="tr-TR" dirty="0"/>
        </a:p>
      </dgm:t>
    </dgm:pt>
    <dgm:pt modelId="{2CE6449B-B95C-41CA-945D-265EDFD9840B}" type="parTrans" cxnId="{CB33B425-ABC7-45FA-880F-395E33E634A6}">
      <dgm:prSet/>
      <dgm:spPr/>
      <dgm:t>
        <a:bodyPr/>
        <a:lstStyle/>
        <a:p>
          <a:endParaRPr lang="tr-TR"/>
        </a:p>
      </dgm:t>
    </dgm:pt>
    <dgm:pt modelId="{9ACC1467-F6A9-4B86-AB7B-AE3C3B0E2155}" type="sibTrans" cxnId="{CB33B425-ABC7-45FA-880F-395E33E634A6}">
      <dgm:prSet/>
      <dgm:spPr/>
      <dgm:t>
        <a:bodyPr/>
        <a:lstStyle/>
        <a:p>
          <a:endParaRPr lang="tr-TR"/>
        </a:p>
      </dgm:t>
    </dgm:pt>
    <dgm:pt modelId="{272114F6-CA14-48A7-90F6-3C5BBDA27FB6}">
      <dgm:prSet/>
      <dgm:spPr/>
      <dgm:t>
        <a:bodyPr/>
        <a:lstStyle/>
        <a:p>
          <a:pPr rtl="0"/>
          <a:r>
            <a:rPr lang="tr-TR" dirty="0" smtClean="0"/>
            <a:t>   Kaygılı</a:t>
          </a:r>
          <a:endParaRPr lang="tr-TR" dirty="0"/>
        </a:p>
      </dgm:t>
    </dgm:pt>
    <dgm:pt modelId="{542E52A0-B00A-42BB-ACD0-023E45952876}" type="parTrans" cxnId="{5BCBE3AA-9B2C-438F-9A94-834AD8B37CD6}">
      <dgm:prSet/>
      <dgm:spPr/>
      <dgm:t>
        <a:bodyPr/>
        <a:lstStyle/>
        <a:p>
          <a:endParaRPr lang="tr-TR"/>
        </a:p>
      </dgm:t>
    </dgm:pt>
    <dgm:pt modelId="{3A0F7128-D74C-470C-845A-3477207B39A5}" type="sibTrans" cxnId="{5BCBE3AA-9B2C-438F-9A94-834AD8B37CD6}">
      <dgm:prSet/>
      <dgm:spPr/>
      <dgm:t>
        <a:bodyPr/>
        <a:lstStyle/>
        <a:p>
          <a:endParaRPr lang="tr-TR"/>
        </a:p>
      </dgm:t>
    </dgm:pt>
    <dgm:pt modelId="{98056D9E-0289-4F8C-99C6-44DDD95428D2}">
      <dgm:prSet/>
      <dgm:spPr/>
      <dgm:t>
        <a:bodyPr/>
        <a:lstStyle/>
        <a:p>
          <a:pPr rtl="0"/>
          <a:r>
            <a:rPr lang="tr-TR" dirty="0" smtClean="0"/>
            <a:t>   Düzensiz</a:t>
          </a:r>
          <a:endParaRPr lang="tr-TR" dirty="0"/>
        </a:p>
      </dgm:t>
    </dgm:pt>
    <dgm:pt modelId="{77870805-DA8A-45F8-9925-F4EC1CC4E596}" type="parTrans" cxnId="{1FB37114-9084-4D65-81DD-7248AA37ABE4}">
      <dgm:prSet/>
      <dgm:spPr/>
      <dgm:t>
        <a:bodyPr/>
        <a:lstStyle/>
        <a:p>
          <a:endParaRPr lang="tr-TR"/>
        </a:p>
      </dgm:t>
    </dgm:pt>
    <dgm:pt modelId="{7E53A7E3-E9A1-475C-86B1-6719AAD15413}" type="sibTrans" cxnId="{1FB37114-9084-4D65-81DD-7248AA37ABE4}">
      <dgm:prSet/>
      <dgm:spPr/>
      <dgm:t>
        <a:bodyPr/>
        <a:lstStyle/>
        <a:p>
          <a:endParaRPr lang="tr-TR"/>
        </a:p>
      </dgm:t>
    </dgm:pt>
    <dgm:pt modelId="{4789C739-D64D-464D-8708-F9FC60401D08}">
      <dgm:prSet/>
      <dgm:spPr/>
      <dgm:t>
        <a:bodyPr/>
        <a:lstStyle/>
        <a:p>
          <a:r>
            <a:rPr lang="tr-TR" dirty="0" smtClean="0"/>
            <a:t>   Tutarsız</a:t>
          </a:r>
          <a:endParaRPr lang="tr-TR" dirty="0"/>
        </a:p>
      </dgm:t>
    </dgm:pt>
    <dgm:pt modelId="{D99A0E83-ABD8-4257-830A-D63704613DAD}" type="parTrans" cxnId="{F9BD60BD-2AB1-4B5B-BE1B-E335EA85ABCF}">
      <dgm:prSet/>
      <dgm:spPr/>
    </dgm:pt>
    <dgm:pt modelId="{97F50BE6-EB2D-41D5-A736-5E10D5575E6A}" type="sibTrans" cxnId="{F9BD60BD-2AB1-4B5B-BE1B-E335EA85ABCF}">
      <dgm:prSet/>
      <dgm:spPr/>
    </dgm:pt>
    <dgm:pt modelId="{66A6F8E2-77EF-4C80-8949-C09BC731E7EB}" type="pres">
      <dgm:prSet presAssocID="{8CBF75F5-FF02-4993-8BF0-2C31B74F3C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4C4EE58-988F-44B4-80FC-0DE06583AC8A}" type="pres">
      <dgm:prSet presAssocID="{6F8119FB-7501-4829-AC2D-10EF7833F51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A1AF078-7EC4-4559-86E2-2C79628CCCA7}" type="pres">
      <dgm:prSet presAssocID="{6C901D90-E744-4599-8F6F-D8D599CDD552}" presName="spacer" presStyleCnt="0"/>
      <dgm:spPr/>
    </dgm:pt>
    <dgm:pt modelId="{15591C5B-70DA-48AF-8A91-BCB59EBBC3BA}" type="pres">
      <dgm:prSet presAssocID="{7D91C188-B429-44C2-B5B9-E7D904B041E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67BDE78-A275-4809-808B-000EB6036815}" type="pres">
      <dgm:prSet presAssocID="{8A0360BA-E27D-474A-A9E4-D7CCDCD098DE}" presName="spacer" presStyleCnt="0"/>
      <dgm:spPr/>
    </dgm:pt>
    <dgm:pt modelId="{69A10E46-5A77-47FB-A2EA-F3EF60C53331}" type="pres">
      <dgm:prSet presAssocID="{C013B85F-BC5D-4089-A34D-AC0C81A067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21FFF1C-70F3-402A-A51C-5713FE8FA2D0}" type="pres">
      <dgm:prSet presAssocID="{3E66FE05-D704-47CC-99DD-68D725266EC7}" presName="spacer" presStyleCnt="0"/>
      <dgm:spPr/>
    </dgm:pt>
    <dgm:pt modelId="{49B868F9-C0DC-4094-8A57-6F54F1360764}" type="pres">
      <dgm:prSet presAssocID="{E74B1373-B9F7-4412-B6E1-441D2B73457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F135628-7971-4AD4-8085-DDCE3AF08792}" type="pres">
      <dgm:prSet presAssocID="{9ACC1467-F6A9-4B86-AB7B-AE3C3B0E2155}" presName="spacer" presStyleCnt="0"/>
      <dgm:spPr/>
    </dgm:pt>
    <dgm:pt modelId="{E3D7F7BF-8949-4D04-A4BD-A4FE96A6E11B}" type="pres">
      <dgm:prSet presAssocID="{272114F6-CA14-48A7-90F6-3C5BBDA27FB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6ADB930-191A-4085-B34A-4FE7D23666FE}" type="pres">
      <dgm:prSet presAssocID="{3A0F7128-D74C-470C-845A-3477207B39A5}" presName="spacer" presStyleCnt="0"/>
      <dgm:spPr/>
    </dgm:pt>
    <dgm:pt modelId="{F23A5ACF-7154-4983-8237-6BB99464A1BD}" type="pres">
      <dgm:prSet presAssocID="{4789C739-D64D-464D-8708-F9FC60401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D187227-7A69-495F-BAC7-CA6D69DBB899}" type="pres">
      <dgm:prSet presAssocID="{97F50BE6-EB2D-41D5-A736-5E10D5575E6A}" presName="spacer" presStyleCnt="0"/>
      <dgm:spPr/>
    </dgm:pt>
    <dgm:pt modelId="{1EC69BD9-6061-4FD4-AE4C-67E82C62F8C2}" type="pres">
      <dgm:prSet presAssocID="{98056D9E-0289-4F8C-99C6-44DDD95428D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628CC71-8083-4A7B-B8AB-A5912A49244F}" type="presOf" srcId="{E74B1373-B9F7-4412-B6E1-441D2B73457E}" destId="{49B868F9-C0DC-4094-8A57-6F54F1360764}" srcOrd="0" destOrd="0" presId="urn:microsoft.com/office/officeart/2005/8/layout/vList2"/>
    <dgm:cxn modelId="{1FB37114-9084-4D65-81DD-7248AA37ABE4}" srcId="{8CBF75F5-FF02-4993-8BF0-2C31B74F3CE1}" destId="{98056D9E-0289-4F8C-99C6-44DDD95428D2}" srcOrd="6" destOrd="0" parTransId="{77870805-DA8A-45F8-9925-F4EC1CC4E596}" sibTransId="{7E53A7E3-E9A1-475C-86B1-6719AAD15413}"/>
    <dgm:cxn modelId="{F9BD60BD-2AB1-4B5B-BE1B-E335EA85ABCF}" srcId="{8CBF75F5-FF02-4993-8BF0-2C31B74F3CE1}" destId="{4789C739-D64D-464D-8708-F9FC60401D08}" srcOrd="5" destOrd="0" parTransId="{D99A0E83-ABD8-4257-830A-D63704613DAD}" sibTransId="{97F50BE6-EB2D-41D5-A736-5E10D5575E6A}"/>
    <dgm:cxn modelId="{B160E77E-510D-471A-B2F8-1B6497DE40DF}" srcId="{8CBF75F5-FF02-4993-8BF0-2C31B74F3CE1}" destId="{6F8119FB-7501-4829-AC2D-10EF7833F511}" srcOrd="0" destOrd="0" parTransId="{5E40E56C-D2BF-45D6-A0CD-50FB63DA7509}" sibTransId="{6C901D90-E744-4599-8F6F-D8D599CDD552}"/>
    <dgm:cxn modelId="{F725B4DD-4868-4210-AA1F-3B925B4FB812}" type="presOf" srcId="{7D91C188-B429-44C2-B5B9-E7D904B041EB}" destId="{15591C5B-70DA-48AF-8A91-BCB59EBBC3BA}" srcOrd="0" destOrd="0" presId="urn:microsoft.com/office/officeart/2005/8/layout/vList2"/>
    <dgm:cxn modelId="{656FD3C3-0B92-4009-AF31-A60164A959A8}" type="presOf" srcId="{98056D9E-0289-4F8C-99C6-44DDD95428D2}" destId="{1EC69BD9-6061-4FD4-AE4C-67E82C62F8C2}" srcOrd="0" destOrd="0" presId="urn:microsoft.com/office/officeart/2005/8/layout/vList2"/>
    <dgm:cxn modelId="{82CA131A-A19A-41BD-A3E4-23EA90328F28}" type="presOf" srcId="{272114F6-CA14-48A7-90F6-3C5BBDA27FB6}" destId="{E3D7F7BF-8949-4D04-A4BD-A4FE96A6E11B}" srcOrd="0" destOrd="0" presId="urn:microsoft.com/office/officeart/2005/8/layout/vList2"/>
    <dgm:cxn modelId="{5BCBE3AA-9B2C-438F-9A94-834AD8B37CD6}" srcId="{8CBF75F5-FF02-4993-8BF0-2C31B74F3CE1}" destId="{272114F6-CA14-48A7-90F6-3C5BBDA27FB6}" srcOrd="4" destOrd="0" parTransId="{542E52A0-B00A-42BB-ACD0-023E45952876}" sibTransId="{3A0F7128-D74C-470C-845A-3477207B39A5}"/>
    <dgm:cxn modelId="{567A1024-34F3-4572-AC49-89F063A65409}" type="presOf" srcId="{4789C739-D64D-464D-8708-F9FC60401D08}" destId="{F23A5ACF-7154-4983-8237-6BB99464A1BD}" srcOrd="0" destOrd="0" presId="urn:microsoft.com/office/officeart/2005/8/layout/vList2"/>
    <dgm:cxn modelId="{CB33B425-ABC7-45FA-880F-395E33E634A6}" srcId="{8CBF75F5-FF02-4993-8BF0-2C31B74F3CE1}" destId="{E74B1373-B9F7-4412-B6E1-441D2B73457E}" srcOrd="3" destOrd="0" parTransId="{2CE6449B-B95C-41CA-945D-265EDFD9840B}" sibTransId="{9ACC1467-F6A9-4B86-AB7B-AE3C3B0E2155}"/>
    <dgm:cxn modelId="{79A42AF6-68A2-405A-8E74-E9DFCE0F6B26}" type="presOf" srcId="{6F8119FB-7501-4829-AC2D-10EF7833F511}" destId="{74C4EE58-988F-44B4-80FC-0DE06583AC8A}" srcOrd="0" destOrd="0" presId="urn:microsoft.com/office/officeart/2005/8/layout/vList2"/>
    <dgm:cxn modelId="{268BF405-9FF1-4566-8178-A00027EE94BD}" type="presOf" srcId="{8CBF75F5-FF02-4993-8BF0-2C31B74F3CE1}" destId="{66A6F8E2-77EF-4C80-8949-C09BC731E7EB}" srcOrd="0" destOrd="0" presId="urn:microsoft.com/office/officeart/2005/8/layout/vList2"/>
    <dgm:cxn modelId="{C5D02F3C-5F8D-49D3-A18D-1CAAE849A070}" srcId="{8CBF75F5-FF02-4993-8BF0-2C31B74F3CE1}" destId="{C013B85F-BC5D-4089-A34D-AC0C81A067F0}" srcOrd="2" destOrd="0" parTransId="{E030A9F3-CDA0-42EB-96FA-056A3A0DED8A}" sibTransId="{3E66FE05-D704-47CC-99DD-68D725266EC7}"/>
    <dgm:cxn modelId="{67379220-62B5-4216-BF7A-4B91C31294CB}" type="presOf" srcId="{C013B85F-BC5D-4089-A34D-AC0C81A067F0}" destId="{69A10E46-5A77-47FB-A2EA-F3EF60C53331}" srcOrd="0" destOrd="0" presId="urn:microsoft.com/office/officeart/2005/8/layout/vList2"/>
    <dgm:cxn modelId="{DC939A64-D827-4E68-AC45-B122D738AFA6}" srcId="{8CBF75F5-FF02-4993-8BF0-2C31B74F3CE1}" destId="{7D91C188-B429-44C2-B5B9-E7D904B041EB}" srcOrd="1" destOrd="0" parTransId="{EB21E48F-B38E-4E61-AE6E-C0FED8931461}" sibTransId="{8A0360BA-E27D-474A-A9E4-D7CCDCD098DE}"/>
    <dgm:cxn modelId="{E728C10B-6ECB-49AC-AE20-738B1A3358A4}" type="presParOf" srcId="{66A6F8E2-77EF-4C80-8949-C09BC731E7EB}" destId="{74C4EE58-988F-44B4-80FC-0DE06583AC8A}" srcOrd="0" destOrd="0" presId="urn:microsoft.com/office/officeart/2005/8/layout/vList2"/>
    <dgm:cxn modelId="{1DD0FAA0-7AB7-4EEC-A65D-7FDF0B31FF3B}" type="presParOf" srcId="{66A6F8E2-77EF-4C80-8949-C09BC731E7EB}" destId="{2A1AF078-7EC4-4559-86E2-2C79628CCCA7}" srcOrd="1" destOrd="0" presId="urn:microsoft.com/office/officeart/2005/8/layout/vList2"/>
    <dgm:cxn modelId="{0282E040-B69E-4E79-AA21-E649C60BD094}" type="presParOf" srcId="{66A6F8E2-77EF-4C80-8949-C09BC731E7EB}" destId="{15591C5B-70DA-48AF-8A91-BCB59EBBC3BA}" srcOrd="2" destOrd="0" presId="urn:microsoft.com/office/officeart/2005/8/layout/vList2"/>
    <dgm:cxn modelId="{3ED04BBF-19C3-47EB-9327-29758D348E7E}" type="presParOf" srcId="{66A6F8E2-77EF-4C80-8949-C09BC731E7EB}" destId="{A67BDE78-A275-4809-808B-000EB6036815}" srcOrd="3" destOrd="0" presId="urn:microsoft.com/office/officeart/2005/8/layout/vList2"/>
    <dgm:cxn modelId="{BE7193BB-5ACC-47B6-9C19-248FE9A572BE}" type="presParOf" srcId="{66A6F8E2-77EF-4C80-8949-C09BC731E7EB}" destId="{69A10E46-5A77-47FB-A2EA-F3EF60C53331}" srcOrd="4" destOrd="0" presId="urn:microsoft.com/office/officeart/2005/8/layout/vList2"/>
    <dgm:cxn modelId="{5863C065-112E-4FF5-935F-854717C47DC0}" type="presParOf" srcId="{66A6F8E2-77EF-4C80-8949-C09BC731E7EB}" destId="{D21FFF1C-70F3-402A-A51C-5713FE8FA2D0}" srcOrd="5" destOrd="0" presId="urn:microsoft.com/office/officeart/2005/8/layout/vList2"/>
    <dgm:cxn modelId="{692AF52F-C3BF-4741-8E4D-919141BFD04B}" type="presParOf" srcId="{66A6F8E2-77EF-4C80-8949-C09BC731E7EB}" destId="{49B868F9-C0DC-4094-8A57-6F54F1360764}" srcOrd="6" destOrd="0" presId="urn:microsoft.com/office/officeart/2005/8/layout/vList2"/>
    <dgm:cxn modelId="{95BF8715-CFAB-42D2-9CB5-E435F75C48B0}" type="presParOf" srcId="{66A6F8E2-77EF-4C80-8949-C09BC731E7EB}" destId="{DF135628-7971-4AD4-8085-DDCE3AF08792}" srcOrd="7" destOrd="0" presId="urn:microsoft.com/office/officeart/2005/8/layout/vList2"/>
    <dgm:cxn modelId="{E9797ECF-85C5-4DA3-AF79-7AEFE5032B02}" type="presParOf" srcId="{66A6F8E2-77EF-4C80-8949-C09BC731E7EB}" destId="{E3D7F7BF-8949-4D04-A4BD-A4FE96A6E11B}" srcOrd="8" destOrd="0" presId="urn:microsoft.com/office/officeart/2005/8/layout/vList2"/>
    <dgm:cxn modelId="{1B4FAB1E-B045-4940-9159-2AC71E0CB8F3}" type="presParOf" srcId="{66A6F8E2-77EF-4C80-8949-C09BC731E7EB}" destId="{86ADB930-191A-4085-B34A-4FE7D23666FE}" srcOrd="9" destOrd="0" presId="urn:microsoft.com/office/officeart/2005/8/layout/vList2"/>
    <dgm:cxn modelId="{EFCC2740-24AE-453F-8338-3B75F6F31D42}" type="presParOf" srcId="{66A6F8E2-77EF-4C80-8949-C09BC731E7EB}" destId="{F23A5ACF-7154-4983-8237-6BB99464A1BD}" srcOrd="10" destOrd="0" presId="urn:microsoft.com/office/officeart/2005/8/layout/vList2"/>
    <dgm:cxn modelId="{4CF11578-1F35-4BC8-9CDB-2609334EFB08}" type="presParOf" srcId="{66A6F8E2-77EF-4C80-8949-C09BC731E7EB}" destId="{7D187227-7A69-495F-BAC7-CA6D69DBB899}" srcOrd="11" destOrd="0" presId="urn:microsoft.com/office/officeart/2005/8/layout/vList2"/>
    <dgm:cxn modelId="{FE473E96-ADE6-4D8B-9689-6770BB57A8D3}" type="presParOf" srcId="{66A6F8E2-77EF-4C80-8949-C09BC731E7EB}" destId="{1EC69BD9-6061-4FD4-AE4C-67E82C62F8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E5474F-7A52-43E8-9648-4C3F2C181305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r-TR"/>
        </a:p>
      </dgm:t>
    </dgm:pt>
    <dgm:pt modelId="{C793EAA9-2059-45AB-BC93-BDF7963AE17A}">
      <dgm:prSet/>
      <dgm:spPr/>
      <dgm:t>
        <a:bodyPr/>
        <a:lstStyle/>
        <a:p>
          <a:pPr algn="ctr" rtl="0"/>
          <a:r>
            <a:rPr lang="tr-TR" dirty="0" smtClean="0"/>
            <a:t>YETİŞKİNLİK</a:t>
          </a:r>
          <a:endParaRPr lang="tr-TR" dirty="0"/>
        </a:p>
      </dgm:t>
    </dgm:pt>
    <dgm:pt modelId="{027927EB-AFFB-456F-84CE-E3F53E99BE4D}" type="parTrans" cxnId="{3FB1328A-C903-458B-A67F-50FE42C67AE5}">
      <dgm:prSet/>
      <dgm:spPr/>
      <dgm:t>
        <a:bodyPr/>
        <a:lstStyle/>
        <a:p>
          <a:endParaRPr lang="tr-TR"/>
        </a:p>
      </dgm:t>
    </dgm:pt>
    <dgm:pt modelId="{FD0B308E-F60D-42BB-9D90-9F1B53A694C7}" type="sibTrans" cxnId="{3FB1328A-C903-458B-A67F-50FE42C67AE5}">
      <dgm:prSet/>
      <dgm:spPr/>
      <dgm:t>
        <a:bodyPr/>
        <a:lstStyle/>
        <a:p>
          <a:endParaRPr lang="tr-TR"/>
        </a:p>
      </dgm:t>
    </dgm:pt>
    <dgm:pt modelId="{B42FE349-6129-4980-BFF8-755896F8D29F}">
      <dgm:prSet/>
      <dgm:spPr/>
      <dgm:t>
        <a:bodyPr/>
        <a:lstStyle/>
        <a:p>
          <a:pPr rtl="0"/>
          <a:r>
            <a:rPr lang="tr-TR" dirty="0" smtClean="0"/>
            <a:t>Özgür, rahat</a:t>
          </a:r>
          <a:endParaRPr lang="tr-TR" dirty="0"/>
        </a:p>
      </dgm:t>
    </dgm:pt>
    <dgm:pt modelId="{C699A88A-4EF0-4C97-976A-DA89F0E537D3}" type="parTrans" cxnId="{C87FDCDD-B421-49F0-9DFF-0B5062321B3F}">
      <dgm:prSet/>
      <dgm:spPr/>
      <dgm:t>
        <a:bodyPr/>
        <a:lstStyle/>
        <a:p>
          <a:endParaRPr lang="tr-TR"/>
        </a:p>
      </dgm:t>
    </dgm:pt>
    <dgm:pt modelId="{AC216042-B80F-44D3-BBF2-01DA80FEBD09}" type="sibTrans" cxnId="{C87FDCDD-B421-49F0-9DFF-0B5062321B3F}">
      <dgm:prSet/>
      <dgm:spPr/>
      <dgm:t>
        <a:bodyPr/>
        <a:lstStyle/>
        <a:p>
          <a:endParaRPr lang="tr-TR"/>
        </a:p>
      </dgm:t>
    </dgm:pt>
    <dgm:pt modelId="{4EA4B830-5D46-4819-BC2F-A621D1344DB0}">
      <dgm:prSet/>
      <dgm:spPr/>
      <dgm:t>
        <a:bodyPr/>
        <a:lstStyle/>
        <a:p>
          <a:pPr rtl="0"/>
          <a:r>
            <a:rPr lang="tr-TR" dirty="0" smtClean="0"/>
            <a:t>Mesafeli</a:t>
          </a:r>
          <a:endParaRPr lang="tr-TR" dirty="0"/>
        </a:p>
      </dgm:t>
    </dgm:pt>
    <dgm:pt modelId="{C684FDA9-A430-4187-B69A-93D15211E63A}" type="parTrans" cxnId="{3ECEEC9C-AEDA-48A4-827E-89DF7A27F651}">
      <dgm:prSet/>
      <dgm:spPr/>
      <dgm:t>
        <a:bodyPr/>
        <a:lstStyle/>
        <a:p>
          <a:endParaRPr lang="tr-TR"/>
        </a:p>
      </dgm:t>
    </dgm:pt>
    <dgm:pt modelId="{DED2311E-4FCF-45B9-A481-F2BDF1BD00D8}" type="sibTrans" cxnId="{3ECEEC9C-AEDA-48A4-827E-89DF7A27F651}">
      <dgm:prSet/>
      <dgm:spPr/>
      <dgm:t>
        <a:bodyPr/>
        <a:lstStyle/>
        <a:p>
          <a:endParaRPr lang="tr-TR"/>
        </a:p>
      </dgm:t>
    </dgm:pt>
    <dgm:pt modelId="{339EA8AC-3FE3-4E54-BC18-185A6824BB5B}">
      <dgm:prSet/>
      <dgm:spPr/>
      <dgm:t>
        <a:bodyPr/>
        <a:lstStyle/>
        <a:p>
          <a:pPr rtl="0"/>
          <a:r>
            <a:rPr lang="tr-TR" dirty="0" smtClean="0"/>
            <a:t>Bağımlı/kaygılı</a:t>
          </a:r>
          <a:endParaRPr lang="tr-TR" dirty="0"/>
        </a:p>
      </dgm:t>
    </dgm:pt>
    <dgm:pt modelId="{FE8D7F84-233B-4BA9-99C8-D33A36A4E11C}" type="parTrans" cxnId="{623B4160-750C-4976-9EA1-FD215F829F65}">
      <dgm:prSet/>
      <dgm:spPr/>
      <dgm:t>
        <a:bodyPr/>
        <a:lstStyle/>
        <a:p>
          <a:endParaRPr lang="tr-TR"/>
        </a:p>
      </dgm:t>
    </dgm:pt>
    <dgm:pt modelId="{2B7EFD0F-A5F8-470F-99E0-AA0C634D9630}" type="sibTrans" cxnId="{623B4160-750C-4976-9EA1-FD215F829F65}">
      <dgm:prSet/>
      <dgm:spPr/>
      <dgm:t>
        <a:bodyPr/>
        <a:lstStyle/>
        <a:p>
          <a:endParaRPr lang="tr-TR"/>
        </a:p>
      </dgm:t>
    </dgm:pt>
    <dgm:pt modelId="{56D2524A-D50D-42FD-9EBF-C9C6CDA8AAD0}">
      <dgm:prSet/>
      <dgm:spPr/>
      <dgm:t>
        <a:bodyPr/>
        <a:lstStyle/>
        <a:p>
          <a:pPr rtl="0"/>
          <a:r>
            <a:rPr lang="tr-TR" dirty="0" smtClean="0"/>
            <a:t>Dağınık</a:t>
          </a:r>
          <a:endParaRPr lang="tr-TR" dirty="0"/>
        </a:p>
      </dgm:t>
    </dgm:pt>
    <dgm:pt modelId="{85A879A8-A360-45D0-890C-7DDEB56D990A}" type="parTrans" cxnId="{3D4983E4-EF13-417B-BAD5-C8080BA85A68}">
      <dgm:prSet/>
      <dgm:spPr/>
      <dgm:t>
        <a:bodyPr/>
        <a:lstStyle/>
        <a:p>
          <a:endParaRPr lang="tr-TR"/>
        </a:p>
      </dgm:t>
    </dgm:pt>
    <dgm:pt modelId="{AB523CBB-1C7E-45E9-ACC8-86F5317B7A79}" type="sibTrans" cxnId="{3D4983E4-EF13-417B-BAD5-C8080BA85A68}">
      <dgm:prSet/>
      <dgm:spPr/>
      <dgm:t>
        <a:bodyPr/>
        <a:lstStyle/>
        <a:p>
          <a:endParaRPr lang="tr-TR"/>
        </a:p>
      </dgm:t>
    </dgm:pt>
    <dgm:pt modelId="{B6010F28-9FE1-4434-930D-48BF8829DF26}">
      <dgm:prSet/>
      <dgm:spPr/>
      <dgm:t>
        <a:bodyPr/>
        <a:lstStyle/>
        <a:p>
          <a:r>
            <a:rPr lang="tr-TR" dirty="0" smtClean="0"/>
            <a:t>Tutarsız</a:t>
          </a:r>
          <a:endParaRPr lang="tr-TR" dirty="0"/>
        </a:p>
      </dgm:t>
    </dgm:pt>
    <dgm:pt modelId="{A3A018FC-CBEB-4F76-8429-701C4598B9C0}" type="parTrans" cxnId="{F945D4FA-097F-45B4-8187-DE4BE4C3D666}">
      <dgm:prSet/>
      <dgm:spPr/>
    </dgm:pt>
    <dgm:pt modelId="{8490A8F2-005D-4503-89D9-C0388E4072DD}" type="sibTrans" cxnId="{F945D4FA-097F-45B4-8187-DE4BE4C3D666}">
      <dgm:prSet/>
      <dgm:spPr/>
    </dgm:pt>
    <dgm:pt modelId="{DD0944CC-EE3B-4E14-954D-D3BF20C75D7F}" type="pres">
      <dgm:prSet presAssocID="{81E5474F-7A52-43E8-9648-4C3F2C1813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B83BDC6-C22D-4F67-89CB-948668CF1059}" type="pres">
      <dgm:prSet presAssocID="{C793EAA9-2059-45AB-BC93-BDF7963AE17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33EF155-104B-466A-B41F-618A7B8EA55C}" type="pres">
      <dgm:prSet presAssocID="{FD0B308E-F60D-42BB-9D90-9F1B53A694C7}" presName="spacer" presStyleCnt="0"/>
      <dgm:spPr/>
    </dgm:pt>
    <dgm:pt modelId="{85518216-8A8A-4F45-961D-0921942120E4}" type="pres">
      <dgm:prSet presAssocID="{B42FE349-6129-4980-BFF8-755896F8D29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7225794-F5B5-4E80-853F-CD7FF6AB993D}" type="pres">
      <dgm:prSet presAssocID="{AC216042-B80F-44D3-BBF2-01DA80FEBD09}" presName="spacer" presStyleCnt="0"/>
      <dgm:spPr/>
    </dgm:pt>
    <dgm:pt modelId="{3D2F603E-A718-4E6E-BAE7-F4E4DD36FF02}" type="pres">
      <dgm:prSet presAssocID="{4EA4B830-5D46-4819-BC2F-A621D1344DB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AC78F8-B465-4E27-8754-B80DA5C2D3FB}" type="pres">
      <dgm:prSet presAssocID="{DED2311E-4FCF-45B9-A481-F2BDF1BD00D8}" presName="spacer" presStyleCnt="0"/>
      <dgm:spPr/>
    </dgm:pt>
    <dgm:pt modelId="{E0EF0CA3-1AD7-40CD-95D2-179E7D4C3A21}" type="pres">
      <dgm:prSet presAssocID="{339EA8AC-3FE3-4E54-BC18-185A6824BB5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BE0E24F-14EB-415F-A7B8-895EA69170C3}" type="pres">
      <dgm:prSet presAssocID="{2B7EFD0F-A5F8-470F-99E0-AA0C634D9630}" presName="spacer" presStyleCnt="0"/>
      <dgm:spPr/>
    </dgm:pt>
    <dgm:pt modelId="{CF2A8494-BC87-45C4-953C-B402A41A2EBF}" type="pres">
      <dgm:prSet presAssocID="{B6010F28-9FE1-4434-930D-48BF8829DF2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AE298F6-62EB-4E0F-BE1B-1071E868CE9C}" type="pres">
      <dgm:prSet presAssocID="{8490A8F2-005D-4503-89D9-C0388E4072DD}" presName="spacer" presStyleCnt="0"/>
      <dgm:spPr/>
    </dgm:pt>
    <dgm:pt modelId="{66D4B06D-AAA2-40EC-9388-4FB828A097F4}" type="pres">
      <dgm:prSet presAssocID="{56D2524A-D50D-42FD-9EBF-C9C6CDA8AAD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945D4FA-097F-45B4-8187-DE4BE4C3D666}" srcId="{81E5474F-7A52-43E8-9648-4C3F2C181305}" destId="{B6010F28-9FE1-4434-930D-48BF8829DF26}" srcOrd="4" destOrd="0" parTransId="{A3A018FC-CBEB-4F76-8429-701C4598B9C0}" sibTransId="{8490A8F2-005D-4503-89D9-C0388E4072DD}"/>
    <dgm:cxn modelId="{C23BEE4C-1C67-409A-8B26-4597F57ACB86}" type="presOf" srcId="{C793EAA9-2059-45AB-BC93-BDF7963AE17A}" destId="{FB83BDC6-C22D-4F67-89CB-948668CF1059}" srcOrd="0" destOrd="0" presId="urn:microsoft.com/office/officeart/2005/8/layout/vList2"/>
    <dgm:cxn modelId="{8A693B7C-FDBF-4939-9221-9481934F97E8}" type="presOf" srcId="{B6010F28-9FE1-4434-930D-48BF8829DF26}" destId="{CF2A8494-BC87-45C4-953C-B402A41A2EBF}" srcOrd="0" destOrd="0" presId="urn:microsoft.com/office/officeart/2005/8/layout/vList2"/>
    <dgm:cxn modelId="{3ECEEC9C-AEDA-48A4-827E-89DF7A27F651}" srcId="{81E5474F-7A52-43E8-9648-4C3F2C181305}" destId="{4EA4B830-5D46-4819-BC2F-A621D1344DB0}" srcOrd="2" destOrd="0" parTransId="{C684FDA9-A430-4187-B69A-93D15211E63A}" sibTransId="{DED2311E-4FCF-45B9-A481-F2BDF1BD00D8}"/>
    <dgm:cxn modelId="{1517A249-1C27-4264-976B-BAC250706AC0}" type="presOf" srcId="{4EA4B830-5D46-4819-BC2F-A621D1344DB0}" destId="{3D2F603E-A718-4E6E-BAE7-F4E4DD36FF02}" srcOrd="0" destOrd="0" presId="urn:microsoft.com/office/officeart/2005/8/layout/vList2"/>
    <dgm:cxn modelId="{623B4160-750C-4976-9EA1-FD215F829F65}" srcId="{81E5474F-7A52-43E8-9648-4C3F2C181305}" destId="{339EA8AC-3FE3-4E54-BC18-185A6824BB5B}" srcOrd="3" destOrd="0" parTransId="{FE8D7F84-233B-4BA9-99C8-D33A36A4E11C}" sibTransId="{2B7EFD0F-A5F8-470F-99E0-AA0C634D9630}"/>
    <dgm:cxn modelId="{C87FDCDD-B421-49F0-9DFF-0B5062321B3F}" srcId="{81E5474F-7A52-43E8-9648-4C3F2C181305}" destId="{B42FE349-6129-4980-BFF8-755896F8D29F}" srcOrd="1" destOrd="0" parTransId="{C699A88A-4EF0-4C97-976A-DA89F0E537D3}" sibTransId="{AC216042-B80F-44D3-BBF2-01DA80FEBD09}"/>
    <dgm:cxn modelId="{0BB01562-E681-49D9-A9A8-3CFBAA3B0BFE}" type="presOf" srcId="{339EA8AC-3FE3-4E54-BC18-185A6824BB5B}" destId="{E0EF0CA3-1AD7-40CD-95D2-179E7D4C3A21}" srcOrd="0" destOrd="0" presId="urn:microsoft.com/office/officeart/2005/8/layout/vList2"/>
    <dgm:cxn modelId="{3FB1328A-C903-458B-A67F-50FE42C67AE5}" srcId="{81E5474F-7A52-43E8-9648-4C3F2C181305}" destId="{C793EAA9-2059-45AB-BC93-BDF7963AE17A}" srcOrd="0" destOrd="0" parTransId="{027927EB-AFFB-456F-84CE-E3F53E99BE4D}" sibTransId="{FD0B308E-F60D-42BB-9D90-9F1B53A694C7}"/>
    <dgm:cxn modelId="{3D4983E4-EF13-417B-BAD5-C8080BA85A68}" srcId="{81E5474F-7A52-43E8-9648-4C3F2C181305}" destId="{56D2524A-D50D-42FD-9EBF-C9C6CDA8AAD0}" srcOrd="5" destOrd="0" parTransId="{85A879A8-A360-45D0-890C-7DDEB56D990A}" sibTransId="{AB523CBB-1C7E-45E9-ACC8-86F5317B7A79}"/>
    <dgm:cxn modelId="{BE837FCE-3A1F-4C16-8EAA-031D8740527D}" type="presOf" srcId="{B42FE349-6129-4980-BFF8-755896F8D29F}" destId="{85518216-8A8A-4F45-961D-0921942120E4}" srcOrd="0" destOrd="0" presId="urn:microsoft.com/office/officeart/2005/8/layout/vList2"/>
    <dgm:cxn modelId="{B958EC5C-E85E-4D3A-A2FE-57FA25D6A18C}" type="presOf" srcId="{56D2524A-D50D-42FD-9EBF-C9C6CDA8AAD0}" destId="{66D4B06D-AAA2-40EC-9388-4FB828A097F4}" srcOrd="0" destOrd="0" presId="urn:microsoft.com/office/officeart/2005/8/layout/vList2"/>
    <dgm:cxn modelId="{E965842E-8358-47FD-A2EC-7CEBE614A1DE}" type="presOf" srcId="{81E5474F-7A52-43E8-9648-4C3F2C181305}" destId="{DD0944CC-EE3B-4E14-954D-D3BF20C75D7F}" srcOrd="0" destOrd="0" presId="urn:microsoft.com/office/officeart/2005/8/layout/vList2"/>
    <dgm:cxn modelId="{D2C0374C-3CD5-4F87-A0B0-D8E8B42F24F6}" type="presParOf" srcId="{DD0944CC-EE3B-4E14-954D-D3BF20C75D7F}" destId="{FB83BDC6-C22D-4F67-89CB-948668CF1059}" srcOrd="0" destOrd="0" presId="urn:microsoft.com/office/officeart/2005/8/layout/vList2"/>
    <dgm:cxn modelId="{584D8DBA-339F-4D28-98A1-E7C7B75B6269}" type="presParOf" srcId="{DD0944CC-EE3B-4E14-954D-D3BF20C75D7F}" destId="{933EF155-104B-466A-B41F-618A7B8EA55C}" srcOrd="1" destOrd="0" presId="urn:microsoft.com/office/officeart/2005/8/layout/vList2"/>
    <dgm:cxn modelId="{E623C267-B8DA-41BB-B063-001BB267D324}" type="presParOf" srcId="{DD0944CC-EE3B-4E14-954D-D3BF20C75D7F}" destId="{85518216-8A8A-4F45-961D-0921942120E4}" srcOrd="2" destOrd="0" presId="urn:microsoft.com/office/officeart/2005/8/layout/vList2"/>
    <dgm:cxn modelId="{51FB7774-B0DD-46B1-85FF-EE983A339A92}" type="presParOf" srcId="{DD0944CC-EE3B-4E14-954D-D3BF20C75D7F}" destId="{87225794-F5B5-4E80-853F-CD7FF6AB993D}" srcOrd="3" destOrd="0" presId="urn:microsoft.com/office/officeart/2005/8/layout/vList2"/>
    <dgm:cxn modelId="{4655C539-A483-4A92-BDA5-48F78EEAFF32}" type="presParOf" srcId="{DD0944CC-EE3B-4E14-954D-D3BF20C75D7F}" destId="{3D2F603E-A718-4E6E-BAE7-F4E4DD36FF02}" srcOrd="4" destOrd="0" presId="urn:microsoft.com/office/officeart/2005/8/layout/vList2"/>
    <dgm:cxn modelId="{6F462DDC-EBB5-4EE7-AB39-A244EFDCE058}" type="presParOf" srcId="{DD0944CC-EE3B-4E14-954D-D3BF20C75D7F}" destId="{71AC78F8-B465-4E27-8754-B80DA5C2D3FB}" srcOrd="5" destOrd="0" presId="urn:microsoft.com/office/officeart/2005/8/layout/vList2"/>
    <dgm:cxn modelId="{D023AB2F-9EBE-4A54-9394-AB8E517AFC6B}" type="presParOf" srcId="{DD0944CC-EE3B-4E14-954D-D3BF20C75D7F}" destId="{E0EF0CA3-1AD7-40CD-95D2-179E7D4C3A21}" srcOrd="6" destOrd="0" presId="urn:microsoft.com/office/officeart/2005/8/layout/vList2"/>
    <dgm:cxn modelId="{34FACDAA-1406-483E-8C59-284C086F5FDD}" type="presParOf" srcId="{DD0944CC-EE3B-4E14-954D-D3BF20C75D7F}" destId="{9BE0E24F-14EB-415F-A7B8-895EA69170C3}" srcOrd="7" destOrd="0" presId="urn:microsoft.com/office/officeart/2005/8/layout/vList2"/>
    <dgm:cxn modelId="{D9E06B9A-8057-4EA7-8368-9218ECD8DCC2}" type="presParOf" srcId="{DD0944CC-EE3B-4E14-954D-D3BF20C75D7F}" destId="{CF2A8494-BC87-45C4-953C-B402A41A2EBF}" srcOrd="8" destOrd="0" presId="urn:microsoft.com/office/officeart/2005/8/layout/vList2"/>
    <dgm:cxn modelId="{A28936BF-EA54-4020-AFED-96F13771B28F}" type="presParOf" srcId="{DD0944CC-EE3B-4E14-954D-D3BF20C75D7F}" destId="{7AE298F6-62EB-4E0F-BE1B-1071E868CE9C}" srcOrd="9" destOrd="0" presId="urn:microsoft.com/office/officeart/2005/8/layout/vList2"/>
    <dgm:cxn modelId="{CE3DC254-8394-43DF-A14B-B968C898AE3D}" type="presParOf" srcId="{DD0944CC-EE3B-4E14-954D-D3BF20C75D7F}" destId="{66D4B06D-AAA2-40EC-9388-4FB828A097F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53E24-C8FC-4BBA-BDC9-81902CBA7DE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smtClean="0"/>
            <a:t>BAĞLANMA</a:t>
          </a:r>
          <a:endParaRPr lang="tr-TR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4EE58-988F-44B4-80FC-0DE06583AC8A}">
      <dsp:nvSpPr>
        <dsp:cNvPr id="0" name=""/>
        <dsp:cNvSpPr/>
      </dsp:nvSpPr>
      <dsp:spPr>
        <a:xfrm>
          <a:off x="0" y="40881"/>
          <a:ext cx="4038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ERKEN DÖNEM</a:t>
          </a:r>
          <a:endParaRPr lang="tr-TR" sz="2400" kern="1200" dirty="0"/>
        </a:p>
      </dsp:txBody>
      <dsp:txXfrm>
        <a:off x="28100" y="68981"/>
        <a:ext cx="3982400" cy="519439"/>
      </dsp:txXfrm>
    </dsp:sp>
    <dsp:sp modelId="{15591C5B-70DA-48AF-8A91-BCB59EBBC3BA}">
      <dsp:nvSpPr>
        <dsp:cNvPr id="0" name=""/>
        <dsp:cNvSpPr/>
      </dsp:nvSpPr>
      <dsp:spPr>
        <a:xfrm>
          <a:off x="0" y="685641"/>
          <a:ext cx="4038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Güvenli bağlanma</a:t>
          </a:r>
          <a:endParaRPr lang="tr-TR" sz="2400" kern="1200" dirty="0"/>
        </a:p>
      </dsp:txBody>
      <dsp:txXfrm>
        <a:off x="28100" y="713741"/>
        <a:ext cx="3982400" cy="519439"/>
      </dsp:txXfrm>
    </dsp:sp>
    <dsp:sp modelId="{69A10E46-5A77-47FB-A2EA-F3EF60C53331}">
      <dsp:nvSpPr>
        <dsp:cNvPr id="0" name=""/>
        <dsp:cNvSpPr/>
      </dsp:nvSpPr>
      <dsp:spPr>
        <a:xfrm>
          <a:off x="0" y="1330401"/>
          <a:ext cx="4038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Güvensiz bağlanma</a:t>
          </a:r>
          <a:endParaRPr lang="tr-TR" sz="2400" kern="1200" dirty="0"/>
        </a:p>
      </dsp:txBody>
      <dsp:txXfrm>
        <a:off x="28100" y="1358501"/>
        <a:ext cx="3982400" cy="519439"/>
      </dsp:txXfrm>
    </dsp:sp>
    <dsp:sp modelId="{49B868F9-C0DC-4094-8A57-6F54F1360764}">
      <dsp:nvSpPr>
        <dsp:cNvPr id="0" name=""/>
        <dsp:cNvSpPr/>
      </dsp:nvSpPr>
      <dsp:spPr>
        <a:xfrm>
          <a:off x="0" y="1975161"/>
          <a:ext cx="4038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   Kaçıngan</a:t>
          </a:r>
          <a:endParaRPr lang="tr-TR" sz="2400" kern="1200" dirty="0"/>
        </a:p>
      </dsp:txBody>
      <dsp:txXfrm>
        <a:off x="28100" y="2003261"/>
        <a:ext cx="3982400" cy="519439"/>
      </dsp:txXfrm>
    </dsp:sp>
    <dsp:sp modelId="{E3D7F7BF-8949-4D04-A4BD-A4FE96A6E11B}">
      <dsp:nvSpPr>
        <dsp:cNvPr id="0" name=""/>
        <dsp:cNvSpPr/>
      </dsp:nvSpPr>
      <dsp:spPr>
        <a:xfrm>
          <a:off x="0" y="2619921"/>
          <a:ext cx="4038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   Kaygılı</a:t>
          </a:r>
          <a:endParaRPr lang="tr-TR" sz="2400" kern="1200" dirty="0"/>
        </a:p>
      </dsp:txBody>
      <dsp:txXfrm>
        <a:off x="28100" y="2648021"/>
        <a:ext cx="3982400" cy="519439"/>
      </dsp:txXfrm>
    </dsp:sp>
    <dsp:sp modelId="{F23A5ACF-7154-4983-8237-6BB99464A1BD}">
      <dsp:nvSpPr>
        <dsp:cNvPr id="0" name=""/>
        <dsp:cNvSpPr/>
      </dsp:nvSpPr>
      <dsp:spPr>
        <a:xfrm>
          <a:off x="0" y="3264681"/>
          <a:ext cx="4038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   Tutarsız</a:t>
          </a:r>
          <a:endParaRPr lang="tr-TR" sz="2400" kern="1200" dirty="0"/>
        </a:p>
      </dsp:txBody>
      <dsp:txXfrm>
        <a:off x="28100" y="3292781"/>
        <a:ext cx="3982400" cy="519439"/>
      </dsp:txXfrm>
    </dsp:sp>
    <dsp:sp modelId="{1EC69BD9-6061-4FD4-AE4C-67E82C62F8C2}">
      <dsp:nvSpPr>
        <dsp:cNvPr id="0" name=""/>
        <dsp:cNvSpPr/>
      </dsp:nvSpPr>
      <dsp:spPr>
        <a:xfrm>
          <a:off x="0" y="3909441"/>
          <a:ext cx="4038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   Düzensiz</a:t>
          </a:r>
          <a:endParaRPr lang="tr-TR" sz="2400" kern="1200" dirty="0"/>
        </a:p>
      </dsp:txBody>
      <dsp:txXfrm>
        <a:off x="28100" y="3937541"/>
        <a:ext cx="3982400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3BDC6-C22D-4F67-89CB-948668CF1059}">
      <dsp:nvSpPr>
        <dsp:cNvPr id="0" name=""/>
        <dsp:cNvSpPr/>
      </dsp:nvSpPr>
      <dsp:spPr>
        <a:xfrm>
          <a:off x="0" y="46641"/>
          <a:ext cx="4038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YETİŞKİNLİK</a:t>
          </a:r>
          <a:endParaRPr lang="tr-TR" sz="2800" kern="1200" dirty="0"/>
        </a:p>
      </dsp:txBody>
      <dsp:txXfrm>
        <a:off x="32784" y="79425"/>
        <a:ext cx="3973032" cy="606012"/>
      </dsp:txXfrm>
    </dsp:sp>
    <dsp:sp modelId="{85518216-8A8A-4F45-961D-0921942120E4}">
      <dsp:nvSpPr>
        <dsp:cNvPr id="0" name=""/>
        <dsp:cNvSpPr/>
      </dsp:nvSpPr>
      <dsp:spPr>
        <a:xfrm>
          <a:off x="0" y="798861"/>
          <a:ext cx="4038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Özgür, rahat</a:t>
          </a:r>
          <a:endParaRPr lang="tr-TR" sz="2800" kern="1200" dirty="0"/>
        </a:p>
      </dsp:txBody>
      <dsp:txXfrm>
        <a:off x="32784" y="831645"/>
        <a:ext cx="3973032" cy="606012"/>
      </dsp:txXfrm>
    </dsp:sp>
    <dsp:sp modelId="{3D2F603E-A718-4E6E-BAE7-F4E4DD36FF02}">
      <dsp:nvSpPr>
        <dsp:cNvPr id="0" name=""/>
        <dsp:cNvSpPr/>
      </dsp:nvSpPr>
      <dsp:spPr>
        <a:xfrm>
          <a:off x="0" y="1551081"/>
          <a:ext cx="4038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Mesafeli</a:t>
          </a:r>
          <a:endParaRPr lang="tr-TR" sz="2800" kern="1200" dirty="0"/>
        </a:p>
      </dsp:txBody>
      <dsp:txXfrm>
        <a:off x="32784" y="1583865"/>
        <a:ext cx="3973032" cy="606012"/>
      </dsp:txXfrm>
    </dsp:sp>
    <dsp:sp modelId="{E0EF0CA3-1AD7-40CD-95D2-179E7D4C3A21}">
      <dsp:nvSpPr>
        <dsp:cNvPr id="0" name=""/>
        <dsp:cNvSpPr/>
      </dsp:nvSpPr>
      <dsp:spPr>
        <a:xfrm>
          <a:off x="0" y="2303301"/>
          <a:ext cx="4038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Bağımlı/kaygılı</a:t>
          </a:r>
          <a:endParaRPr lang="tr-TR" sz="2800" kern="1200" dirty="0"/>
        </a:p>
      </dsp:txBody>
      <dsp:txXfrm>
        <a:off x="32784" y="2336085"/>
        <a:ext cx="3973032" cy="606012"/>
      </dsp:txXfrm>
    </dsp:sp>
    <dsp:sp modelId="{CF2A8494-BC87-45C4-953C-B402A41A2EBF}">
      <dsp:nvSpPr>
        <dsp:cNvPr id="0" name=""/>
        <dsp:cNvSpPr/>
      </dsp:nvSpPr>
      <dsp:spPr>
        <a:xfrm>
          <a:off x="0" y="3055521"/>
          <a:ext cx="4038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Tutarsız</a:t>
          </a:r>
          <a:endParaRPr lang="tr-TR" sz="2800" kern="1200" dirty="0"/>
        </a:p>
      </dsp:txBody>
      <dsp:txXfrm>
        <a:off x="32784" y="3088305"/>
        <a:ext cx="3973032" cy="606012"/>
      </dsp:txXfrm>
    </dsp:sp>
    <dsp:sp modelId="{66D4B06D-AAA2-40EC-9388-4FB828A097F4}">
      <dsp:nvSpPr>
        <dsp:cNvPr id="0" name=""/>
        <dsp:cNvSpPr/>
      </dsp:nvSpPr>
      <dsp:spPr>
        <a:xfrm>
          <a:off x="0" y="3807741"/>
          <a:ext cx="4038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Dağınık</a:t>
          </a:r>
          <a:endParaRPr lang="tr-TR" sz="2800" kern="1200" dirty="0"/>
        </a:p>
      </dsp:txBody>
      <dsp:txXfrm>
        <a:off x="32784" y="3840525"/>
        <a:ext cx="3973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7EFDB-6100-493F-8E8C-530C88CE9F18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68F20-46D7-475A-B4CA-B8518DBA33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88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21657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5961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36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8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19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Başlık ve Diyagram veya Kuruluş Grafiğ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SmartArt Yer Tutucusu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F40E68D-44C6-436C-8A7A-99CC8514803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3245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5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10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1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69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3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8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68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43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8273-BD36-4EA6-B2D3-E8CB7890D631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6BB6-B9FB-481E-B4CD-4BE19F88B2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2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altLang="tr-TR" dirty="0" smtClean="0"/>
              <a:t>İlk </a:t>
            </a:r>
            <a:r>
              <a:rPr lang="en-US" altLang="tr-TR" dirty="0" err="1" smtClean="0"/>
              <a:t>Yetişkinlikte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Fiziksel</a:t>
            </a:r>
            <a:r>
              <a:rPr lang="tr-TR" altLang="tr-TR" dirty="0" smtClean="0"/>
              <a:t>, </a:t>
            </a:r>
            <a:r>
              <a:rPr lang="en-US" altLang="tr-TR" dirty="0" err="1" smtClean="0"/>
              <a:t>Bilişsel</a:t>
            </a:r>
            <a:r>
              <a:rPr lang="en-US" altLang="tr-TR" dirty="0" smtClean="0"/>
              <a:t> </a:t>
            </a:r>
            <a:r>
              <a:rPr lang="tr-TR" altLang="tr-TR" dirty="0" smtClean="0"/>
              <a:t>ve Duygusal </a:t>
            </a:r>
            <a:r>
              <a:rPr lang="en-US" altLang="tr-TR" dirty="0" err="1" smtClean="0"/>
              <a:t>Gelişim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DR.EMRE ÖZDEMİR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93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Ortoreksiya</a:t>
            </a:r>
            <a:r>
              <a:rPr lang="tr-TR" dirty="0" smtClean="0"/>
              <a:t> </a:t>
            </a:r>
            <a:r>
              <a:rPr lang="tr-TR" dirty="0" err="1" smtClean="0"/>
              <a:t>Nervosa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04643" cy="263239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Sağlıklı </a:t>
            </a:r>
            <a:r>
              <a:rPr lang="tr-TR" dirty="0"/>
              <a:t>gıdalara olan bu davranış şekillerinin saplantı haline getirilmesi, sağlıkta ve yaşam kalitesinde olumsuz bir sonuca neden olur. Bu duruma “</a:t>
            </a:r>
            <a:r>
              <a:rPr lang="tr-TR" dirty="0" err="1"/>
              <a:t>ortoreksiya</a:t>
            </a:r>
            <a:r>
              <a:rPr lang="tr-TR" dirty="0"/>
              <a:t> </a:t>
            </a:r>
            <a:r>
              <a:rPr lang="tr-TR" dirty="0" err="1"/>
              <a:t>nervoza</a:t>
            </a:r>
            <a:r>
              <a:rPr lang="tr-TR" dirty="0"/>
              <a:t> ” (ON) denir. ON yeme bozuklukları diye adlandırılan hastalık grupları arasında yeni bir kavramdır</a:t>
            </a:r>
          </a:p>
        </p:txBody>
      </p:sp>
      <p:pic>
        <p:nvPicPr>
          <p:cNvPr id="2" name="İçerik Yer Tutucusu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2010" y="1756071"/>
            <a:ext cx="3832934" cy="255990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25468" t="1" r="24961" b="276"/>
          <a:stretch/>
        </p:blipFill>
        <p:spPr>
          <a:xfrm>
            <a:off x="5382136" y="4315972"/>
            <a:ext cx="1427727" cy="21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3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Maddeyi Kötüye Kullanma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4400" dirty="0" err="1"/>
              <a:t>Alkol</a:t>
            </a:r>
            <a:endParaRPr lang="en-US" altLang="tr-TR" sz="4400" dirty="0"/>
          </a:p>
          <a:p>
            <a:r>
              <a:rPr lang="en-US" altLang="tr-TR" sz="4400" dirty="0" err="1" smtClean="0"/>
              <a:t>Sigara</a:t>
            </a:r>
            <a:endParaRPr lang="en-US" altLang="tr-TR" sz="4400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46075"/>
              </p:ext>
            </p:extLst>
          </p:nvPr>
        </p:nvGraphicFramePr>
        <p:xfrm>
          <a:off x="7133947" y="2626445"/>
          <a:ext cx="2542713" cy="258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Clip" r:id="rId3" imgW="3526200" imgH="3468960" progId="MS_ClipArt_Gallery.2">
                  <p:embed/>
                </p:oleObj>
              </mc:Choice>
              <mc:Fallback>
                <p:oleObj name="Clip" r:id="rId3" imgW="3526200" imgH="3468960" progId="MS_ClipArt_Gallery.2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3947" y="2626445"/>
                        <a:ext cx="2542713" cy="258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34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Alkol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73188"/>
            <a:ext cx="8916880" cy="39180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tr-TR"/>
              <a:t>Amerikalı</a:t>
            </a:r>
            <a:r>
              <a:rPr lang="en-US" altLang="tr-TR" dirty="0"/>
              <a:t> </a:t>
            </a:r>
            <a:r>
              <a:rPr lang="en-US" altLang="tr-TR" dirty="0" err="1"/>
              <a:t>üniversite</a:t>
            </a:r>
            <a:r>
              <a:rPr lang="en-US" altLang="tr-TR" dirty="0"/>
              <a:t> </a:t>
            </a:r>
            <a:r>
              <a:rPr lang="en-US" altLang="tr-TR" dirty="0" err="1"/>
              <a:t>öğrencilerinin</a:t>
            </a:r>
            <a:r>
              <a:rPr lang="en-US" altLang="tr-TR" dirty="0"/>
              <a:t> </a:t>
            </a:r>
            <a:r>
              <a:rPr lang="en-US" altLang="tr-TR" dirty="0" err="1"/>
              <a:t>yarısı</a:t>
            </a:r>
            <a:r>
              <a:rPr lang="en-US" altLang="tr-TR" dirty="0"/>
              <a:t> </a:t>
            </a:r>
            <a:r>
              <a:rPr lang="en-US" altLang="tr-TR" dirty="0" err="1"/>
              <a:t>ağır</a:t>
            </a:r>
            <a:r>
              <a:rPr lang="en-US" altLang="tr-TR" dirty="0"/>
              <a:t> </a:t>
            </a:r>
            <a:r>
              <a:rPr lang="en-US" altLang="tr-TR" dirty="0" err="1"/>
              <a:t>alkol</a:t>
            </a:r>
            <a:r>
              <a:rPr lang="en-US" altLang="tr-TR" dirty="0"/>
              <a:t> </a:t>
            </a:r>
            <a:r>
              <a:rPr lang="en-US" altLang="tr-TR" dirty="0" err="1"/>
              <a:t>tüketicisi</a:t>
            </a:r>
            <a:r>
              <a:rPr lang="en-US" altLang="tr-TR" dirty="0"/>
              <a:t> </a:t>
            </a:r>
            <a:r>
              <a:rPr lang="en-US" altLang="tr-TR" dirty="0" err="1"/>
              <a:t>olduğunu</a:t>
            </a:r>
            <a:r>
              <a:rPr lang="en-US" altLang="tr-TR" dirty="0"/>
              <a:t> </a:t>
            </a:r>
            <a:r>
              <a:rPr lang="en-US" altLang="tr-TR" dirty="0" err="1"/>
              <a:t>ifade</a:t>
            </a:r>
            <a:r>
              <a:rPr lang="en-US" altLang="tr-TR" dirty="0"/>
              <a:t> </a:t>
            </a:r>
            <a:r>
              <a:rPr lang="en-US" altLang="tr-TR" dirty="0" err="1"/>
              <a:t>etmektedir</a:t>
            </a:r>
            <a:r>
              <a:rPr lang="en-US" altLang="tr-TR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tr-TR" dirty="0" err="1"/>
              <a:t>Yeni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diğer</a:t>
            </a:r>
            <a:r>
              <a:rPr lang="en-US" altLang="tr-TR" dirty="0"/>
              <a:t> </a:t>
            </a:r>
            <a:r>
              <a:rPr lang="en-US" altLang="tr-TR" dirty="0" err="1"/>
              <a:t>çalışma</a:t>
            </a:r>
            <a:r>
              <a:rPr lang="en-US" altLang="tr-TR" dirty="0"/>
              <a:t> </a:t>
            </a:r>
            <a:r>
              <a:rPr lang="en-US" altLang="tr-TR" dirty="0" err="1"/>
              <a:t>öğrencilerin</a:t>
            </a:r>
            <a:r>
              <a:rPr lang="en-US" altLang="tr-TR" dirty="0"/>
              <a:t> %40’ının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seferde</a:t>
            </a:r>
            <a:r>
              <a:rPr lang="en-US" altLang="tr-TR" dirty="0"/>
              <a:t> </a:t>
            </a:r>
            <a:r>
              <a:rPr lang="en-US" altLang="tr-TR" dirty="0" err="1"/>
              <a:t>çok</a:t>
            </a:r>
            <a:r>
              <a:rPr lang="en-US" altLang="tr-TR" dirty="0"/>
              <a:t> </a:t>
            </a:r>
            <a:r>
              <a:rPr lang="en-US" altLang="tr-TR" dirty="0" err="1"/>
              <a:t>fazla</a:t>
            </a:r>
            <a:r>
              <a:rPr lang="en-US" altLang="tr-TR" dirty="0"/>
              <a:t> </a:t>
            </a:r>
            <a:r>
              <a:rPr lang="en-US" altLang="tr-TR" dirty="0" err="1"/>
              <a:t>alkol</a:t>
            </a:r>
            <a:r>
              <a:rPr lang="en-US" altLang="tr-TR" dirty="0"/>
              <a:t> </a:t>
            </a:r>
            <a:r>
              <a:rPr lang="en-US" altLang="tr-TR" dirty="0" err="1"/>
              <a:t>aldığını</a:t>
            </a:r>
            <a:r>
              <a:rPr lang="en-US" altLang="tr-TR" dirty="0"/>
              <a:t> </a:t>
            </a:r>
            <a:r>
              <a:rPr lang="en-US" altLang="tr-TR" dirty="0" err="1"/>
              <a:t>göstermiştir</a:t>
            </a:r>
            <a:r>
              <a:rPr lang="en-US" altLang="tr-TR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tr-TR" dirty="0"/>
              <a:t>Bu </a:t>
            </a:r>
            <a:r>
              <a:rPr lang="en-US" altLang="tr-TR" dirty="0" err="1"/>
              <a:t>öğrencilerin</a:t>
            </a:r>
            <a:r>
              <a:rPr lang="en-US" altLang="tr-TR" dirty="0"/>
              <a:t> </a:t>
            </a:r>
            <a:r>
              <a:rPr lang="en-US" altLang="tr-TR" dirty="0" err="1"/>
              <a:t>yarısının</a:t>
            </a:r>
            <a:r>
              <a:rPr lang="en-US" altLang="tr-TR" dirty="0"/>
              <a:t> </a:t>
            </a:r>
            <a:r>
              <a:rPr lang="en-US" altLang="tr-TR" dirty="0" err="1"/>
              <a:t>bildirdiği</a:t>
            </a:r>
            <a:r>
              <a:rPr lang="en-US" altLang="tr-TR" dirty="0"/>
              <a:t> </a:t>
            </a:r>
            <a:r>
              <a:rPr lang="en-US" altLang="tr-TR" dirty="0" err="1"/>
              <a:t>sorunlar</a:t>
            </a:r>
            <a:r>
              <a:rPr lang="en-US" altLang="tr-TR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tr-TR" dirty="0" err="1"/>
              <a:t>dersleri</a:t>
            </a:r>
            <a:r>
              <a:rPr lang="en-US" altLang="tr-TR" dirty="0"/>
              <a:t> </a:t>
            </a:r>
            <a:r>
              <a:rPr lang="en-US" altLang="tr-TR" dirty="0" err="1"/>
              <a:t>kaçırma</a:t>
            </a:r>
            <a:r>
              <a:rPr lang="en-US" altLang="tr-TR" dirty="0"/>
              <a:t>             </a:t>
            </a:r>
            <a:r>
              <a:rPr lang="en-US" altLang="tr-TR" dirty="0">
                <a:solidFill>
                  <a:schemeClr val="tx2"/>
                </a:solidFill>
              </a:rPr>
              <a:t>–</a:t>
            </a:r>
            <a:r>
              <a:rPr lang="en-US" altLang="tr-TR" dirty="0"/>
              <a:t> </a:t>
            </a:r>
            <a:r>
              <a:rPr lang="en-US" altLang="tr-TR" dirty="0" err="1"/>
              <a:t>yasalarla</a:t>
            </a:r>
            <a:r>
              <a:rPr lang="en-US" altLang="tr-TR" dirty="0"/>
              <a:t> </a:t>
            </a:r>
            <a:r>
              <a:rPr lang="en-US" altLang="tr-TR" dirty="0" err="1"/>
              <a:t>başı</a:t>
            </a:r>
            <a:r>
              <a:rPr lang="en-US" altLang="tr-TR" dirty="0"/>
              <a:t> </a:t>
            </a:r>
            <a:r>
              <a:rPr lang="en-US" altLang="tr-TR" dirty="0" err="1"/>
              <a:t>derde</a:t>
            </a:r>
            <a:r>
              <a:rPr lang="en-US" altLang="tr-TR" dirty="0"/>
              <a:t> </a:t>
            </a:r>
            <a:r>
              <a:rPr lang="en-US" altLang="tr-TR" dirty="0" err="1"/>
              <a:t>girme</a:t>
            </a:r>
            <a:endParaRPr lang="en-US" altLang="tr-TR" dirty="0"/>
          </a:p>
          <a:p>
            <a:pPr lvl="1">
              <a:lnSpc>
                <a:spcPct val="80000"/>
              </a:lnSpc>
            </a:pPr>
            <a:r>
              <a:rPr lang="en-US" altLang="tr-TR" dirty="0" err="1"/>
              <a:t>fiziksel</a:t>
            </a:r>
            <a:r>
              <a:rPr lang="en-US" altLang="tr-TR" dirty="0"/>
              <a:t> </a:t>
            </a:r>
            <a:r>
              <a:rPr lang="en-US" altLang="tr-TR" dirty="0" err="1"/>
              <a:t>yaralanma</a:t>
            </a:r>
            <a:r>
              <a:rPr lang="en-US" altLang="tr-TR" dirty="0"/>
              <a:t>           </a:t>
            </a:r>
            <a:r>
              <a:rPr lang="en-US" altLang="tr-TR" dirty="0">
                <a:solidFill>
                  <a:schemeClr val="tx2"/>
                </a:solidFill>
              </a:rPr>
              <a:t>–</a:t>
            </a:r>
            <a:r>
              <a:rPr lang="en-US" altLang="tr-TR" dirty="0"/>
              <a:t> </a:t>
            </a:r>
            <a:r>
              <a:rPr lang="en-US" altLang="tr-TR" dirty="0" err="1"/>
              <a:t>korunmasız</a:t>
            </a:r>
            <a:r>
              <a:rPr lang="en-US" altLang="tr-TR" dirty="0"/>
              <a:t> </a:t>
            </a:r>
            <a:r>
              <a:rPr lang="en-US" altLang="tr-TR" dirty="0" err="1"/>
              <a:t>cinsel</a:t>
            </a:r>
            <a:r>
              <a:rPr lang="en-US" altLang="tr-TR" dirty="0"/>
              <a:t> </a:t>
            </a:r>
            <a:r>
              <a:rPr lang="en-US" altLang="tr-TR" dirty="0" err="1"/>
              <a:t>ilişki</a:t>
            </a:r>
            <a:endParaRPr lang="en-US" altLang="tr-TR" dirty="0"/>
          </a:p>
          <a:p>
            <a:pPr>
              <a:lnSpc>
                <a:spcPct val="80000"/>
              </a:lnSpc>
            </a:pPr>
            <a:r>
              <a:rPr lang="en-US" altLang="tr-TR" dirty="0" err="1"/>
              <a:t>Bireyler</a:t>
            </a:r>
            <a:r>
              <a:rPr lang="en-US" altLang="tr-TR" dirty="0"/>
              <a:t> 20’li </a:t>
            </a:r>
            <a:r>
              <a:rPr lang="en-US" altLang="tr-TR" dirty="0" err="1"/>
              <a:t>yaşların</a:t>
            </a:r>
            <a:r>
              <a:rPr lang="en-US" altLang="tr-TR" dirty="0"/>
              <a:t> </a:t>
            </a:r>
            <a:r>
              <a:rPr lang="en-US" altLang="tr-TR" dirty="0" err="1"/>
              <a:t>ortalarına</a:t>
            </a:r>
            <a:r>
              <a:rPr lang="en-US" altLang="tr-TR" dirty="0"/>
              <a:t> </a:t>
            </a:r>
            <a:r>
              <a:rPr lang="en-US" altLang="tr-TR" dirty="0" err="1"/>
              <a:t>geldiklerinde</a:t>
            </a:r>
            <a:r>
              <a:rPr lang="en-US" altLang="tr-TR" dirty="0"/>
              <a:t> </a:t>
            </a:r>
            <a:r>
              <a:rPr lang="en-US" altLang="tr-TR" dirty="0" err="1"/>
              <a:t>alkol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ilaç</a:t>
            </a:r>
            <a:r>
              <a:rPr lang="en-US" altLang="tr-TR" dirty="0"/>
              <a:t> </a:t>
            </a:r>
            <a:r>
              <a:rPr lang="en-US" altLang="tr-TR" dirty="0" err="1"/>
              <a:t>kullanımını</a:t>
            </a:r>
            <a:r>
              <a:rPr lang="en-US" altLang="tr-TR" dirty="0"/>
              <a:t> </a:t>
            </a:r>
            <a:r>
              <a:rPr lang="en-US" altLang="tr-TR" dirty="0" err="1"/>
              <a:t>azaltmaktadırlar</a:t>
            </a:r>
            <a:r>
              <a:rPr lang="en-US" altLang="tr-TR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tr-TR" dirty="0" err="1"/>
              <a:t>Yirmili</a:t>
            </a:r>
            <a:r>
              <a:rPr lang="en-US" altLang="tr-TR" dirty="0"/>
              <a:t> </a:t>
            </a:r>
            <a:r>
              <a:rPr lang="en-US" altLang="tr-TR" dirty="0" err="1"/>
              <a:t>yaşlarda</a:t>
            </a:r>
            <a:r>
              <a:rPr lang="en-US" altLang="tr-TR" dirty="0"/>
              <a:t> </a:t>
            </a:r>
            <a:r>
              <a:rPr lang="en-US" altLang="tr-TR" dirty="0" err="1"/>
              <a:t>yaşam</a:t>
            </a:r>
            <a:r>
              <a:rPr lang="en-US" altLang="tr-TR" dirty="0"/>
              <a:t> </a:t>
            </a:r>
            <a:r>
              <a:rPr lang="en-US" altLang="tr-TR" dirty="0" err="1"/>
              <a:t>koşulları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evlilik</a:t>
            </a:r>
            <a:r>
              <a:rPr lang="en-US" altLang="tr-TR" dirty="0"/>
              <a:t> </a:t>
            </a:r>
            <a:r>
              <a:rPr lang="en-US" altLang="tr-TR" dirty="0" err="1"/>
              <a:t>durumu</a:t>
            </a:r>
            <a:r>
              <a:rPr lang="en-US" altLang="tr-TR" dirty="0"/>
              <a:t> </a:t>
            </a:r>
            <a:r>
              <a:rPr lang="en-US" altLang="tr-TR" dirty="0" err="1"/>
              <a:t>alkol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madde</a:t>
            </a:r>
            <a:r>
              <a:rPr lang="en-US" altLang="tr-TR" dirty="0"/>
              <a:t> </a:t>
            </a:r>
            <a:r>
              <a:rPr lang="en-US" altLang="tr-TR" dirty="0" err="1"/>
              <a:t>kullanımıyla</a:t>
            </a:r>
            <a:r>
              <a:rPr lang="en-US" altLang="tr-TR" dirty="0"/>
              <a:t> </a:t>
            </a:r>
            <a:r>
              <a:rPr lang="en-US" altLang="tr-TR" dirty="0" err="1"/>
              <a:t>ilişkilidir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5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Sigara İçme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51" y="2361460"/>
            <a:ext cx="8730449" cy="3582140"/>
          </a:xfrm>
        </p:spPr>
        <p:txBody>
          <a:bodyPr/>
          <a:lstStyle/>
          <a:p>
            <a:r>
              <a:rPr lang="en-US" altLang="tr-TR" dirty="0" err="1"/>
              <a:t>Sigara</a:t>
            </a:r>
            <a:r>
              <a:rPr lang="en-US" altLang="tr-TR" dirty="0"/>
              <a:t> </a:t>
            </a:r>
            <a:r>
              <a:rPr lang="en-US" altLang="tr-TR" dirty="0" err="1"/>
              <a:t>kanserden</a:t>
            </a:r>
            <a:r>
              <a:rPr lang="en-US" altLang="tr-TR" dirty="0"/>
              <a:t> </a:t>
            </a:r>
            <a:r>
              <a:rPr lang="en-US" altLang="tr-TR" dirty="0" err="1"/>
              <a:t>ölümlerin</a:t>
            </a:r>
            <a:r>
              <a:rPr lang="en-US" altLang="tr-TR" dirty="0"/>
              <a:t> %30’u, </a:t>
            </a:r>
            <a:r>
              <a:rPr lang="en-US" altLang="tr-TR" dirty="0" err="1"/>
              <a:t>kalp</a:t>
            </a:r>
            <a:r>
              <a:rPr lang="en-US" altLang="tr-TR" dirty="0"/>
              <a:t> </a:t>
            </a:r>
            <a:r>
              <a:rPr lang="en-US" altLang="tr-TR" dirty="0" err="1"/>
              <a:t>hastalıklarından</a:t>
            </a:r>
            <a:r>
              <a:rPr lang="en-US" altLang="tr-TR" dirty="0"/>
              <a:t> </a:t>
            </a:r>
            <a:r>
              <a:rPr lang="en-US" altLang="tr-TR" dirty="0" err="1"/>
              <a:t>ölümün</a:t>
            </a:r>
            <a:r>
              <a:rPr lang="en-US" altLang="tr-TR" dirty="0"/>
              <a:t> %21’i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kronik</a:t>
            </a:r>
            <a:r>
              <a:rPr lang="en-US" altLang="tr-TR" dirty="0"/>
              <a:t> </a:t>
            </a:r>
            <a:r>
              <a:rPr lang="en-US" altLang="tr-TR" dirty="0" err="1"/>
              <a:t>akciğer</a:t>
            </a:r>
            <a:r>
              <a:rPr lang="en-US" altLang="tr-TR" dirty="0"/>
              <a:t> </a:t>
            </a:r>
            <a:r>
              <a:rPr lang="en-US" altLang="tr-TR" dirty="0" err="1"/>
              <a:t>hastalıklarından</a:t>
            </a:r>
            <a:r>
              <a:rPr lang="en-US" altLang="tr-TR" dirty="0"/>
              <a:t> </a:t>
            </a:r>
            <a:r>
              <a:rPr lang="en-US" altLang="tr-TR" dirty="0" err="1"/>
              <a:t>ölümün</a:t>
            </a:r>
            <a:r>
              <a:rPr lang="en-US" altLang="tr-TR" dirty="0"/>
              <a:t> de %82’siyle </a:t>
            </a:r>
            <a:r>
              <a:rPr lang="en-US" altLang="tr-TR" dirty="0" err="1"/>
              <a:t>bağlantılıdır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yılda</a:t>
            </a:r>
            <a:r>
              <a:rPr lang="en-US" altLang="tr-TR" dirty="0"/>
              <a:t> </a:t>
            </a:r>
            <a:r>
              <a:rPr lang="en-US" altLang="tr-TR" dirty="0" err="1"/>
              <a:t>akciğer</a:t>
            </a:r>
            <a:r>
              <a:rPr lang="en-US" altLang="tr-TR" dirty="0"/>
              <a:t> </a:t>
            </a:r>
            <a:r>
              <a:rPr lang="en-US" altLang="tr-TR" dirty="0" err="1"/>
              <a:t>kanserinden</a:t>
            </a:r>
            <a:r>
              <a:rPr lang="en-US" altLang="tr-TR" dirty="0"/>
              <a:t> </a:t>
            </a:r>
            <a:r>
              <a:rPr lang="en-US" altLang="tr-TR" dirty="0" err="1"/>
              <a:t>ölen</a:t>
            </a:r>
            <a:r>
              <a:rPr lang="en-US" altLang="tr-TR" dirty="0"/>
              <a:t> 9000 </a:t>
            </a:r>
            <a:r>
              <a:rPr lang="en-US" altLang="tr-TR" dirty="0" err="1"/>
              <a:t>kişi</a:t>
            </a:r>
            <a:r>
              <a:rPr lang="en-US" altLang="tr-TR" dirty="0"/>
              <a:t> de </a:t>
            </a:r>
            <a:r>
              <a:rPr lang="en-US" altLang="tr-TR" dirty="0" err="1"/>
              <a:t>pasif</a:t>
            </a:r>
            <a:r>
              <a:rPr lang="en-US" altLang="tr-TR" dirty="0"/>
              <a:t> </a:t>
            </a:r>
            <a:r>
              <a:rPr lang="en-US" altLang="tr-TR" dirty="0" err="1"/>
              <a:t>içicidir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Sigara</a:t>
            </a:r>
            <a:r>
              <a:rPr lang="en-US" altLang="tr-TR" dirty="0"/>
              <a:t> </a:t>
            </a:r>
            <a:r>
              <a:rPr lang="en-US" altLang="tr-TR" dirty="0" err="1"/>
              <a:t>içenlerin</a:t>
            </a:r>
            <a:r>
              <a:rPr lang="en-US" altLang="tr-TR" dirty="0"/>
              <a:t> </a:t>
            </a:r>
            <a:r>
              <a:rPr lang="en-US" altLang="tr-TR" dirty="0" err="1"/>
              <a:t>çocukları</a:t>
            </a:r>
            <a:r>
              <a:rPr lang="en-US" altLang="tr-TR" dirty="0"/>
              <a:t> </a:t>
            </a:r>
            <a:r>
              <a:rPr lang="en-US" altLang="tr-TR" dirty="0" err="1"/>
              <a:t>solunum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orta</a:t>
            </a:r>
            <a:r>
              <a:rPr lang="en-US" altLang="tr-TR" dirty="0"/>
              <a:t> kulak </a:t>
            </a:r>
            <a:r>
              <a:rPr lang="en-US" altLang="tr-TR" dirty="0" err="1"/>
              <a:t>hastalıkları</a:t>
            </a:r>
            <a:r>
              <a:rPr lang="en-US" altLang="tr-TR" dirty="0"/>
              <a:t> </a:t>
            </a:r>
            <a:r>
              <a:rPr lang="en-US" altLang="tr-TR" dirty="0" err="1"/>
              <a:t>için</a:t>
            </a:r>
            <a:r>
              <a:rPr lang="en-US" altLang="tr-TR" dirty="0"/>
              <a:t> risk </a:t>
            </a:r>
            <a:r>
              <a:rPr lang="en-US" altLang="tr-TR" dirty="0" err="1"/>
              <a:t>altındadır</a:t>
            </a:r>
            <a:r>
              <a:rPr lang="en-US" altLang="tr-TR" dirty="0"/>
              <a:t>. </a:t>
            </a:r>
          </a:p>
          <a:p>
            <a:r>
              <a:rPr lang="en-US" altLang="tr-TR" dirty="0"/>
              <a:t>50 </a:t>
            </a:r>
            <a:r>
              <a:rPr lang="en-US" altLang="tr-TR" dirty="0" err="1"/>
              <a:t>Milyondan</a:t>
            </a:r>
            <a:r>
              <a:rPr lang="en-US" altLang="tr-TR" dirty="0"/>
              <a:t> </a:t>
            </a:r>
            <a:r>
              <a:rPr lang="en-US" altLang="tr-TR" dirty="0" err="1"/>
              <a:t>fazla</a:t>
            </a:r>
            <a:r>
              <a:rPr lang="en-US" altLang="tr-TR" dirty="0"/>
              <a:t> </a:t>
            </a:r>
            <a:r>
              <a:rPr lang="en-US" altLang="tr-TR" dirty="0" err="1"/>
              <a:t>Amerikalı</a:t>
            </a:r>
            <a:r>
              <a:rPr lang="en-US" altLang="tr-TR" dirty="0"/>
              <a:t> </a:t>
            </a:r>
            <a:r>
              <a:rPr lang="en-US" altLang="tr-TR" dirty="0" err="1"/>
              <a:t>sigara</a:t>
            </a:r>
            <a:r>
              <a:rPr lang="en-US" altLang="tr-TR" dirty="0"/>
              <a:t> </a:t>
            </a:r>
            <a:r>
              <a:rPr lang="en-US" altLang="tr-TR" dirty="0" err="1"/>
              <a:t>içmektedir</a:t>
            </a:r>
            <a:r>
              <a:rPr lang="en-US" altLang="tr-TR" dirty="0"/>
              <a:t>.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8172"/>
              </p:ext>
            </p:extLst>
          </p:nvPr>
        </p:nvGraphicFramePr>
        <p:xfrm>
          <a:off x="9860132" y="365125"/>
          <a:ext cx="1600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Clip" r:id="rId3" imgW="893880" imgH="729360" progId="MS_ClipArt_Gallery.2">
                  <p:embed/>
                </p:oleObj>
              </mc:Choice>
              <mc:Fallback>
                <p:oleObj name="Clip" r:id="rId3" imgW="893880" imgH="729360" progId="MS_ClipArt_Gallery.2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0132" y="365125"/>
                        <a:ext cx="1600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5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Grp="1" noChangeAspect="1"/>
          </p:cNvGraphicFramePr>
          <p:nvPr>
            <p:ph type="dgm" idx="1"/>
          </p:nvPr>
        </p:nvGraphicFramePr>
        <p:xfrm>
          <a:off x="3200400" y="1422400"/>
          <a:ext cx="5822950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MS Kuruluş Şeması" r:id="rId3" imgW="5822640" imgH="3860640" progId="OrgPlusWOPX.4">
                  <p:embed followColorScheme="full"/>
                </p:oleObj>
              </mc:Choice>
              <mc:Fallback>
                <p:oleObj name="MS Kuruluş Şeması" r:id="rId3" imgW="5822640" imgH="3860640" progId="OrgPlusWOPX.4">
                  <p:embed followColorScheme="full"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22400"/>
                        <a:ext cx="5822950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79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4800" dirty="0" err="1" smtClean="0"/>
              <a:t>Erikson’un</a:t>
            </a:r>
            <a:r>
              <a:rPr lang="en-US" altLang="tr-TR" sz="4800" dirty="0" smtClean="0"/>
              <a:t> </a:t>
            </a:r>
            <a:r>
              <a:rPr lang="en-US" altLang="tr-TR" sz="4800" dirty="0" err="1"/>
              <a:t>Görüşü</a:t>
            </a:r>
            <a:endParaRPr lang="en-US" altLang="tr-TR" sz="4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29" y="1763397"/>
            <a:ext cx="6297919" cy="364310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269941" y="6026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tr-TR" b="1" dirty="0" err="1">
                <a:solidFill>
                  <a:srgbClr val="4B4E50"/>
                </a:solidFill>
                <a:latin typeface="Heebo"/>
              </a:rPr>
              <a:t>Psikososyal</a:t>
            </a:r>
            <a:r>
              <a:rPr lang="tr-TR" b="1" dirty="0">
                <a:solidFill>
                  <a:srgbClr val="4B4E50"/>
                </a:solidFill>
                <a:latin typeface="Heebo"/>
              </a:rPr>
              <a:t> kriz:</a:t>
            </a:r>
            <a:r>
              <a:rPr lang="tr-TR" dirty="0">
                <a:solidFill>
                  <a:srgbClr val="4B4E50"/>
                </a:solidFill>
                <a:latin typeface="Heebo"/>
              </a:rPr>
              <a:t> Yakınlık ve yalıtılmışlık.</a:t>
            </a:r>
          </a:p>
          <a:p>
            <a:pPr fontAlgn="base"/>
            <a:r>
              <a:rPr lang="tr-TR" b="1" dirty="0">
                <a:solidFill>
                  <a:srgbClr val="4B4E50"/>
                </a:solidFill>
                <a:latin typeface="Heebo"/>
              </a:rPr>
              <a:t>Egonun güçlenmesi sonucu gelişen duygu</a:t>
            </a:r>
            <a:r>
              <a:rPr lang="tr-TR" dirty="0">
                <a:solidFill>
                  <a:srgbClr val="4B4E50"/>
                </a:solidFill>
                <a:latin typeface="Heebo"/>
              </a:rPr>
              <a:t>:  Sevgi.</a:t>
            </a:r>
            <a:endParaRPr lang="tr-TR" b="0" i="0" dirty="0">
              <a:solidFill>
                <a:srgbClr val="4B4E50"/>
              </a:solidFill>
              <a:effectLst/>
              <a:latin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18033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Yaratıcılık</a:t>
            </a:r>
            <a:endParaRPr lang="en-US" altLang="tr-TR" sz="2800">
              <a:solidFill>
                <a:srgbClr val="00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4400"/>
              <a:t>Yetişkinde Gelişimsel Değişmeler</a:t>
            </a:r>
          </a:p>
          <a:p>
            <a:r>
              <a:rPr lang="en-US" altLang="tr-TR" sz="4400"/>
              <a:t>Csikszentmihalyi’nin Düşünceleri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56245"/>
              </p:ext>
            </p:extLst>
          </p:nvPr>
        </p:nvGraphicFramePr>
        <p:xfrm>
          <a:off x="6542842" y="3568700"/>
          <a:ext cx="4267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Clip" r:id="rId3" imgW="2194200" imgH="1966320" progId="MS_ClipArt_Gallery.2">
                  <p:embed/>
                </p:oleObj>
              </mc:Choice>
              <mc:Fallback>
                <p:oleObj name="Clip" r:id="rId3" imgW="2194200" imgH="1966320" progId="MS_ClipArt_Gallery.2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842" y="3568700"/>
                        <a:ext cx="4267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75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Yetişkinde Gelişimsel Değişmeler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3794" y="2254927"/>
            <a:ext cx="9410330" cy="3906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tr-TR" dirty="0" err="1"/>
              <a:t>Araştırmalar</a:t>
            </a:r>
            <a:r>
              <a:rPr lang="en-US" altLang="tr-TR" dirty="0"/>
              <a:t> </a:t>
            </a:r>
            <a:r>
              <a:rPr lang="en-US" altLang="tr-TR" dirty="0" err="1"/>
              <a:t>yaratıcılığın</a:t>
            </a:r>
            <a:r>
              <a:rPr lang="en-US" altLang="tr-TR" dirty="0"/>
              <a:t> </a:t>
            </a:r>
            <a:r>
              <a:rPr lang="en-US" altLang="tr-TR" dirty="0" err="1"/>
              <a:t>yetişkinlikte</a:t>
            </a:r>
            <a:r>
              <a:rPr lang="en-US" altLang="tr-TR" dirty="0"/>
              <a:t>, </a:t>
            </a:r>
            <a:r>
              <a:rPr lang="en-US" altLang="tr-TR" dirty="0" err="1"/>
              <a:t>özellikle</a:t>
            </a:r>
            <a:r>
              <a:rPr lang="en-US" altLang="tr-TR" dirty="0"/>
              <a:t> de 40’lı </a:t>
            </a:r>
            <a:r>
              <a:rPr lang="en-US" altLang="tr-TR" dirty="0" err="1"/>
              <a:t>yaşlarda</a:t>
            </a:r>
            <a:r>
              <a:rPr lang="en-US" altLang="tr-TR" dirty="0"/>
              <a:t> </a:t>
            </a:r>
            <a:r>
              <a:rPr lang="en-US" altLang="tr-TR" dirty="0" err="1"/>
              <a:t>zirve</a:t>
            </a:r>
            <a:r>
              <a:rPr lang="en-US" altLang="tr-TR" dirty="0"/>
              <a:t> </a:t>
            </a:r>
            <a:r>
              <a:rPr lang="en-US" altLang="tr-TR" dirty="0" err="1"/>
              <a:t>yaptığını</a:t>
            </a:r>
            <a:r>
              <a:rPr lang="en-US" altLang="tr-TR" dirty="0"/>
              <a:t> </a:t>
            </a:r>
            <a:r>
              <a:rPr lang="en-US" altLang="tr-TR" dirty="0" err="1"/>
              <a:t>göstermektedir</a:t>
            </a:r>
            <a:r>
              <a:rPr lang="en-US" alt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Yaratıcı</a:t>
            </a:r>
            <a:r>
              <a:rPr lang="en-US" altLang="tr-TR" dirty="0"/>
              <a:t> </a:t>
            </a:r>
            <a:r>
              <a:rPr lang="en-US" altLang="tr-TR" dirty="0" err="1"/>
              <a:t>katkılarda</a:t>
            </a:r>
            <a:r>
              <a:rPr lang="en-US" altLang="tr-TR" dirty="0"/>
              <a:t> </a:t>
            </a:r>
            <a:r>
              <a:rPr lang="en-US" altLang="tr-TR" dirty="0" err="1"/>
              <a:t>azalma</a:t>
            </a:r>
            <a:r>
              <a:rPr lang="en-US" altLang="tr-TR" dirty="0"/>
              <a:t> </a:t>
            </a:r>
            <a:r>
              <a:rPr lang="en-US" altLang="tr-TR" dirty="0" err="1"/>
              <a:t>genellikle</a:t>
            </a:r>
            <a:r>
              <a:rPr lang="en-US" altLang="tr-TR" dirty="0"/>
              <a:t> 50’li </a:t>
            </a:r>
            <a:r>
              <a:rPr lang="en-US" altLang="tr-TR" dirty="0" err="1"/>
              <a:t>yaşlar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sonrasında</a:t>
            </a:r>
            <a:r>
              <a:rPr lang="en-US" altLang="tr-TR" dirty="0"/>
              <a:t> </a:t>
            </a:r>
            <a:r>
              <a:rPr lang="en-US" altLang="tr-TR" dirty="0" err="1"/>
              <a:t>ortaya</a:t>
            </a:r>
            <a:r>
              <a:rPr lang="en-US" altLang="tr-TR" dirty="0"/>
              <a:t> </a:t>
            </a:r>
            <a:r>
              <a:rPr lang="en-US" altLang="tr-TR" dirty="0" err="1"/>
              <a:t>çıkmaktadır</a:t>
            </a:r>
            <a:r>
              <a:rPr lang="en-US" altLang="tr-TR" dirty="0"/>
              <a:t>. </a:t>
            </a:r>
            <a:r>
              <a:rPr lang="en-US" altLang="tr-TR" dirty="0" err="1"/>
              <a:t>Bununla</a:t>
            </a:r>
            <a:r>
              <a:rPr lang="en-US" altLang="tr-TR" dirty="0"/>
              <a:t> </a:t>
            </a:r>
            <a:r>
              <a:rPr lang="en-US" altLang="tr-TR" dirty="0" err="1"/>
              <a:t>birlikte</a:t>
            </a:r>
            <a:r>
              <a:rPr lang="en-US" altLang="tr-TR" dirty="0"/>
              <a:t> </a:t>
            </a:r>
            <a:r>
              <a:rPr lang="en-US" altLang="tr-TR" dirty="0" err="1"/>
              <a:t>düşünüldüğü</a:t>
            </a:r>
            <a:r>
              <a:rPr lang="en-US" altLang="tr-TR" dirty="0"/>
              <a:t> </a:t>
            </a:r>
            <a:r>
              <a:rPr lang="en-US" altLang="tr-TR" dirty="0" err="1"/>
              <a:t>kadar</a:t>
            </a:r>
            <a:r>
              <a:rPr lang="en-US" altLang="tr-TR" dirty="0"/>
              <a:t> </a:t>
            </a:r>
            <a:r>
              <a:rPr lang="en-US" altLang="tr-TR" dirty="0" err="1"/>
              <a:t>yaygın</a:t>
            </a:r>
            <a:r>
              <a:rPr lang="en-US" altLang="tr-TR" dirty="0"/>
              <a:t> </a:t>
            </a:r>
            <a:r>
              <a:rPr lang="en-US" altLang="tr-TR" dirty="0" err="1"/>
              <a:t>değildir</a:t>
            </a:r>
            <a:r>
              <a:rPr lang="en-US" alt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93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4800" dirty="0" smtClean="0"/>
              <a:t>Akı</a:t>
            </a:r>
            <a:r>
              <a:rPr lang="tr-TR" altLang="tr-TR" sz="4800" dirty="0" smtClean="0"/>
              <a:t>ş Teorisi (</a:t>
            </a:r>
            <a:r>
              <a:rPr lang="tr-TR" dirty="0" err="1"/>
              <a:t>Mihaly</a:t>
            </a:r>
            <a:r>
              <a:rPr lang="tr-TR" dirty="0"/>
              <a:t> </a:t>
            </a:r>
            <a:r>
              <a:rPr lang="tr-TR" dirty="0" err="1" smtClean="0"/>
              <a:t>Csikszentmihalyi</a:t>
            </a:r>
            <a:r>
              <a:rPr lang="tr-TR" dirty="0" smtClean="0"/>
              <a:t>) </a:t>
            </a:r>
            <a:r>
              <a:rPr lang="tr-TR" sz="2400" dirty="0" err="1" smtClean="0"/>
              <a:t>Çiksenmihalyi</a:t>
            </a:r>
            <a:endParaRPr lang="en-US" altLang="tr-TR" sz="2800" dirty="0"/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25118" y="2148395"/>
            <a:ext cx="10128682" cy="4163627"/>
          </a:xfrm>
        </p:spPr>
        <p:txBody>
          <a:bodyPr>
            <a:normAutofit fontScale="92500" lnSpcReduction="20000"/>
          </a:bodyPr>
          <a:lstStyle/>
          <a:p>
            <a:r>
              <a:rPr lang="en-US" altLang="tr-TR" dirty="0" smtClean="0"/>
              <a:t>Akı</a:t>
            </a:r>
            <a:r>
              <a:rPr lang="tr-TR" altLang="tr-TR" dirty="0" smtClean="0"/>
              <a:t>ş</a:t>
            </a:r>
            <a:r>
              <a:rPr lang="en-US" altLang="tr-TR" dirty="0" smtClean="0"/>
              <a:t> </a:t>
            </a:r>
            <a:r>
              <a:rPr lang="en-US" altLang="tr-TR" dirty="0" err="1"/>
              <a:t>bizi</a:t>
            </a:r>
            <a:r>
              <a:rPr lang="en-US" altLang="tr-TR" dirty="0"/>
              <a:t> </a:t>
            </a:r>
            <a:r>
              <a:rPr lang="en-US" altLang="tr-TR" dirty="0" err="1"/>
              <a:t>içine</a:t>
            </a:r>
            <a:r>
              <a:rPr lang="en-US" altLang="tr-TR" dirty="0"/>
              <a:t> </a:t>
            </a:r>
            <a:r>
              <a:rPr lang="en-US" altLang="tr-TR" dirty="0" err="1"/>
              <a:t>çeken</a:t>
            </a:r>
            <a:r>
              <a:rPr lang="en-US" altLang="tr-TR" dirty="0"/>
              <a:t> </a:t>
            </a:r>
            <a:r>
              <a:rPr lang="en-US" altLang="tr-TR" dirty="0" err="1"/>
              <a:t>fiziksel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zihinsel</a:t>
            </a:r>
            <a:r>
              <a:rPr lang="en-US" altLang="tr-TR" dirty="0"/>
              <a:t> </a:t>
            </a:r>
            <a:r>
              <a:rPr lang="en-US" altLang="tr-TR" dirty="0" err="1"/>
              <a:t>mücadelelerle</a:t>
            </a:r>
            <a:r>
              <a:rPr lang="en-US" altLang="tr-TR" dirty="0"/>
              <a:t> </a:t>
            </a:r>
            <a:r>
              <a:rPr lang="en-US" altLang="tr-TR" dirty="0" err="1"/>
              <a:t>meşgul</a:t>
            </a:r>
            <a:r>
              <a:rPr lang="en-US" altLang="tr-TR" dirty="0"/>
              <a:t> </a:t>
            </a:r>
            <a:r>
              <a:rPr lang="en-US" altLang="tr-TR" dirty="0" err="1"/>
              <a:t>olduğumuz</a:t>
            </a:r>
            <a:r>
              <a:rPr lang="en-US" altLang="tr-TR" dirty="0"/>
              <a:t> zaman </a:t>
            </a:r>
            <a:r>
              <a:rPr lang="en-US" altLang="tr-TR" dirty="0" err="1"/>
              <a:t>yükselen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zevk</a:t>
            </a:r>
            <a:r>
              <a:rPr lang="en-US" altLang="tr-TR" dirty="0"/>
              <a:t> </a:t>
            </a:r>
            <a:r>
              <a:rPr lang="en-US" altLang="tr-TR" dirty="0" err="1"/>
              <a:t>durumudur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r>
              <a:rPr lang="tr-TR" altLang="tr-TR" dirty="0" smtClean="0"/>
              <a:t>Akışı anlamak için yaratıcılık kavramı üzerinden tanımlama yapmak gerekir.</a:t>
            </a:r>
          </a:p>
          <a:p>
            <a:pPr lvl="1"/>
            <a:r>
              <a:rPr lang="tr-TR" altLang="tr-TR" dirty="0" smtClean="0"/>
              <a:t>Kendini zorladığın durumlarda duruma </a:t>
            </a:r>
            <a:r>
              <a:rPr lang="tr-TR" altLang="tr-TR" dirty="0" err="1" smtClean="0"/>
              <a:t>kanalize</a:t>
            </a:r>
            <a:r>
              <a:rPr lang="tr-TR" altLang="tr-TR" dirty="0" smtClean="0"/>
              <a:t> olma hali</a:t>
            </a:r>
          </a:p>
          <a:p>
            <a:pPr lvl="2"/>
            <a:r>
              <a:rPr lang="tr-TR" altLang="tr-TR" dirty="0" smtClean="0"/>
              <a:t>Rutinden çıkmak</a:t>
            </a:r>
          </a:p>
          <a:p>
            <a:pPr lvl="2"/>
            <a:r>
              <a:rPr lang="tr-TR" altLang="tr-TR" dirty="0" smtClean="0"/>
              <a:t>Dikkatini toparlamak</a:t>
            </a:r>
          </a:p>
          <a:p>
            <a:pPr lvl="2"/>
            <a:r>
              <a:rPr lang="tr-TR" altLang="tr-TR" dirty="0" smtClean="0"/>
              <a:t>Haz almak</a:t>
            </a:r>
          </a:p>
          <a:p>
            <a:pPr lvl="1"/>
            <a:r>
              <a:rPr lang="tr-TR" dirty="0"/>
              <a:t>Öğleden sonra kendinden geçercesine kitap okumaya başlıyor, akşama doğru dünyada ne olup bittiğinden habersiz oluyor. </a:t>
            </a:r>
            <a:endParaRPr lang="tr-TR" dirty="0" smtClean="0"/>
          </a:p>
          <a:p>
            <a:pPr lvl="1"/>
            <a:r>
              <a:rPr lang="tr-TR" dirty="0" smtClean="0"/>
              <a:t>Hoş </a:t>
            </a:r>
            <a:r>
              <a:rPr lang="tr-TR" dirty="0"/>
              <a:t>bir kızla geçirdiğiniz bir saat ise bir dakika gibi </a:t>
            </a:r>
            <a:r>
              <a:rPr lang="tr-TR" dirty="0" smtClean="0"/>
              <a:t>geçer.</a:t>
            </a:r>
          </a:p>
          <a:p>
            <a:pPr lvl="1"/>
            <a:endParaRPr lang="tr-TR" altLang="tr-TR" dirty="0"/>
          </a:p>
          <a:p>
            <a:pPr lvl="1"/>
            <a:r>
              <a:rPr lang="tr-TR" altLang="tr-TR" dirty="0" smtClean="0"/>
              <a:t>Sizin akışı yakaladığınız anlar?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0691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Csikszentmihalyi’</a:t>
            </a:r>
            <a:r>
              <a:rPr lang="tr-TR" altLang="tr-TR"/>
              <a:t>nin Görüşleri</a:t>
            </a:r>
            <a:endParaRPr lang="en-US" altLang="tr-TR"/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73693" y="1988598"/>
            <a:ext cx="8508507" cy="3802602"/>
          </a:xfrm>
        </p:spPr>
        <p:txBody>
          <a:bodyPr/>
          <a:lstStyle/>
          <a:p>
            <a:r>
              <a:rPr lang="en-US" altLang="tr-TR" sz="2400" dirty="0"/>
              <a:t>Her </a:t>
            </a:r>
            <a:r>
              <a:rPr lang="en-US" altLang="tr-TR" sz="2400" dirty="0" err="1"/>
              <a:t>gün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birşeyin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sizi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şaşırtmasına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çalışın</a:t>
            </a:r>
            <a:r>
              <a:rPr lang="en-US" altLang="tr-TR" sz="2400" dirty="0"/>
              <a:t>.</a:t>
            </a:r>
          </a:p>
          <a:p>
            <a:r>
              <a:rPr lang="en-US" altLang="tr-TR" sz="2400" dirty="0"/>
              <a:t>Her </a:t>
            </a:r>
            <a:r>
              <a:rPr lang="en-US" altLang="tr-TR" sz="2400" dirty="0" err="1"/>
              <a:t>gün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en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azından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bir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kişinin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sizi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şaşırtmasına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çalışın</a:t>
            </a:r>
            <a:r>
              <a:rPr lang="en-US" altLang="tr-TR" sz="2400" dirty="0"/>
              <a:t>.</a:t>
            </a:r>
          </a:p>
          <a:p>
            <a:r>
              <a:rPr lang="en-US" altLang="tr-TR" sz="2400" dirty="0"/>
              <a:t>Her </a:t>
            </a:r>
            <a:r>
              <a:rPr lang="en-US" altLang="tr-TR" sz="2400" dirty="0" err="1"/>
              <a:t>gün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sizi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neyin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şaşırttığını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diğerlerini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nasıl</a:t>
            </a:r>
            <a:r>
              <a:rPr lang="en-US" altLang="tr-TR" sz="2400" dirty="0"/>
              <a:t> </a:t>
            </a:r>
            <a:r>
              <a:rPr lang="en-US" altLang="tr-TR" sz="2400" dirty="0" err="1"/>
              <a:t>şaşırttığınızı</a:t>
            </a:r>
            <a:r>
              <a:rPr lang="en-US" altLang="tr-TR" sz="2400" dirty="0"/>
              <a:t> not </a:t>
            </a:r>
            <a:r>
              <a:rPr lang="en-US" altLang="tr-TR" sz="2400" dirty="0" err="1"/>
              <a:t>edin</a:t>
            </a:r>
            <a:r>
              <a:rPr lang="en-US" altLang="tr-TR" sz="2400" dirty="0"/>
              <a:t>.</a:t>
            </a:r>
          </a:p>
          <a:p>
            <a:r>
              <a:rPr lang="en-US" altLang="tr-TR" sz="2400" dirty="0" err="1"/>
              <a:t>Bir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şey</a:t>
            </a:r>
            <a:r>
              <a:rPr lang="en-US" altLang="tr-TR" sz="2400" dirty="0"/>
              <a:t> sizing </a:t>
            </a:r>
            <a:r>
              <a:rPr lang="en-US" altLang="tr-TR" sz="2400" dirty="0" err="1"/>
              <a:t>ilginizi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çekiyorsa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onu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izleyin</a:t>
            </a:r>
            <a:r>
              <a:rPr lang="en-US" altLang="tr-TR" sz="2400" dirty="0"/>
              <a:t>. </a:t>
            </a:r>
          </a:p>
          <a:p>
            <a:r>
              <a:rPr lang="en-US" altLang="tr-TR" sz="2400" dirty="0" err="1"/>
              <a:t>Sabahları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dört</a:t>
            </a:r>
            <a:r>
              <a:rPr lang="en-US" altLang="tr-TR" sz="2400" dirty="0"/>
              <a:t> </a:t>
            </a:r>
            <a:r>
              <a:rPr lang="en-US" altLang="tr-TR" sz="2400" dirty="0" err="1"/>
              <a:t>gözle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bekleyeceğiniz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spesifik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bir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amaçla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uyanın</a:t>
            </a:r>
            <a:r>
              <a:rPr lang="en-US" altLang="tr-TR" sz="2400" dirty="0"/>
              <a:t>.</a:t>
            </a:r>
          </a:p>
          <a:p>
            <a:r>
              <a:rPr lang="en-US" altLang="tr-TR" sz="2400" dirty="0" err="1"/>
              <a:t>Programınızın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hesabını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yapın</a:t>
            </a:r>
            <a:r>
              <a:rPr lang="en-US" altLang="tr-TR" sz="2400" dirty="0"/>
              <a:t>.</a:t>
            </a:r>
          </a:p>
          <a:p>
            <a:r>
              <a:rPr lang="en-US" altLang="tr-TR" sz="2400" dirty="0" err="1"/>
              <a:t>Yaratıcılığınızı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uyaracak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düzenlemeler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için</a:t>
            </a:r>
            <a:r>
              <a:rPr lang="en-US" altLang="tr-TR" sz="2400" dirty="0"/>
              <a:t> zaman </a:t>
            </a:r>
            <a:r>
              <a:rPr lang="en-US" altLang="tr-TR" sz="2400" dirty="0" err="1"/>
              <a:t>harcayın</a:t>
            </a:r>
            <a:r>
              <a:rPr lang="en-US" altLang="tr-TR" sz="2400" dirty="0"/>
              <a:t>.</a:t>
            </a:r>
          </a:p>
        </p:txBody>
      </p:sp>
      <p:graphicFrame>
        <p:nvGraphicFramePr>
          <p:cNvPr id="12288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5200"/>
              </p:ext>
            </p:extLst>
          </p:nvPr>
        </p:nvGraphicFramePr>
        <p:xfrm>
          <a:off x="9789110" y="3361678"/>
          <a:ext cx="1713697" cy="18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Clip" r:id="rId3" imgW="1465560" imgH="1783800" progId="MS_ClipArt_Gallery.2">
                  <p:embed/>
                </p:oleObj>
              </mc:Choice>
              <mc:Fallback>
                <p:oleObj name="Clip" r:id="rId3" imgW="1465560" imgH="1783800" progId="MS_ClipArt_Gallery.2">
                  <p:embed/>
                  <p:pic>
                    <p:nvPicPr>
                      <p:cNvPr id="12288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9110" y="3361678"/>
                        <a:ext cx="1713697" cy="184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6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Grp="1" noChangeAspect="1"/>
          </p:cNvGraphicFramePr>
          <p:nvPr>
            <p:ph type="dgm" idx="1"/>
          </p:nvPr>
        </p:nvGraphicFramePr>
        <p:xfrm>
          <a:off x="3714750" y="1219200"/>
          <a:ext cx="4699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MS Kuruluş Şeması" r:id="rId3" imgW="4698720" imgH="4114800" progId="OrgPlusWOPX.4">
                  <p:embed followColorScheme="full"/>
                </p:oleObj>
              </mc:Choice>
              <mc:Fallback>
                <p:oleObj name="MS Kuruluş Şeması" r:id="rId3" imgW="4698720" imgH="4114800" progId="OrgPlusWOPX.4">
                  <p:embed followColorScheme="full"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219200"/>
                        <a:ext cx="46990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29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Gelişimsel Değişimler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/>
              <a:t>Cocukların büyüyünce ne olmak istedikleriyle ilgili idealist fantazileri vardır.</a:t>
            </a:r>
          </a:p>
          <a:p>
            <a:pPr>
              <a:lnSpc>
                <a:spcPct val="90000"/>
              </a:lnSpc>
            </a:pPr>
            <a:r>
              <a:rPr lang="en-US" altLang="tr-TR"/>
              <a:t>Liselerde öğrenciler kariyerleri hakkında her ne nedense daha az idealist düşünmeye başlarlar.</a:t>
            </a:r>
          </a:p>
          <a:p>
            <a:pPr>
              <a:lnSpc>
                <a:spcPct val="90000"/>
              </a:lnSpc>
            </a:pPr>
            <a:r>
              <a:rPr lang="en-US" altLang="tr-TR"/>
              <a:t>Onlu yaşların sonları ile yirmili yaşların başlarında kariyer kararları daha da ciddileşir.  .</a:t>
            </a:r>
          </a:p>
          <a:p>
            <a:pPr>
              <a:lnSpc>
                <a:spcPct val="90000"/>
              </a:lnSpc>
            </a:pPr>
            <a:r>
              <a:rPr lang="en-US" altLang="tr-TR"/>
              <a:t>Yirmili yaşların ortalarından genç yetişkinliğin sonuna kadar bireyler sıklıkla ortaya çıkan kariyerlerini oluşturma arayışına girer. </a:t>
            </a:r>
          </a:p>
        </p:txBody>
      </p:sp>
    </p:spTree>
    <p:extLst>
      <p:ext uri="{BB962C8B-B14F-4D97-AF65-F5344CB8AC3E}">
        <p14:creationId xmlns:p14="http://schemas.microsoft.com/office/powerpoint/2010/main" val="226320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24"/>
          <p:cNvGraphicFramePr>
            <a:graphicFrameLocks noGrp="1" noChangeAspect="1"/>
          </p:cNvGraphicFramePr>
          <p:nvPr>
            <p:ph type="dgm" idx="1"/>
          </p:nvPr>
        </p:nvGraphicFramePr>
        <p:xfrm>
          <a:off x="3835400" y="1219200"/>
          <a:ext cx="4597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MS Kuruluş Şeması" r:id="rId3" imgW="4597200" imgH="4114800" progId="OrgPlusWOPX.4">
                  <p:embed followColorScheme="full"/>
                </p:oleObj>
              </mc:Choice>
              <mc:Fallback>
                <p:oleObj name="MS Kuruluş Şeması" r:id="rId3" imgW="4597200" imgH="4114800" progId="OrgPlusWOPX.4">
                  <p:embed followColorScheme="full"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219200"/>
                        <a:ext cx="4597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13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Mizaç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003307" cy="4351338"/>
          </a:xfrm>
        </p:spPr>
        <p:txBody>
          <a:bodyPr>
            <a:normAutofit fontScale="92500" lnSpcReduction="20000"/>
          </a:bodyPr>
          <a:lstStyle/>
          <a:p>
            <a:r>
              <a:rPr lang="tr-TR" i="1" dirty="0"/>
              <a:t>Her çocuk dünyaya kendine has özellikleriyle birlikte gelir. Ve buna mizaç denir. </a:t>
            </a:r>
            <a:r>
              <a:rPr lang="tr-TR" i="1" dirty="0" smtClean="0"/>
              <a:t>Çocuğun </a:t>
            </a:r>
            <a:r>
              <a:rPr lang="tr-TR" i="1" dirty="0"/>
              <a:t>mizacını tanıyıp anlamak ebeveynlik </a:t>
            </a:r>
            <a:r>
              <a:rPr lang="tr-TR" i="1" dirty="0" err="1" smtClean="0"/>
              <a:t>stratejilerindede</a:t>
            </a:r>
            <a:r>
              <a:rPr lang="tr-TR" i="1" dirty="0" smtClean="0"/>
              <a:t> </a:t>
            </a:r>
            <a:r>
              <a:rPr lang="tr-TR" i="1" dirty="0"/>
              <a:t>yol gösterici olacaktır.</a:t>
            </a:r>
            <a:endParaRPr lang="tr-TR" dirty="0"/>
          </a:p>
          <a:p>
            <a:r>
              <a:rPr lang="tr-TR" dirty="0"/>
              <a:t>Mizaç, çocukların dünyaya tepki verme şeklidir. </a:t>
            </a:r>
            <a:r>
              <a:rPr lang="tr-TR" dirty="0" smtClean="0"/>
              <a:t>4 belirgin </a:t>
            </a:r>
            <a:r>
              <a:rPr lang="tr-TR" dirty="0"/>
              <a:t>özelliği fark ederek tanıyabilirsiniz</a:t>
            </a:r>
            <a:r>
              <a:rPr lang="tr-TR" dirty="0" smtClean="0"/>
              <a:t>.</a:t>
            </a:r>
            <a:endParaRPr lang="tr-TR" altLang="tr-TR" sz="4000" dirty="0" smtClean="0"/>
          </a:p>
          <a:p>
            <a:pPr lvl="3"/>
            <a:r>
              <a:rPr lang="en-US" altLang="tr-TR" sz="2800" dirty="0" err="1" smtClean="0"/>
              <a:t>Hareketlilik</a:t>
            </a:r>
            <a:r>
              <a:rPr lang="en-US" altLang="tr-TR" sz="2800" dirty="0" smtClean="0"/>
              <a:t> </a:t>
            </a:r>
            <a:r>
              <a:rPr lang="en-US" altLang="tr-TR" sz="2800" dirty="0" err="1"/>
              <a:t>Düzeyi</a:t>
            </a:r>
            <a:endParaRPr lang="en-US" altLang="tr-TR" sz="2800" dirty="0"/>
          </a:p>
          <a:p>
            <a:pPr lvl="3"/>
            <a:r>
              <a:rPr lang="en-US" altLang="tr-TR" sz="2800" dirty="0" err="1"/>
              <a:t>Uyum</a:t>
            </a:r>
            <a:endParaRPr lang="en-US" altLang="tr-TR" sz="2800" dirty="0"/>
          </a:p>
          <a:p>
            <a:pPr lvl="3"/>
            <a:r>
              <a:rPr lang="en-US" altLang="tr-TR" sz="2800" dirty="0" err="1"/>
              <a:t>Ketlenme</a:t>
            </a:r>
            <a:endParaRPr lang="en-US" altLang="tr-TR" sz="2800" dirty="0"/>
          </a:p>
          <a:p>
            <a:pPr lvl="3"/>
            <a:r>
              <a:rPr lang="en-US" altLang="tr-TR" sz="2800" dirty="0" err="1"/>
              <a:t>Duygusallık</a:t>
            </a:r>
            <a:endParaRPr lang="en-US" altLang="tr-TR" sz="2800" dirty="0"/>
          </a:p>
        </p:txBody>
      </p:sp>
      <p:pic>
        <p:nvPicPr>
          <p:cNvPr id="4" name="Picture 2" descr="Enneagram: 9 Mizaç Modeline Göre Kişilik | Kampüste Ne V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09" y="365125"/>
            <a:ext cx="5237349" cy="59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3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Hareketlilik Düzeyi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177" y="2254928"/>
            <a:ext cx="10209320" cy="3688671"/>
          </a:xfrm>
        </p:spPr>
        <p:txBody>
          <a:bodyPr/>
          <a:lstStyle/>
          <a:p>
            <a:r>
              <a:rPr lang="en-US" altLang="tr-TR" dirty="0" err="1" smtClean="0"/>
              <a:t>Bir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boylamsal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çalışmada</a:t>
            </a:r>
            <a:r>
              <a:rPr lang="en-US" altLang="tr-TR" dirty="0" smtClean="0"/>
              <a:t> 4 </a:t>
            </a:r>
            <a:r>
              <a:rPr lang="en-US" altLang="tr-TR" dirty="0" err="1" smtClean="0"/>
              <a:t>yaşında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oldukça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hareketli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çocukların</a:t>
            </a:r>
            <a:r>
              <a:rPr lang="en-US" altLang="tr-TR" dirty="0" smtClean="0"/>
              <a:t> 23 </a:t>
            </a:r>
            <a:r>
              <a:rPr lang="en-US" altLang="tr-TR" dirty="0" err="1" smtClean="0"/>
              <a:t>yaşına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geldiklerinde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daha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fazla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dışarda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gençler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olduklarını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yani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sürekliliği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göstermiştir</a:t>
            </a:r>
            <a:r>
              <a:rPr lang="en-US" altLang="tr-TR" dirty="0" smtClean="0"/>
              <a:t>. </a:t>
            </a:r>
          </a:p>
          <a:p>
            <a:r>
              <a:rPr lang="en-US" altLang="tr-TR" dirty="0" err="1" smtClean="0"/>
              <a:t>Ergenlikten</a:t>
            </a:r>
            <a:r>
              <a:rPr lang="en-US" altLang="tr-TR" dirty="0" smtClean="0"/>
              <a:t> ilk </a:t>
            </a:r>
            <a:r>
              <a:rPr lang="en-US" altLang="tr-TR" dirty="0" err="1" smtClean="0"/>
              <a:t>yetişkinliğe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geçişte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çoğu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birey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daha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az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duygu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dalgalanması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gösterir</a:t>
            </a:r>
            <a:r>
              <a:rPr lang="en-US" altLang="tr-TR" dirty="0" smtClean="0"/>
              <a:t>, </a:t>
            </a:r>
            <a:r>
              <a:rPr lang="en-US" altLang="tr-TR" dirty="0" err="1" smtClean="0"/>
              <a:t>daha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sorumlu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olur</a:t>
            </a:r>
            <a:r>
              <a:rPr lang="en-US" altLang="tr-TR" dirty="0" smtClean="0"/>
              <a:t>, </a:t>
            </a:r>
            <a:r>
              <a:rPr lang="en-US" altLang="tr-TR" dirty="0" err="1" smtClean="0"/>
              <a:t>daha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az</a:t>
            </a:r>
            <a:r>
              <a:rPr lang="en-US" altLang="tr-TR" dirty="0" smtClean="0"/>
              <a:t> risk alma </a:t>
            </a:r>
            <a:r>
              <a:rPr lang="en-US" altLang="tr-TR" dirty="0" err="1" smtClean="0"/>
              <a:t>davranışına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girer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bunlar</a:t>
            </a:r>
            <a:r>
              <a:rPr lang="en-US" altLang="tr-TR" dirty="0" smtClean="0"/>
              <a:t> da </a:t>
            </a:r>
            <a:r>
              <a:rPr lang="en-US" altLang="tr-TR" dirty="0" err="1" smtClean="0"/>
              <a:t>süreksizliği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gösterir</a:t>
            </a:r>
            <a:r>
              <a:rPr lang="en-US" altLang="tr-T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62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Uyum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199" y="2308194"/>
            <a:ext cx="9951868" cy="3483005"/>
          </a:xfrm>
        </p:spPr>
        <p:txBody>
          <a:bodyPr>
            <a:normAutofit fontScale="92500"/>
          </a:bodyPr>
          <a:lstStyle/>
          <a:p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boylamsal</a:t>
            </a:r>
            <a:r>
              <a:rPr lang="en-US" altLang="tr-TR" dirty="0"/>
              <a:t> </a:t>
            </a:r>
            <a:r>
              <a:rPr lang="en-US" altLang="tr-TR" dirty="0" err="1"/>
              <a:t>çalışmada</a:t>
            </a:r>
            <a:r>
              <a:rPr lang="en-US" altLang="tr-TR" dirty="0"/>
              <a:t> 3-5 </a:t>
            </a:r>
            <a:r>
              <a:rPr lang="en-US" altLang="tr-TR" dirty="0" err="1"/>
              <a:t>yaşlarında</a:t>
            </a:r>
            <a:r>
              <a:rPr lang="en-US" altLang="tr-TR" dirty="0"/>
              <a:t> </a:t>
            </a:r>
            <a:r>
              <a:rPr lang="en-US" altLang="tr-TR" dirty="0" err="1"/>
              <a:t>kolay</a:t>
            </a:r>
            <a:r>
              <a:rPr lang="en-US" altLang="tr-TR" dirty="0"/>
              <a:t> </a:t>
            </a:r>
            <a:r>
              <a:rPr lang="en-US" altLang="tr-TR" dirty="0" err="1"/>
              <a:t>mizaca</a:t>
            </a:r>
            <a:r>
              <a:rPr lang="en-US" altLang="tr-TR" dirty="0"/>
              <a:t> </a:t>
            </a:r>
            <a:r>
              <a:rPr lang="en-US" altLang="tr-TR" dirty="0" err="1"/>
              <a:t>sahip</a:t>
            </a:r>
            <a:r>
              <a:rPr lang="en-US" altLang="tr-TR" dirty="0"/>
              <a:t> </a:t>
            </a:r>
            <a:r>
              <a:rPr lang="en-US" altLang="tr-TR" dirty="0" err="1"/>
              <a:t>çocukların</a:t>
            </a:r>
            <a:r>
              <a:rPr lang="en-US" altLang="tr-TR" dirty="0"/>
              <a:t> </a:t>
            </a:r>
            <a:r>
              <a:rPr lang="en-US" altLang="tr-TR" dirty="0" err="1"/>
              <a:t>iyi</a:t>
            </a:r>
            <a:r>
              <a:rPr lang="en-US" altLang="tr-TR" dirty="0"/>
              <a:t> </a:t>
            </a:r>
            <a:r>
              <a:rPr lang="en-US" altLang="tr-TR" dirty="0" err="1"/>
              <a:t>uyumlu</a:t>
            </a:r>
            <a:r>
              <a:rPr lang="en-US" altLang="tr-TR" dirty="0"/>
              <a:t> </a:t>
            </a:r>
            <a:r>
              <a:rPr lang="en-US" altLang="tr-TR" dirty="0" err="1"/>
              <a:t>genç</a:t>
            </a:r>
            <a:r>
              <a:rPr lang="en-US" altLang="tr-TR" dirty="0"/>
              <a:t> </a:t>
            </a:r>
            <a:r>
              <a:rPr lang="en-US" altLang="tr-TR" dirty="0" err="1"/>
              <a:t>yetişkinler</a:t>
            </a:r>
            <a:r>
              <a:rPr lang="en-US" altLang="tr-TR" dirty="0"/>
              <a:t> </a:t>
            </a:r>
            <a:r>
              <a:rPr lang="en-US" altLang="tr-TR" dirty="0" err="1"/>
              <a:t>olma</a:t>
            </a:r>
            <a:r>
              <a:rPr lang="en-US" altLang="tr-TR" dirty="0"/>
              <a:t> </a:t>
            </a:r>
            <a:r>
              <a:rPr lang="en-US" altLang="tr-TR" dirty="0" err="1"/>
              <a:t>olasılıkları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yüksek</a:t>
            </a:r>
            <a:r>
              <a:rPr lang="en-US" altLang="tr-TR" dirty="0"/>
              <a:t> </a:t>
            </a:r>
            <a:r>
              <a:rPr lang="en-US" altLang="tr-TR" dirty="0" err="1"/>
              <a:t>bulunmuştur</a:t>
            </a:r>
            <a:r>
              <a:rPr lang="en-US" altLang="tr-TR" dirty="0"/>
              <a:t>. </a:t>
            </a:r>
          </a:p>
          <a:p>
            <a:r>
              <a:rPr lang="en-US" altLang="tr-TR" dirty="0"/>
              <a:t>3-5 </a:t>
            </a:r>
            <a:r>
              <a:rPr lang="en-US" altLang="tr-TR" dirty="0" err="1"/>
              <a:t>yaşlarında</a:t>
            </a:r>
            <a:r>
              <a:rPr lang="en-US" altLang="tr-TR" dirty="0"/>
              <a:t> </a:t>
            </a:r>
            <a:r>
              <a:rPr lang="en-US" altLang="tr-TR" dirty="0" err="1"/>
              <a:t>zor</a:t>
            </a:r>
            <a:r>
              <a:rPr lang="en-US" altLang="tr-TR" dirty="0"/>
              <a:t> </a:t>
            </a:r>
            <a:r>
              <a:rPr lang="en-US" altLang="tr-TR" dirty="0" err="1"/>
              <a:t>mizaca</a:t>
            </a:r>
            <a:r>
              <a:rPr lang="en-US" altLang="tr-TR" dirty="0"/>
              <a:t> </a:t>
            </a:r>
            <a:r>
              <a:rPr lang="en-US" altLang="tr-TR" dirty="0" err="1"/>
              <a:t>sahip</a:t>
            </a:r>
            <a:r>
              <a:rPr lang="en-US" altLang="tr-TR" dirty="0"/>
              <a:t> </a:t>
            </a:r>
            <a:r>
              <a:rPr lang="en-US" altLang="tr-TR" dirty="0" err="1"/>
              <a:t>olanlar</a:t>
            </a:r>
            <a:r>
              <a:rPr lang="en-US" altLang="tr-TR" dirty="0"/>
              <a:t> </a:t>
            </a:r>
            <a:r>
              <a:rPr lang="en-US" altLang="tr-TR" dirty="0" err="1"/>
              <a:t>genellikle</a:t>
            </a:r>
            <a:r>
              <a:rPr lang="en-US" altLang="tr-TR" dirty="0"/>
              <a:t> </a:t>
            </a:r>
            <a:r>
              <a:rPr lang="en-US" altLang="tr-TR" dirty="0" err="1"/>
              <a:t>iyi</a:t>
            </a:r>
            <a:r>
              <a:rPr lang="en-US" altLang="tr-TR" dirty="0"/>
              <a:t> </a:t>
            </a:r>
            <a:r>
              <a:rPr lang="en-US" altLang="tr-TR" dirty="0" err="1"/>
              <a:t>uyum</a:t>
            </a:r>
            <a:r>
              <a:rPr lang="en-US" altLang="tr-TR" dirty="0"/>
              <a:t> </a:t>
            </a:r>
            <a:r>
              <a:rPr lang="en-US" altLang="tr-TR" dirty="0" err="1"/>
              <a:t>yapamamış</a:t>
            </a:r>
            <a:r>
              <a:rPr lang="en-US" altLang="tr-TR" dirty="0"/>
              <a:t> </a:t>
            </a:r>
            <a:r>
              <a:rPr lang="en-US" altLang="tr-TR" dirty="0" err="1"/>
              <a:t>gençler</a:t>
            </a:r>
            <a:r>
              <a:rPr lang="en-US" altLang="tr-TR" dirty="0"/>
              <a:t> </a:t>
            </a:r>
            <a:r>
              <a:rPr lang="en-US" altLang="tr-TR" dirty="0" err="1"/>
              <a:t>olmuşlardır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Zor</a:t>
            </a:r>
            <a:r>
              <a:rPr lang="en-US" altLang="tr-TR" dirty="0"/>
              <a:t> </a:t>
            </a:r>
            <a:r>
              <a:rPr lang="en-US" altLang="tr-TR" dirty="0" err="1"/>
              <a:t>mizaçtaki</a:t>
            </a:r>
            <a:r>
              <a:rPr lang="en-US" altLang="tr-TR" dirty="0"/>
              <a:t> </a:t>
            </a:r>
            <a:r>
              <a:rPr lang="en-US" altLang="tr-TR" dirty="0" err="1"/>
              <a:t>erkek</a:t>
            </a:r>
            <a:r>
              <a:rPr lang="en-US" altLang="tr-TR" dirty="0"/>
              <a:t> </a:t>
            </a:r>
            <a:r>
              <a:rPr lang="en-US" altLang="tr-TR" dirty="0" err="1"/>
              <a:t>çocukların</a:t>
            </a:r>
            <a:r>
              <a:rPr lang="en-US" altLang="tr-TR" dirty="0"/>
              <a:t> </a:t>
            </a:r>
            <a:r>
              <a:rPr lang="en-US" altLang="tr-TR" dirty="0" err="1"/>
              <a:t>eğitimini</a:t>
            </a:r>
            <a:r>
              <a:rPr lang="en-US" altLang="tr-TR" dirty="0"/>
              <a:t> </a:t>
            </a:r>
            <a:r>
              <a:rPr lang="en-US" altLang="tr-TR" dirty="0" err="1"/>
              <a:t>sürdüren</a:t>
            </a:r>
            <a:r>
              <a:rPr lang="en-US" altLang="tr-TR" dirty="0"/>
              <a:t> </a:t>
            </a:r>
            <a:r>
              <a:rPr lang="en-US" altLang="tr-TR" dirty="0" err="1"/>
              <a:t>yetişkin</a:t>
            </a:r>
            <a:r>
              <a:rPr lang="en-US" altLang="tr-TR" dirty="0"/>
              <a:t> </a:t>
            </a:r>
            <a:r>
              <a:rPr lang="en-US" altLang="tr-TR" dirty="0" err="1"/>
              <a:t>olma</a:t>
            </a:r>
            <a:r>
              <a:rPr lang="en-US" altLang="tr-TR" dirty="0"/>
              <a:t> </a:t>
            </a:r>
            <a:r>
              <a:rPr lang="en-US" altLang="tr-TR" dirty="0" err="1"/>
              <a:t>olasılıkları</a:t>
            </a:r>
            <a:r>
              <a:rPr lang="en-US" altLang="tr-TR" dirty="0"/>
              <a:t> da </a:t>
            </a:r>
            <a:r>
              <a:rPr lang="en-US" altLang="tr-TR" dirty="0" err="1"/>
              <a:t>düşük</a:t>
            </a:r>
            <a:r>
              <a:rPr lang="en-US" altLang="tr-TR" dirty="0"/>
              <a:t> </a:t>
            </a:r>
            <a:r>
              <a:rPr lang="en-US" altLang="tr-TR" dirty="0" err="1"/>
              <a:t>bulunmuştur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Çocukluklarında</a:t>
            </a:r>
            <a:r>
              <a:rPr lang="en-US" altLang="tr-TR" dirty="0"/>
              <a:t> </a:t>
            </a:r>
            <a:r>
              <a:rPr lang="en-US" altLang="tr-TR" dirty="0" err="1"/>
              <a:t>zor</a:t>
            </a:r>
            <a:r>
              <a:rPr lang="en-US" altLang="tr-TR" dirty="0"/>
              <a:t> </a:t>
            </a:r>
            <a:r>
              <a:rPr lang="en-US" altLang="tr-TR" dirty="0" err="1"/>
              <a:t>mizaçta</a:t>
            </a:r>
            <a:r>
              <a:rPr lang="en-US" altLang="tr-TR" dirty="0"/>
              <a:t> </a:t>
            </a:r>
            <a:r>
              <a:rPr lang="en-US" altLang="tr-TR" dirty="0" err="1"/>
              <a:t>olan</a:t>
            </a:r>
            <a:r>
              <a:rPr lang="en-US" altLang="tr-TR" dirty="0"/>
              <a:t> </a:t>
            </a:r>
            <a:r>
              <a:rPr lang="en-US" altLang="tr-TR" dirty="0" err="1"/>
              <a:t>kızların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çatışmalı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evlilik</a:t>
            </a:r>
            <a:r>
              <a:rPr lang="en-US" altLang="tr-TR" dirty="0"/>
              <a:t> </a:t>
            </a:r>
            <a:r>
              <a:rPr lang="en-US" altLang="tr-TR" dirty="0" err="1"/>
              <a:t>ilşkisi</a:t>
            </a:r>
            <a:r>
              <a:rPr lang="en-US" altLang="tr-TR" dirty="0"/>
              <a:t> </a:t>
            </a:r>
            <a:r>
              <a:rPr lang="en-US" altLang="tr-TR" dirty="0" err="1"/>
              <a:t>içinde</a:t>
            </a:r>
            <a:r>
              <a:rPr lang="en-US" altLang="tr-TR" dirty="0"/>
              <a:t> </a:t>
            </a:r>
            <a:r>
              <a:rPr lang="en-US" altLang="tr-TR" dirty="0" err="1"/>
              <a:t>oldukları</a:t>
            </a:r>
            <a:r>
              <a:rPr lang="en-US" altLang="tr-TR" dirty="0"/>
              <a:t> </a:t>
            </a:r>
            <a:r>
              <a:rPr lang="en-US" altLang="tr-TR" dirty="0" err="1"/>
              <a:t>bulunmuştur</a:t>
            </a:r>
            <a:r>
              <a:rPr lang="en-US" alt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7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Ketlenme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077" y="2095130"/>
            <a:ext cx="9152876" cy="3848470"/>
          </a:xfrm>
        </p:spPr>
        <p:txBody>
          <a:bodyPr/>
          <a:lstStyle/>
          <a:p>
            <a:r>
              <a:rPr lang="en-US" altLang="tr-TR" dirty="0" err="1" smtClean="0"/>
              <a:t>Çocukluğunda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ketlenmiş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mizaca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sahip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bireylerin</a:t>
            </a:r>
            <a:r>
              <a:rPr lang="en-US" altLang="tr-TR" dirty="0" smtClean="0"/>
              <a:t>, </a:t>
            </a:r>
            <a:r>
              <a:rPr lang="en-US" altLang="tr-TR" dirty="0" err="1" smtClean="0"/>
              <a:t>girişken</a:t>
            </a:r>
            <a:r>
              <a:rPr lang="en-US" altLang="tr-TR" dirty="0" smtClean="0"/>
              <a:t>, </a:t>
            </a:r>
            <a:r>
              <a:rPr lang="en-US" altLang="tr-TR" dirty="0" err="1" smtClean="0"/>
              <a:t>sosyal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destek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alabilen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duragan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işe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girmede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gecikme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olasılıkları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daha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düşük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bireylerdir</a:t>
            </a:r>
            <a:r>
              <a:rPr lang="en-US" alt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9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sz="4800" dirty="0" err="1" smtClean="0"/>
              <a:t>Duygusallık</a:t>
            </a:r>
            <a:r>
              <a:rPr lang="tr-TR" altLang="tr-TR" sz="4800" dirty="0" smtClean="0"/>
              <a:t> / duygu düzenleme (regülasyon)</a:t>
            </a:r>
            <a:endParaRPr lang="en-US" altLang="tr-TR" sz="4800" dirty="0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2975" y="2050742"/>
            <a:ext cx="9525740" cy="3892857"/>
          </a:xfrm>
        </p:spPr>
        <p:txBody>
          <a:bodyPr/>
          <a:lstStyle/>
          <a:p>
            <a:r>
              <a:rPr lang="en-US" altLang="tr-TR" dirty="0" err="1" smtClean="0"/>
              <a:t>Bir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boylamsal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çalışma</a:t>
            </a:r>
            <a:r>
              <a:rPr lang="en-US" altLang="tr-TR" dirty="0" smtClean="0"/>
              <a:t>, </a:t>
            </a:r>
            <a:r>
              <a:rPr lang="en-US" altLang="tr-TR" dirty="0" err="1" smtClean="0"/>
              <a:t>üç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yaşındayken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duygularını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kontrol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etmede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iyi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strese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dayanıklı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çocukların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yetişkinlikte</a:t>
            </a:r>
            <a:r>
              <a:rPr lang="en-US" altLang="tr-TR" dirty="0" smtClean="0"/>
              <a:t> de </a:t>
            </a:r>
            <a:r>
              <a:rPr lang="en-US" altLang="tr-TR" dirty="0" err="1" smtClean="0"/>
              <a:t>duygularıyla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yeterli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düzeyde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başedebilen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çocuklar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olduğunu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göstermiştir</a:t>
            </a:r>
            <a:r>
              <a:rPr lang="en-US" altLang="tr-TR" dirty="0" smtClean="0"/>
              <a:t>. </a:t>
            </a:r>
          </a:p>
          <a:p>
            <a:r>
              <a:rPr lang="en-US" altLang="tr-TR" dirty="0" err="1" smtClean="0"/>
              <a:t>Üç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yaşındayken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duygularını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kontrolde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stresle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başetmede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zayıf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olanların</a:t>
            </a:r>
            <a:r>
              <a:rPr lang="en-US" altLang="tr-TR" dirty="0" smtClean="0"/>
              <a:t> da </a:t>
            </a:r>
            <a:r>
              <a:rPr lang="en-US" altLang="tr-TR" dirty="0" err="1" smtClean="0"/>
              <a:t>genç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yetişkinlikte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aynı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sorunları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daha</a:t>
            </a:r>
            <a:r>
              <a:rPr lang="en-US" altLang="tr-TR" dirty="0" smtClean="0"/>
              <a:t> </a:t>
            </a:r>
            <a:r>
              <a:rPr lang="tr-TR" altLang="tr-TR" dirty="0" smtClean="0"/>
              <a:t>fazla </a:t>
            </a:r>
            <a:r>
              <a:rPr lang="en-US" altLang="tr-TR" dirty="0" err="1" smtClean="0"/>
              <a:t>göstermişlerdir</a:t>
            </a:r>
            <a:r>
              <a:rPr lang="en-US" altLang="tr-T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7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Diyagram"/>
          <p:cNvGraphicFramePr/>
          <p:nvPr/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İçerik Yer Tutucusu"/>
          <p:cNvGraphicFramePr>
            <a:graphicFrameLocks noGrp="1"/>
          </p:cNvGraphicFramePr>
          <p:nvPr>
            <p:ph sz="half" idx="1"/>
          </p:nvPr>
        </p:nvGraphicFramePr>
        <p:xfrm>
          <a:off x="1981200" y="160020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7 İçerik Yer Tutucusu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0" y="160020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3356"/>
            <a:ext cx="10515600" cy="1325563"/>
          </a:xfrm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Bağlanma</a:t>
            </a:r>
          </a:p>
        </p:txBody>
      </p:sp>
    </p:spTree>
    <p:extLst>
      <p:ext uri="{BB962C8B-B14F-4D97-AF65-F5344CB8AC3E}">
        <p14:creationId xmlns:p14="http://schemas.microsoft.com/office/powerpoint/2010/main" val="221002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 dirty="0" err="1"/>
              <a:t>Güvenli</a:t>
            </a:r>
            <a:r>
              <a:rPr lang="en-US" altLang="tr-TR" sz="4800" dirty="0"/>
              <a:t> </a:t>
            </a:r>
            <a:r>
              <a:rPr lang="en-US" altLang="tr-TR" sz="4800" dirty="0" err="1"/>
              <a:t>Bağlanmış</a:t>
            </a:r>
            <a:endParaRPr lang="en-US" altLang="tr-TR" sz="48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3895" y="1615736"/>
            <a:ext cx="10156055" cy="1935332"/>
          </a:xfrm>
        </p:spPr>
        <p:txBody>
          <a:bodyPr>
            <a:normAutofit/>
          </a:bodyPr>
          <a:lstStyle/>
          <a:p>
            <a:r>
              <a:rPr lang="en-US" altLang="tr-TR" sz="2000" dirty="0" err="1" smtClean="0"/>
              <a:t>Yetişkinlerin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yaklaşık</a:t>
            </a:r>
            <a:r>
              <a:rPr lang="en-US" altLang="tr-TR" sz="2000" dirty="0" smtClean="0"/>
              <a:t> % 50-60’ı </a:t>
            </a:r>
            <a:r>
              <a:rPr lang="en-US" altLang="tr-TR" sz="2000" dirty="0" err="1" smtClean="0"/>
              <a:t>güvenli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bağlanmıştır</a:t>
            </a:r>
            <a:r>
              <a:rPr lang="en-US" altLang="tr-TR" sz="2000" dirty="0" smtClean="0"/>
              <a:t>. </a:t>
            </a:r>
          </a:p>
          <a:p>
            <a:r>
              <a:rPr lang="en-US" altLang="tr-TR" sz="2000" dirty="0" smtClean="0"/>
              <a:t>Bu </a:t>
            </a:r>
            <a:r>
              <a:rPr lang="en-US" altLang="tr-TR" sz="2000" dirty="0" err="1" smtClean="0"/>
              <a:t>bireyler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çocukluklarına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dair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gerçekçi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ve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uyumlu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tanımlamalar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verirler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ve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geçmiş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yaşantılarının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şimdiki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yetişkin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yaşamlarını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nasıl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etkilediğini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anlamış</a:t>
            </a:r>
            <a:r>
              <a:rPr lang="en-US" altLang="tr-TR" sz="2000" dirty="0" smtClean="0"/>
              <a:t> </a:t>
            </a:r>
            <a:r>
              <a:rPr lang="en-US" altLang="tr-TR" sz="2000" dirty="0" err="1" smtClean="0"/>
              <a:t>görünmektedirler</a:t>
            </a:r>
            <a:r>
              <a:rPr lang="en-US" altLang="tr-TR" sz="2000" dirty="0" smtClean="0"/>
              <a:t>. 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838200" y="334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dirty="0" err="1" smtClean="0"/>
              <a:t>Güvensiz</a:t>
            </a:r>
            <a:r>
              <a:rPr lang="tr-TR" altLang="tr-TR" dirty="0" smtClean="0"/>
              <a:t> </a:t>
            </a:r>
            <a:r>
              <a:rPr lang="en-US" altLang="tr-TR" dirty="0" err="1" smtClean="0"/>
              <a:t>Bağlanmış</a:t>
            </a:r>
            <a:r>
              <a:rPr lang="tr-TR" altLang="tr-TR" dirty="0" smtClean="0"/>
              <a:t> (Kaygılı – kaçıngan)</a:t>
            </a:r>
            <a:endParaRPr lang="en-US" altLang="tr-TR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313895" y="4509855"/>
            <a:ext cx="10582183" cy="169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dirty="0" err="1" smtClean="0"/>
              <a:t>Yetişkinlerin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yaklaşık</a:t>
            </a:r>
            <a:r>
              <a:rPr lang="en-US" altLang="tr-TR" dirty="0" smtClean="0"/>
              <a:t> % 15’i </a:t>
            </a:r>
            <a:r>
              <a:rPr lang="en-US" altLang="tr-TR" dirty="0" err="1" smtClean="0"/>
              <a:t>bu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kategoriye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girmektedir</a:t>
            </a:r>
            <a:r>
              <a:rPr lang="en-US" altLang="tr-TR" dirty="0" smtClean="0"/>
              <a:t>.</a:t>
            </a:r>
          </a:p>
          <a:p>
            <a:r>
              <a:rPr lang="en-US" altLang="tr-TR" dirty="0" err="1" smtClean="0"/>
              <a:t>İlişkileri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hakkında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kolaylıkla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konuşurlar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fakat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ilişkileriyle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ilgili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olarak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uyumsuz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tutarsızdırlar</a:t>
            </a:r>
            <a:r>
              <a:rPr lang="en-US" altLang="tr-TR" dirty="0" smtClean="0"/>
              <a:t>.</a:t>
            </a:r>
          </a:p>
          <a:p>
            <a:r>
              <a:rPr lang="en-US" altLang="tr-TR" dirty="0" smtClean="0"/>
              <a:t>Anne </a:t>
            </a:r>
            <a:r>
              <a:rPr lang="en-US" altLang="tr-TR" dirty="0" err="1" smtClean="0"/>
              <a:t>babalarıyla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ilişkilerinde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çocukluklarındaki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konuların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ötesine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geçmeyi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başaramamışlardır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sık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sık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öfkelerini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dile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getirirler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</a:t>
            </a:r>
            <a:r>
              <a:rPr lang="en-US" altLang="tr-TR" dirty="0" smtClean="0"/>
              <a:t> da </a:t>
            </a:r>
            <a:r>
              <a:rPr lang="en-US" altLang="tr-TR" dirty="0" err="1" smtClean="0"/>
              <a:t>onları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memnun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etmek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için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sürekli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çaba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içindedirler</a:t>
            </a:r>
            <a:r>
              <a:rPr lang="en-US" altLang="tr-T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50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type="title"/>
          </p:nvPr>
        </p:nvSpPr>
        <p:spPr bwMode="auto">
          <a:xfrm>
            <a:off x="2063750" y="260351"/>
            <a:ext cx="8229600" cy="7985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tr-TR" b="1" dirty="0" smtClean="0">
                <a:effectLst/>
              </a:rPr>
              <a:t>Bağlanma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1109709" y="1651247"/>
            <a:ext cx="10591060" cy="4946404"/>
          </a:xfrm>
        </p:spPr>
        <p:txBody>
          <a:bodyPr/>
          <a:lstStyle/>
          <a:p>
            <a:pPr eaLnBrk="1" hangingPunct="1"/>
            <a:r>
              <a:rPr lang="tr-TR" altLang="tr-TR" dirty="0"/>
              <a:t>Bağlanma ve romantik eş ile ilişki</a:t>
            </a:r>
          </a:p>
          <a:p>
            <a:pPr lvl="1" eaLnBrk="1" hangingPunct="1"/>
            <a:r>
              <a:rPr lang="tr-TR" altLang="tr-TR" sz="2200" dirty="0"/>
              <a:t>Bazı açılardan benzer ihtiyaçlar içerir (güvenli bir alan olması)</a:t>
            </a:r>
          </a:p>
          <a:p>
            <a:pPr lvl="1" eaLnBrk="1" hangingPunct="1"/>
            <a:r>
              <a:rPr lang="tr-TR" altLang="tr-TR" sz="2200" dirty="0" err="1"/>
              <a:t>Hazen</a:t>
            </a:r>
            <a:r>
              <a:rPr lang="tr-TR" altLang="tr-TR" sz="2200" dirty="0"/>
              <a:t> &amp; </a:t>
            </a:r>
            <a:r>
              <a:rPr lang="tr-TR" altLang="tr-TR" sz="2200" dirty="0" err="1"/>
              <a:t>Shaver</a:t>
            </a:r>
            <a:r>
              <a:rPr lang="tr-TR" altLang="tr-TR" sz="2200" dirty="0"/>
              <a:t>; </a:t>
            </a:r>
          </a:p>
          <a:p>
            <a:pPr lvl="2" eaLnBrk="1" hangingPunct="1"/>
            <a:r>
              <a:rPr lang="tr-TR" altLang="tr-TR" sz="2100" dirty="0"/>
              <a:t>Güvenli bağlanma yaşayan yetişkinler – çocuklukta anne-baba ile güvenli bağlanma</a:t>
            </a:r>
          </a:p>
          <a:p>
            <a:pPr lvl="2" eaLnBrk="1" hangingPunct="1"/>
            <a:r>
              <a:rPr lang="tr-TR" altLang="tr-TR" sz="2100" dirty="0"/>
              <a:t>1 yaş güvenli bağlanan çocuk – 20 yıl sonra güvenli bağlanan yetişkin</a:t>
            </a:r>
          </a:p>
          <a:p>
            <a:pPr lvl="2" eaLnBrk="1" hangingPunct="1"/>
            <a:r>
              <a:rPr lang="tr-TR" altLang="tr-TR" sz="2100" dirty="0"/>
              <a:t>AMA bazı engelleyici faktörler</a:t>
            </a:r>
          </a:p>
          <a:p>
            <a:pPr lvl="3" eaLnBrk="1" hangingPunct="1"/>
            <a:r>
              <a:rPr lang="tr-TR" altLang="tr-TR" dirty="0"/>
              <a:t>Anne-babanın erken yaşta kaybı</a:t>
            </a:r>
          </a:p>
          <a:p>
            <a:pPr lvl="3" eaLnBrk="1" hangingPunct="1"/>
            <a:r>
              <a:rPr lang="tr-TR" altLang="tr-TR" dirty="0"/>
              <a:t>Bakım sürecindeki dengesizlik</a:t>
            </a:r>
          </a:p>
          <a:p>
            <a:pPr eaLnBrk="1" hangingPunct="1"/>
            <a:r>
              <a:rPr lang="tr-TR" altLang="tr-TR" dirty="0"/>
              <a:t>İki önemli özellik çalışıldı;</a:t>
            </a:r>
          </a:p>
          <a:p>
            <a:pPr lvl="1" eaLnBrk="1" hangingPunct="1"/>
            <a:r>
              <a:rPr lang="tr-TR" altLang="tr-TR" sz="2200" dirty="0"/>
              <a:t>Anne-baba bağlanma ile yetişkinlikteki bağlanma stilleri benzer mi</a:t>
            </a:r>
            <a:r>
              <a:rPr lang="tr-TR" altLang="tr-TR" sz="2200" dirty="0" smtClean="0"/>
              <a:t>? (evet)</a:t>
            </a:r>
            <a:endParaRPr lang="tr-TR" altLang="tr-TR" sz="2200" dirty="0"/>
          </a:p>
          <a:p>
            <a:pPr lvl="1" eaLnBrk="1" hangingPunct="1"/>
            <a:r>
              <a:rPr lang="tr-TR" altLang="tr-TR" sz="2200" dirty="0"/>
              <a:t>Yetişkinlikteki eşler ile bağlanma örüntüleri ve sosyal-ilişkiler ile iyilik hali</a:t>
            </a:r>
          </a:p>
        </p:txBody>
      </p:sp>
    </p:spTree>
    <p:extLst>
      <p:ext uri="{BB962C8B-B14F-4D97-AF65-F5344CB8AC3E}">
        <p14:creationId xmlns:p14="http://schemas.microsoft.com/office/powerpoint/2010/main" val="11767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652" y="345489"/>
            <a:ext cx="6693763" cy="1295400"/>
          </a:xfrm>
          <a:solidFill>
            <a:schemeClr val="tx2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4800" dirty="0" err="1">
                <a:solidFill>
                  <a:srgbClr val="000000"/>
                </a:solidFill>
              </a:rPr>
              <a:t>Yetişkin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 smtClean="0">
                <a:solidFill>
                  <a:srgbClr val="000000"/>
                </a:solidFill>
              </a:rPr>
              <a:t>Olmanın</a:t>
            </a:r>
            <a:r>
              <a:rPr lang="tr-TR" altLang="tr-TR" sz="4800" dirty="0" smtClean="0">
                <a:solidFill>
                  <a:srgbClr val="000000"/>
                </a:solidFill>
              </a:rPr>
              <a:t> </a:t>
            </a:r>
            <a:r>
              <a:rPr lang="en-US" altLang="tr-TR" sz="4800" dirty="0" err="1" smtClean="0">
                <a:solidFill>
                  <a:srgbClr val="000000"/>
                </a:solidFill>
              </a:rPr>
              <a:t>Ölçütleri</a:t>
            </a:r>
            <a:endParaRPr lang="en-US" altLang="tr-TR" sz="4800" dirty="0">
              <a:solidFill>
                <a:srgbClr val="000000"/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5219" y="2183906"/>
            <a:ext cx="9916358" cy="4208015"/>
          </a:xfrm>
        </p:spPr>
        <p:txBody>
          <a:bodyPr/>
          <a:lstStyle/>
          <a:p>
            <a:r>
              <a:rPr lang="en-US" altLang="tr-TR" dirty="0" err="1"/>
              <a:t>Yetişkinliğe</a:t>
            </a:r>
            <a:r>
              <a:rPr lang="en-US" altLang="tr-TR" dirty="0"/>
              <a:t> </a:t>
            </a:r>
            <a:r>
              <a:rPr lang="en-US" altLang="tr-TR" dirty="0" err="1"/>
              <a:t>geçişin</a:t>
            </a:r>
            <a:r>
              <a:rPr lang="en-US" altLang="tr-TR" dirty="0"/>
              <a:t> </a:t>
            </a:r>
            <a:r>
              <a:rPr lang="en-US" altLang="tr-TR" dirty="0" err="1"/>
              <a:t>en</a:t>
            </a:r>
            <a:r>
              <a:rPr lang="en-US" altLang="tr-TR" dirty="0"/>
              <a:t> </a:t>
            </a:r>
            <a:r>
              <a:rPr lang="en-US" altLang="tr-TR" dirty="0" err="1"/>
              <a:t>önemli</a:t>
            </a:r>
            <a:r>
              <a:rPr lang="en-US" altLang="tr-TR" dirty="0"/>
              <a:t> </a:t>
            </a:r>
            <a:r>
              <a:rPr lang="en-US" altLang="tr-TR" dirty="0" err="1"/>
              <a:t>işaretlerinden</a:t>
            </a:r>
            <a:r>
              <a:rPr lang="en-US" altLang="tr-TR" dirty="0"/>
              <a:t> </a:t>
            </a:r>
            <a:r>
              <a:rPr lang="en-US" altLang="tr-TR" dirty="0" err="1"/>
              <a:t>biri</a:t>
            </a:r>
            <a:r>
              <a:rPr lang="en-US" altLang="tr-TR" dirty="0"/>
              <a:t>, </a:t>
            </a:r>
            <a:r>
              <a:rPr lang="en-US" altLang="tr-TR" dirty="0" err="1"/>
              <a:t>bireyin</a:t>
            </a:r>
            <a:r>
              <a:rPr lang="en-US" altLang="tr-TR" dirty="0"/>
              <a:t> </a:t>
            </a:r>
            <a:r>
              <a:rPr lang="en-US" altLang="tr-TR" dirty="0" err="1"/>
              <a:t>kalıcı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tam </a:t>
            </a:r>
            <a:r>
              <a:rPr lang="en-US" altLang="tr-TR" dirty="0" err="1"/>
              <a:t>zamanlı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işinin</a:t>
            </a:r>
            <a:r>
              <a:rPr lang="en-US" altLang="tr-TR" dirty="0"/>
              <a:t> </a:t>
            </a:r>
            <a:r>
              <a:rPr lang="en-US" altLang="tr-TR" dirty="0" err="1"/>
              <a:t>olmasıdır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Ekonomik</a:t>
            </a:r>
            <a:r>
              <a:rPr lang="en-US" altLang="tr-TR" dirty="0"/>
              <a:t> </a:t>
            </a:r>
            <a:r>
              <a:rPr lang="en-US" altLang="tr-TR" dirty="0" err="1"/>
              <a:t>bağımsızlık</a:t>
            </a:r>
            <a:r>
              <a:rPr lang="en-US" altLang="tr-TR" dirty="0"/>
              <a:t> </a:t>
            </a:r>
            <a:r>
              <a:rPr lang="en-US" altLang="tr-TR" dirty="0" err="1"/>
              <a:t>yetişkinlik</a:t>
            </a:r>
            <a:r>
              <a:rPr lang="en-US" altLang="tr-TR" dirty="0"/>
              <a:t> </a:t>
            </a:r>
            <a:r>
              <a:rPr lang="en-US" altLang="tr-TR" dirty="0" err="1"/>
              <a:t>için</a:t>
            </a:r>
            <a:r>
              <a:rPr lang="en-US" altLang="tr-TR" dirty="0"/>
              <a:t> </a:t>
            </a:r>
            <a:r>
              <a:rPr lang="en-US" altLang="tr-TR" dirty="0" err="1"/>
              <a:t>önemli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kriterdir</a:t>
            </a:r>
            <a:r>
              <a:rPr lang="en-US" altLang="tr-TR" dirty="0"/>
              <a:t>.</a:t>
            </a:r>
          </a:p>
          <a:p>
            <a:r>
              <a:rPr lang="en-US" altLang="tr-TR" dirty="0" err="1"/>
              <a:t>Üniversite</a:t>
            </a:r>
            <a:r>
              <a:rPr lang="en-US" altLang="tr-TR" dirty="0"/>
              <a:t> </a:t>
            </a:r>
            <a:r>
              <a:rPr lang="en-US" altLang="tr-TR" dirty="0" err="1"/>
              <a:t>öğrencilerinin</a:t>
            </a:r>
            <a:r>
              <a:rPr lang="en-US" altLang="tr-TR" dirty="0"/>
              <a:t> %70’inden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fazlasına</a:t>
            </a:r>
            <a:r>
              <a:rPr lang="en-US" altLang="tr-TR" dirty="0"/>
              <a:t> </a:t>
            </a:r>
            <a:r>
              <a:rPr lang="en-US" altLang="tr-TR" dirty="0" err="1"/>
              <a:t>göre</a:t>
            </a:r>
            <a:r>
              <a:rPr lang="en-US" altLang="tr-TR" dirty="0"/>
              <a:t> </a:t>
            </a:r>
            <a:r>
              <a:rPr lang="en-US" altLang="tr-TR" dirty="0" err="1"/>
              <a:t>yetişkin</a:t>
            </a:r>
            <a:r>
              <a:rPr lang="en-US" altLang="tr-TR" dirty="0"/>
              <a:t> </a:t>
            </a:r>
            <a:r>
              <a:rPr lang="en-US" altLang="tr-TR" dirty="0" err="1"/>
              <a:t>olma</a:t>
            </a:r>
            <a:r>
              <a:rPr lang="en-US" altLang="tr-TR" dirty="0"/>
              <a:t>, </a:t>
            </a:r>
            <a:r>
              <a:rPr lang="en-US" altLang="tr-TR" dirty="0" err="1"/>
              <a:t>hareketlerinin</a:t>
            </a:r>
            <a:r>
              <a:rPr lang="en-US" altLang="tr-TR" dirty="0"/>
              <a:t> </a:t>
            </a:r>
            <a:r>
              <a:rPr lang="en-US" altLang="tr-TR" dirty="0" err="1"/>
              <a:t>sonuçlarının</a:t>
            </a:r>
            <a:r>
              <a:rPr lang="en-US" altLang="tr-TR" dirty="0"/>
              <a:t> </a:t>
            </a:r>
            <a:r>
              <a:rPr lang="en-US" altLang="tr-TR" dirty="0" err="1"/>
              <a:t>sorumluluğunu</a:t>
            </a:r>
            <a:r>
              <a:rPr lang="en-US" altLang="tr-TR" dirty="0"/>
              <a:t> </a:t>
            </a:r>
            <a:r>
              <a:rPr lang="en-US" altLang="tr-TR" dirty="0" err="1"/>
              <a:t>kabul</a:t>
            </a:r>
            <a:r>
              <a:rPr lang="en-US" altLang="tr-TR" dirty="0"/>
              <a:t> </a:t>
            </a:r>
            <a:r>
              <a:rPr lang="en-US" altLang="tr-TR" dirty="0" err="1"/>
              <a:t>etme</a:t>
            </a:r>
            <a:r>
              <a:rPr lang="en-US" altLang="tr-TR" dirty="0"/>
              <a:t>, </a:t>
            </a:r>
            <a:r>
              <a:rPr lang="en-US" altLang="tr-TR" dirty="0" err="1"/>
              <a:t>kendi</a:t>
            </a:r>
            <a:r>
              <a:rPr lang="en-US" altLang="tr-TR" dirty="0"/>
              <a:t> </a:t>
            </a:r>
            <a:r>
              <a:rPr lang="en-US" altLang="tr-TR" dirty="0" err="1"/>
              <a:t>kararlarını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değerlerini</a:t>
            </a:r>
            <a:r>
              <a:rPr lang="en-US" altLang="tr-TR" dirty="0"/>
              <a:t> </a:t>
            </a:r>
            <a:r>
              <a:rPr lang="en-US" altLang="tr-TR" dirty="0" err="1"/>
              <a:t>oluşturma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anne</a:t>
            </a:r>
            <a:r>
              <a:rPr lang="en-US" altLang="tr-TR" dirty="0"/>
              <a:t> </a:t>
            </a:r>
            <a:r>
              <a:rPr lang="en-US" altLang="tr-TR" dirty="0" err="1"/>
              <a:t>babayla</a:t>
            </a:r>
            <a:r>
              <a:rPr lang="en-US" altLang="tr-TR" dirty="0"/>
              <a:t> </a:t>
            </a:r>
            <a:r>
              <a:rPr lang="en-US" altLang="tr-TR" dirty="0" err="1"/>
              <a:t>eşit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yetişkin</a:t>
            </a:r>
            <a:r>
              <a:rPr lang="en-US" altLang="tr-TR" dirty="0"/>
              <a:t> </a:t>
            </a:r>
            <a:r>
              <a:rPr lang="en-US" altLang="tr-TR" dirty="0" err="1"/>
              <a:t>gibi</a:t>
            </a:r>
            <a:r>
              <a:rPr lang="en-US" altLang="tr-TR" dirty="0"/>
              <a:t> </a:t>
            </a:r>
            <a:r>
              <a:rPr lang="en-US" altLang="tr-TR" dirty="0" err="1"/>
              <a:t>ilişki</a:t>
            </a:r>
            <a:r>
              <a:rPr lang="en-US" altLang="tr-TR" dirty="0"/>
              <a:t> </a:t>
            </a:r>
            <a:r>
              <a:rPr lang="en-US" altLang="tr-TR" dirty="0" err="1"/>
              <a:t>kurabilme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709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>
          <a:xfrm>
            <a:off x="896645" y="1544715"/>
            <a:ext cx="10741980" cy="5052936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/>
              <a:t>Yetişkin bağlanma stilleri;</a:t>
            </a:r>
          </a:p>
          <a:p>
            <a:pPr lvl="2" eaLnBrk="1" hangingPunct="1">
              <a:defRPr/>
            </a:pPr>
            <a:r>
              <a:rPr lang="tr-TR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Bağlanma ile ilişkili Kaygı</a:t>
            </a:r>
            <a:r>
              <a:rPr lang="tr-TR" sz="2100" dirty="0">
                <a:effectLst>
                  <a:outerShdw blurRad="38100" dist="38100" dir="2700000" algn="tl">
                    <a:srgbClr val="646B86"/>
                  </a:outerShdw>
                </a:effectLst>
              </a:rPr>
              <a:t>:</a:t>
            </a:r>
            <a:r>
              <a:rPr lang="tr-TR" sz="2100" dirty="0"/>
              <a:t> seçilen eşin her zaman yanında olacağı, ihtiyaçlarına duyarlı olacağı ve ilgili olacağı konusunda güven ya da güvensizlik duyma</a:t>
            </a:r>
          </a:p>
          <a:p>
            <a:pPr lvl="2" eaLnBrk="1" hangingPunct="1">
              <a:defRPr/>
            </a:pPr>
            <a:r>
              <a:rPr lang="tr-TR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Bağlanma ile ilişkili Kaçınma</a:t>
            </a:r>
            <a:r>
              <a:rPr lang="tr-TR" sz="2100" dirty="0">
                <a:effectLst>
                  <a:outerShdw blurRad="38100" dist="38100" dir="2700000" algn="tl">
                    <a:srgbClr val="646B86"/>
                  </a:outerShdw>
                </a:effectLst>
              </a:rPr>
              <a:t>:</a:t>
            </a:r>
            <a:r>
              <a:rPr lang="tr-TR" sz="2100" dirty="0"/>
              <a:t> diğerlerine güvenme, kendini açma, ve onlarla yakınlaşma konusunda ne kadar güvenli veya güvensiz hissettiği</a:t>
            </a:r>
          </a:p>
          <a:p>
            <a:pPr lvl="1" eaLnBrk="1" hangingPunct="1">
              <a:defRPr/>
            </a:pPr>
            <a:r>
              <a:rPr lang="tr-TR" sz="2200" dirty="0"/>
              <a:t>Güvenli bağlanma gösteren her iki boyutta düşük puan alanlar;</a:t>
            </a:r>
          </a:p>
          <a:p>
            <a:pPr lvl="2" eaLnBrk="1" hangingPunct="1">
              <a:defRPr/>
            </a:pPr>
            <a:r>
              <a:rPr lang="tr-TR" sz="2100" dirty="0"/>
              <a:t>Yakın ilişki kuran, güven duyan, bağlanan ve daha uzun ilişkiler yaşayan</a:t>
            </a:r>
          </a:p>
          <a:p>
            <a:pPr lvl="2" eaLnBrk="1" hangingPunct="1">
              <a:defRPr/>
            </a:pPr>
            <a:r>
              <a:rPr lang="tr-TR" sz="2100" dirty="0"/>
              <a:t>Kendisi ihtiyaç duyduğunda destek alan, çevresindekilere de ihtiyaç anında destek verebilen</a:t>
            </a:r>
          </a:p>
          <a:p>
            <a:pPr lvl="1" eaLnBrk="1" hangingPunct="1">
              <a:defRPr/>
            </a:pPr>
            <a:r>
              <a:rPr lang="tr-TR" sz="2200" dirty="0"/>
              <a:t>Kaygılı ve kaçınan tipler</a:t>
            </a:r>
          </a:p>
          <a:p>
            <a:pPr lvl="2" eaLnBrk="1" hangingPunct="1">
              <a:defRPr/>
            </a:pPr>
            <a:r>
              <a:rPr lang="tr-TR" sz="2100" dirty="0"/>
              <a:t>Daha depresif</a:t>
            </a:r>
          </a:p>
          <a:p>
            <a:pPr lvl="2" eaLnBrk="1" hangingPunct="1">
              <a:defRPr/>
            </a:pPr>
            <a:r>
              <a:rPr lang="tr-TR" sz="2100" dirty="0"/>
              <a:t>Kaygılı/kaçınan kadın ve kaçınan erkek yetişkin </a:t>
            </a:r>
            <a:r>
              <a:rPr lang="tr-TR" sz="2100" dirty="0">
                <a:latin typeface="MS PGothic" pitchFamily="34" charset="-128"/>
                <a:ea typeface="MS PGothic" pitchFamily="34" charset="-128"/>
              </a:rPr>
              <a:t>➡</a:t>
            </a:r>
            <a:r>
              <a:rPr lang="tr-TR" sz="2100" dirty="0">
                <a:cs typeface="Times New Roman" pitchFamily="18" charset="0"/>
              </a:rPr>
              <a:t> dürtüsel cinsel ilişkiler</a:t>
            </a:r>
            <a:endParaRPr lang="tr-TR" sz="2100" dirty="0"/>
          </a:p>
        </p:txBody>
      </p:sp>
    </p:spTree>
    <p:extLst>
      <p:ext uri="{BB962C8B-B14F-4D97-AF65-F5344CB8AC3E}">
        <p14:creationId xmlns:p14="http://schemas.microsoft.com/office/powerpoint/2010/main" val="6084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4"/>
          <p:cNvGraphicFramePr>
            <a:graphicFrameLocks noGrp="1" noChangeAspect="1"/>
          </p:cNvGraphicFramePr>
          <p:nvPr>
            <p:ph type="dgm" idx="1"/>
          </p:nvPr>
        </p:nvGraphicFramePr>
        <p:xfrm>
          <a:off x="2582864" y="1828801"/>
          <a:ext cx="7026275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MS Kuruluş Şeması" r:id="rId3" imgW="7016400" imgH="3892320" progId="OrgPlusWOPX.4">
                  <p:embed followColorScheme="full"/>
                </p:oleObj>
              </mc:Choice>
              <mc:Fallback>
                <p:oleObj name="MS Kuruluş Şeması" r:id="rId3" imgW="7016400" imgH="3892320" progId="OrgPlusWOPX.4">
                  <p:embed followColorScheme="full"/>
                  <p:pic>
                    <p:nvPicPr>
                      <p:cNvPr id="307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4" y="1828801"/>
                        <a:ext cx="7026275" cy="389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26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Çekicilik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4000"/>
              <a:t>Aşinalık ve Benzerlik</a:t>
            </a:r>
          </a:p>
          <a:p>
            <a:r>
              <a:rPr lang="en-US" altLang="tr-TR" sz="4000"/>
              <a:t>Fiziksel Çekicilik</a:t>
            </a:r>
            <a:endParaRPr lang="en-US" altLang="tr-TR" sz="4400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7467600" y="3429000"/>
          <a:ext cx="2057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Clip" r:id="rId3" imgW="1478160" imgH="1730520" progId="MS_ClipArt_Gallery.2">
                  <p:embed/>
                </p:oleObj>
              </mc:Choice>
              <mc:Fallback>
                <p:oleObj name="Clip" r:id="rId3" imgW="1478160" imgH="1730520" progId="MS_ClipArt_Gallery.2">
                  <p:embed/>
                  <p:pic>
                    <p:nvPicPr>
                      <p:cNvPr id="409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429000"/>
                        <a:ext cx="20574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874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Aşinalık ve Benzerlik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5017" y="2263806"/>
            <a:ext cx="8677183" cy="35273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/>
              <a:t>Yakın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ilişki</a:t>
            </a:r>
            <a:r>
              <a:rPr lang="en-US" altLang="tr-TR" dirty="0"/>
              <a:t> </a:t>
            </a:r>
            <a:r>
              <a:rPr lang="en-US" altLang="tr-TR" dirty="0" err="1"/>
              <a:t>geliştirmek</a:t>
            </a:r>
            <a:r>
              <a:rPr lang="en-US" altLang="tr-TR" dirty="0"/>
              <a:t> </a:t>
            </a:r>
            <a:r>
              <a:rPr lang="en-US" altLang="tr-TR" dirty="0" err="1"/>
              <a:t>için</a:t>
            </a:r>
            <a:r>
              <a:rPr lang="en-US" altLang="tr-TR" dirty="0"/>
              <a:t> </a:t>
            </a:r>
            <a:r>
              <a:rPr lang="en-US" altLang="tr-TR" dirty="0" err="1"/>
              <a:t>bildik</a:t>
            </a:r>
            <a:r>
              <a:rPr lang="en-US" altLang="tr-TR" dirty="0"/>
              <a:t> </a:t>
            </a:r>
            <a:r>
              <a:rPr lang="en-US" altLang="tr-TR" dirty="0" err="1"/>
              <a:t>aşina</a:t>
            </a:r>
            <a:r>
              <a:rPr lang="en-US" altLang="tr-TR" dirty="0"/>
              <a:t> </a:t>
            </a:r>
            <a:r>
              <a:rPr lang="en-US" altLang="tr-TR" dirty="0" err="1"/>
              <a:t>olma</a:t>
            </a:r>
            <a:r>
              <a:rPr lang="en-US" altLang="tr-TR" dirty="0"/>
              <a:t> </a:t>
            </a:r>
            <a:r>
              <a:rPr lang="en-US" altLang="tr-TR" dirty="0" err="1"/>
              <a:t>önemli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koşuldur</a:t>
            </a:r>
            <a:r>
              <a:rPr lang="en-US" altLang="tr-TR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Bize</a:t>
            </a:r>
            <a:r>
              <a:rPr lang="en-US" altLang="tr-TR" dirty="0"/>
              <a:t> </a:t>
            </a:r>
            <a:r>
              <a:rPr lang="en-US" altLang="tr-TR" dirty="0" err="1"/>
              <a:t>benzer</a:t>
            </a:r>
            <a:r>
              <a:rPr lang="en-US" altLang="tr-TR" dirty="0"/>
              <a:t> </a:t>
            </a:r>
            <a:r>
              <a:rPr lang="en-US" altLang="tr-TR" dirty="0" err="1"/>
              <a:t>olan</a:t>
            </a:r>
            <a:r>
              <a:rPr lang="en-US" altLang="tr-TR" dirty="0"/>
              <a:t> </a:t>
            </a:r>
            <a:r>
              <a:rPr lang="en-US" altLang="tr-TR" dirty="0" err="1"/>
              <a:t>insanlarla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arada</a:t>
            </a:r>
            <a:r>
              <a:rPr lang="en-US" altLang="tr-TR" dirty="0"/>
              <a:t> </a:t>
            </a:r>
            <a:r>
              <a:rPr lang="en-US" altLang="tr-TR" dirty="0" err="1"/>
              <a:t>olmayı</a:t>
            </a:r>
            <a:r>
              <a:rPr lang="en-US" altLang="tr-TR" dirty="0"/>
              <a:t> </a:t>
            </a:r>
            <a:r>
              <a:rPr lang="en-US" altLang="tr-TR" dirty="0" err="1"/>
              <a:t>severiz</a:t>
            </a:r>
            <a:r>
              <a:rPr lang="en-US" altLang="tr-TR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Benzer</a:t>
            </a:r>
            <a:r>
              <a:rPr lang="en-US" altLang="tr-TR" dirty="0"/>
              <a:t> </a:t>
            </a:r>
            <a:r>
              <a:rPr lang="en-US" altLang="tr-TR" dirty="0" err="1"/>
              <a:t>niteliklere</a:t>
            </a:r>
            <a:r>
              <a:rPr lang="en-US" altLang="tr-TR" dirty="0"/>
              <a:t> </a:t>
            </a:r>
            <a:r>
              <a:rPr lang="en-US" altLang="tr-TR" dirty="0" err="1"/>
              <a:t>sahip</a:t>
            </a:r>
            <a:r>
              <a:rPr lang="en-US" altLang="tr-TR" dirty="0"/>
              <a:t> </a:t>
            </a:r>
            <a:r>
              <a:rPr lang="en-US" altLang="tr-TR" dirty="0" err="1"/>
              <a:t>olma</a:t>
            </a:r>
            <a:r>
              <a:rPr lang="en-US" altLang="tr-TR" dirty="0"/>
              <a:t> </a:t>
            </a:r>
            <a:r>
              <a:rPr lang="en-US" altLang="tr-TR" dirty="0" err="1"/>
              <a:t>eğilimi</a:t>
            </a:r>
            <a:r>
              <a:rPr lang="en-US" altLang="tr-TR" dirty="0"/>
              <a:t> </a:t>
            </a:r>
            <a:r>
              <a:rPr lang="en-US" altLang="tr-TR" dirty="0" err="1"/>
              <a:t>gösteririz</a:t>
            </a:r>
            <a:r>
              <a:rPr lang="en-US" altLang="tr-TR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tr-TR" dirty="0" err="1" smtClean="0"/>
              <a:t>tutumlar</a:t>
            </a:r>
            <a:r>
              <a:rPr lang="en-US" altLang="tr-TR" dirty="0" smtClean="0"/>
              <a:t>              </a:t>
            </a:r>
            <a:r>
              <a:rPr lang="en-US" altLang="tr-TR" dirty="0" smtClean="0">
                <a:solidFill>
                  <a:schemeClr val="tx2"/>
                </a:solidFill>
              </a:rPr>
              <a:t>–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davranış</a:t>
            </a:r>
            <a:endParaRPr lang="en-US" altLang="tr-TR" dirty="0" smtClean="0"/>
          </a:p>
          <a:p>
            <a:pPr lvl="1">
              <a:lnSpc>
                <a:spcPct val="80000"/>
              </a:lnSpc>
            </a:pPr>
            <a:r>
              <a:rPr lang="en-US" altLang="tr-TR" dirty="0" err="1" smtClean="0"/>
              <a:t>elbiseler</a:t>
            </a:r>
            <a:r>
              <a:rPr lang="en-US" altLang="tr-TR" dirty="0" smtClean="0"/>
              <a:t>                </a:t>
            </a:r>
            <a:r>
              <a:rPr lang="en-US" altLang="tr-TR" dirty="0" smtClean="0">
                <a:solidFill>
                  <a:schemeClr val="tx2"/>
                </a:solidFill>
              </a:rPr>
              <a:t>–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özellikler</a:t>
            </a:r>
            <a:endParaRPr lang="en-US" altLang="tr-TR" dirty="0" smtClean="0"/>
          </a:p>
          <a:p>
            <a:pPr lvl="1">
              <a:lnSpc>
                <a:spcPct val="80000"/>
              </a:lnSpc>
            </a:pPr>
            <a:r>
              <a:rPr lang="en-US" altLang="tr-TR" dirty="0" err="1" smtClean="0"/>
              <a:t>zeka</a:t>
            </a:r>
            <a:r>
              <a:rPr lang="en-US" altLang="tr-TR" dirty="0" smtClean="0"/>
              <a:t>		         </a:t>
            </a:r>
            <a:r>
              <a:rPr lang="en-US" altLang="tr-TR" dirty="0" smtClean="0">
                <a:solidFill>
                  <a:schemeClr val="tx2"/>
                </a:solidFill>
              </a:rPr>
              <a:t>–</a:t>
            </a:r>
            <a:r>
              <a:rPr lang="en-US" altLang="tr-TR" dirty="0" err="1" smtClean="0"/>
              <a:t>kişilik</a:t>
            </a:r>
            <a:endParaRPr lang="en-US" altLang="tr-TR" dirty="0" smtClean="0"/>
          </a:p>
          <a:p>
            <a:pPr lvl="1">
              <a:lnSpc>
                <a:spcPct val="80000"/>
              </a:lnSpc>
            </a:pPr>
            <a:r>
              <a:rPr lang="en-US" altLang="tr-TR" dirty="0" err="1" smtClean="0"/>
              <a:t>değerler</a:t>
            </a:r>
            <a:r>
              <a:rPr lang="en-US" altLang="tr-TR" dirty="0" smtClean="0"/>
              <a:t>                 </a:t>
            </a:r>
            <a:r>
              <a:rPr lang="en-US" altLang="tr-TR" dirty="0" smtClean="0">
                <a:solidFill>
                  <a:schemeClr val="tx2"/>
                </a:solidFill>
              </a:rPr>
              <a:t>–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yaşam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stilleri</a:t>
            </a:r>
            <a:endParaRPr lang="en-US" altLang="tr-TR" dirty="0" smtClean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>
            <p:extLst/>
          </p:nvPr>
        </p:nvGraphicFramePr>
        <p:xfrm>
          <a:off x="9630052" y="3497802"/>
          <a:ext cx="1977675" cy="239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Clip" r:id="rId3" imgW="3002400" imgH="3435480" progId="MS_ClipArt_Gallery.2">
                  <p:embed/>
                </p:oleObj>
              </mc:Choice>
              <mc:Fallback>
                <p:oleObj name="Clip" r:id="rId3" imgW="3002400" imgH="3435480" progId="MS_ClipArt_Gallery.2">
                  <p:embed/>
                  <p:pic>
                    <p:nvPicPr>
                      <p:cNvPr id="512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0052" y="3497802"/>
                        <a:ext cx="1977675" cy="2392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3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Fiziksel Çekicilik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51" y="2157274"/>
            <a:ext cx="10218199" cy="3633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tr-TR" dirty="0" err="1">
                <a:cs typeface="Times New Roman" panose="02020603050405020304" pitchFamily="18" charset="0"/>
              </a:rPr>
              <a:t>Pek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çok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kültürde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kadın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ve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erkekler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özel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ilişkilerinde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karşı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cinsin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görünümüne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verdiği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önem</a:t>
            </a:r>
            <a:r>
              <a:rPr lang="tr-TR" altLang="tr-TR" dirty="0"/>
              <a:t> açısından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farklılıklar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göstermektedir</a:t>
            </a:r>
            <a:r>
              <a:rPr lang="en-US" altLang="tr-TR" dirty="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>
                <a:cs typeface="Times New Roman" panose="02020603050405020304" pitchFamily="18" charset="0"/>
              </a:rPr>
              <a:t>Kadınlar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erkeklerde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düşünceliliği</a:t>
            </a:r>
            <a:r>
              <a:rPr lang="en-US" altLang="tr-TR" dirty="0">
                <a:cs typeface="Times New Roman" panose="02020603050405020304" pitchFamily="18" charset="0"/>
              </a:rPr>
              <a:t>, </a:t>
            </a:r>
            <a:r>
              <a:rPr lang="en-US" altLang="tr-TR" dirty="0" err="1">
                <a:cs typeface="Times New Roman" panose="02020603050405020304" pitchFamily="18" charset="0"/>
              </a:rPr>
              <a:t>dürüstlüğü</a:t>
            </a:r>
            <a:r>
              <a:rPr lang="en-US" altLang="tr-TR" dirty="0">
                <a:cs typeface="Times New Roman" panose="02020603050405020304" pitchFamily="18" charset="0"/>
              </a:rPr>
              <a:t>, </a:t>
            </a:r>
            <a:r>
              <a:rPr lang="en-US" altLang="tr-TR" dirty="0" err="1">
                <a:cs typeface="Times New Roman" panose="02020603050405020304" pitchFamily="18" charset="0"/>
              </a:rPr>
              <a:t>bağlılığı</a:t>
            </a:r>
            <a:r>
              <a:rPr lang="en-US" altLang="tr-TR" dirty="0">
                <a:cs typeface="Times New Roman" panose="02020603050405020304" pitchFamily="18" charset="0"/>
              </a:rPr>
              <a:t>, </a:t>
            </a:r>
            <a:r>
              <a:rPr lang="en-US" altLang="tr-TR" dirty="0" err="1">
                <a:cs typeface="Times New Roman" panose="02020603050405020304" pitchFamily="18" charset="0"/>
              </a:rPr>
              <a:t>kibarlığı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ve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anlayışlı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olmayı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en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önemli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özellikler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olarak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seçme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eğilimindedir</a:t>
            </a:r>
            <a:r>
              <a:rPr lang="en-US" altLang="tr-TR" dirty="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>
                <a:cs typeface="Times New Roman" panose="02020603050405020304" pitchFamily="18" charset="0"/>
              </a:rPr>
              <a:t>Erkekler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kadınlarda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güzel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görüntüyü</a:t>
            </a:r>
            <a:r>
              <a:rPr lang="en-US" altLang="tr-TR" dirty="0">
                <a:cs typeface="Times New Roman" panose="02020603050405020304" pitchFamily="18" charset="0"/>
              </a:rPr>
              <a:t>, </a:t>
            </a:r>
            <a:r>
              <a:rPr lang="en-US" altLang="tr-TR" dirty="0" err="1">
                <a:cs typeface="Times New Roman" panose="02020603050405020304" pitchFamily="18" charset="0"/>
              </a:rPr>
              <a:t>yemek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yapma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becerisini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ve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kırılganlığı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tercih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etme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eğilimindedir</a:t>
            </a:r>
            <a:r>
              <a:rPr lang="en-US" altLang="tr-TR" dirty="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>
                <a:cs typeface="Times New Roman" panose="02020603050405020304" pitchFamily="18" charset="0"/>
              </a:rPr>
              <a:t>Eşleme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hipotezinin</a:t>
            </a:r>
            <a:r>
              <a:rPr lang="en-US" altLang="tr-TR" dirty="0">
                <a:cs typeface="Times New Roman" panose="02020603050405020304" pitchFamily="18" charset="0"/>
              </a:rPr>
              <a:t> (matching hypothesis) </a:t>
            </a:r>
            <a:r>
              <a:rPr lang="en-US" altLang="tr-TR" dirty="0" err="1">
                <a:cs typeface="Times New Roman" panose="02020603050405020304" pitchFamily="18" charset="0"/>
              </a:rPr>
              <a:t>açıkladığı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gibi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benzer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olanları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seçme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gücü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daha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çok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fiziksel</a:t>
            </a:r>
            <a:r>
              <a:rPr lang="en-US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 err="1">
                <a:cs typeface="Times New Roman" panose="02020603050405020304" pitchFamily="18" charset="0"/>
              </a:rPr>
              <a:t>düzeydedir</a:t>
            </a:r>
            <a:r>
              <a:rPr lang="en-US" altLang="tr-TR" dirty="0">
                <a:cs typeface="Times New Roman" panose="02020603050405020304" pitchFamily="18" charset="0"/>
              </a:rPr>
              <a:t>.</a:t>
            </a:r>
            <a:r>
              <a:rPr lang="en-US" alt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0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Sevginin Yönleri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4000" dirty="0" err="1"/>
              <a:t>Sevgi</a:t>
            </a:r>
            <a:r>
              <a:rPr lang="en-US" altLang="tr-TR" sz="4000" dirty="0"/>
              <a:t> </a:t>
            </a:r>
            <a:r>
              <a:rPr lang="en-US" altLang="tr-TR" sz="4000" dirty="0" err="1"/>
              <a:t>Sözcükleri</a:t>
            </a:r>
            <a:endParaRPr lang="en-US" altLang="tr-TR" sz="4000" dirty="0">
              <a:solidFill>
                <a:srgbClr val="000000"/>
              </a:solidFill>
            </a:endParaRPr>
          </a:p>
          <a:p>
            <a:r>
              <a:rPr lang="en-US" altLang="tr-TR" sz="4000" dirty="0" err="1"/>
              <a:t>Yakınlık</a:t>
            </a:r>
            <a:endParaRPr lang="en-US" altLang="tr-TR" sz="4000" dirty="0"/>
          </a:p>
          <a:p>
            <a:r>
              <a:rPr lang="en-US" altLang="tr-TR" sz="4000" dirty="0" err="1"/>
              <a:t>Romantik</a:t>
            </a:r>
            <a:r>
              <a:rPr lang="en-US" altLang="tr-TR" sz="4000" dirty="0"/>
              <a:t> </a:t>
            </a:r>
            <a:r>
              <a:rPr lang="en-US" altLang="tr-TR" sz="4000" dirty="0" err="1"/>
              <a:t>Sevgi</a:t>
            </a:r>
            <a:endParaRPr lang="en-US" altLang="tr-TR" sz="4000" dirty="0"/>
          </a:p>
          <a:p>
            <a:r>
              <a:rPr lang="en-US" altLang="tr-TR" sz="4000" dirty="0" err="1"/>
              <a:t>Şefkatli</a:t>
            </a:r>
            <a:r>
              <a:rPr lang="en-US" altLang="tr-TR" sz="4000" dirty="0"/>
              <a:t> </a:t>
            </a:r>
            <a:r>
              <a:rPr lang="en-US" altLang="tr-TR" sz="4000" dirty="0" err="1"/>
              <a:t>Sevgi</a:t>
            </a:r>
            <a:endParaRPr lang="en-US" altLang="tr-TR" sz="4000" dirty="0"/>
          </a:p>
          <a:p>
            <a:r>
              <a:rPr lang="en-US" altLang="tr-TR" sz="4000" dirty="0" err="1" smtClean="0"/>
              <a:t>Arkadaşlık</a:t>
            </a:r>
            <a:endParaRPr lang="en-US" altLang="tr-TR" sz="4000" dirty="0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7543800" y="2362200"/>
          <a:ext cx="2819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Clip" r:id="rId3" imgW="1608120" imgH="1343880" progId="MS_ClipArt_Gallery.2">
                  <p:embed/>
                </p:oleObj>
              </mc:Choice>
              <mc:Fallback>
                <p:oleObj name="Clip" r:id="rId3" imgW="1608120" imgH="1343880" progId="MS_ClipArt_Gallery.2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62200"/>
                        <a:ext cx="2819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031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092" y="571500"/>
            <a:ext cx="7772400" cy="990600"/>
          </a:xfrm>
        </p:spPr>
        <p:txBody>
          <a:bodyPr/>
          <a:lstStyle/>
          <a:p>
            <a:r>
              <a:rPr lang="en-US" altLang="tr-TR" sz="4800" dirty="0" err="1"/>
              <a:t>Sevgi</a:t>
            </a:r>
            <a:r>
              <a:rPr lang="en-US" altLang="tr-TR" sz="4800" dirty="0"/>
              <a:t> </a:t>
            </a:r>
            <a:r>
              <a:rPr lang="tr-TR" altLang="tr-TR" sz="4800" dirty="0"/>
              <a:t>Kavramları</a:t>
            </a:r>
            <a:endParaRPr lang="en-US" altLang="tr-TR" sz="48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550" y="1953086"/>
            <a:ext cx="9978500" cy="3914313"/>
          </a:xfrm>
        </p:spPr>
        <p:txBody>
          <a:bodyPr/>
          <a:lstStyle/>
          <a:p>
            <a:r>
              <a:rPr lang="en-US" altLang="tr-TR" sz="2400" dirty="0" err="1"/>
              <a:t>Yakınlık</a:t>
            </a:r>
            <a:r>
              <a:rPr lang="en-US" altLang="tr-TR" sz="2400" dirty="0"/>
              <a:t> (Intimacy) - </a:t>
            </a:r>
            <a:r>
              <a:rPr lang="en-US" altLang="tr-TR" sz="2400" dirty="0" err="1"/>
              <a:t>bir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ilişkide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paylaşılan,duygusal</a:t>
            </a:r>
            <a:r>
              <a:rPr lang="en-US" altLang="tr-TR" sz="2400" dirty="0"/>
              <a:t> </a:t>
            </a:r>
            <a:r>
              <a:rPr lang="en-US" altLang="tr-TR" sz="2400" dirty="0" err="1"/>
              <a:t>yakınlık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sıcaklık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hissi</a:t>
            </a:r>
            <a:endParaRPr lang="en-US" altLang="tr-TR" sz="2400" dirty="0"/>
          </a:p>
          <a:p>
            <a:r>
              <a:rPr lang="en-US" altLang="tr-TR" sz="2400" dirty="0" err="1"/>
              <a:t>Tutku</a:t>
            </a:r>
            <a:r>
              <a:rPr lang="en-US" altLang="tr-TR" sz="2400" dirty="0"/>
              <a:t> (Passion) - </a:t>
            </a:r>
            <a:r>
              <a:rPr lang="en-US" altLang="tr-TR" sz="2400" dirty="0" err="1"/>
              <a:t>karşılıklı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fiziksel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cinsel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çekim</a:t>
            </a:r>
            <a:endParaRPr lang="en-US" altLang="tr-TR" sz="2400" dirty="0"/>
          </a:p>
          <a:p>
            <a:r>
              <a:rPr lang="en-US" altLang="tr-TR" sz="2400" dirty="0" err="1"/>
              <a:t>Bağlılık</a:t>
            </a:r>
            <a:r>
              <a:rPr lang="en-US" altLang="tr-TR" sz="2400" dirty="0"/>
              <a:t> (Commitment) - </a:t>
            </a:r>
            <a:r>
              <a:rPr lang="en-US" altLang="tr-TR" sz="2400" dirty="0" err="1"/>
              <a:t>ilişkinin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bilişsel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olarak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değerlendirilmesi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sorunların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olduğu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durumda</a:t>
            </a:r>
            <a:r>
              <a:rPr lang="en-US" altLang="tr-TR" sz="2400" dirty="0"/>
              <a:t> bile </a:t>
            </a:r>
            <a:r>
              <a:rPr lang="en-US" altLang="tr-TR" sz="2400" dirty="0" err="1"/>
              <a:t>sürdürme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niyeti</a:t>
            </a:r>
            <a:endParaRPr lang="en-US" altLang="tr-TR" sz="2400" dirty="0"/>
          </a:p>
          <a:p>
            <a:r>
              <a:rPr lang="en-US" altLang="tr-TR" sz="2400" dirty="0" err="1"/>
              <a:t>Vurulma</a:t>
            </a:r>
            <a:r>
              <a:rPr lang="en-US" altLang="tr-TR" sz="2400" dirty="0"/>
              <a:t> (Infatuation) - </a:t>
            </a:r>
            <a:r>
              <a:rPr lang="en-US" altLang="tr-TR" sz="2400" dirty="0" err="1"/>
              <a:t>tutkunun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tek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girdi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olduğu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ilişki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türü</a:t>
            </a:r>
            <a:endParaRPr lang="en-US" altLang="tr-TR" sz="2400" dirty="0"/>
          </a:p>
          <a:p>
            <a:r>
              <a:rPr lang="en-US" altLang="tr-TR" sz="2400" dirty="0" err="1"/>
              <a:t>Şefkatli</a:t>
            </a:r>
            <a:r>
              <a:rPr lang="en-US" altLang="tr-TR" sz="2400" dirty="0"/>
              <a:t> (Affectionate) </a:t>
            </a:r>
            <a:r>
              <a:rPr lang="en-US" altLang="tr-TR" sz="2400" dirty="0" err="1"/>
              <a:t>sevgi</a:t>
            </a:r>
            <a:r>
              <a:rPr lang="en-US" altLang="tr-TR" sz="2400" dirty="0"/>
              <a:t> - </a:t>
            </a:r>
            <a:r>
              <a:rPr lang="en-US" altLang="tr-TR" sz="2400" dirty="0" err="1"/>
              <a:t>tutkunun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olmadığı</a:t>
            </a:r>
            <a:r>
              <a:rPr lang="en-US" altLang="tr-TR" sz="2400" dirty="0"/>
              <a:t>, </a:t>
            </a:r>
            <a:r>
              <a:rPr lang="en-US" altLang="tr-TR" sz="2400" dirty="0" err="1"/>
              <a:t>yakınlık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b</a:t>
            </a:r>
            <a:r>
              <a:rPr lang="tr-TR" altLang="tr-TR" sz="2400" dirty="0"/>
              <a:t>a</a:t>
            </a:r>
            <a:r>
              <a:rPr lang="en-US" altLang="tr-TR" sz="2400" dirty="0" err="1"/>
              <a:t>ğlılığın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olduğu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ilşki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türü</a:t>
            </a:r>
            <a:endParaRPr lang="en-US" altLang="tr-TR" sz="2400" dirty="0"/>
          </a:p>
          <a:p>
            <a:r>
              <a:rPr lang="en-US" altLang="tr-TR" sz="2400" dirty="0" err="1"/>
              <a:t>Budala</a:t>
            </a:r>
            <a:r>
              <a:rPr lang="en-US" altLang="tr-TR" sz="2400" dirty="0"/>
              <a:t> (Fatuous) </a:t>
            </a:r>
            <a:r>
              <a:rPr lang="en-US" altLang="tr-TR" sz="2400" dirty="0" err="1"/>
              <a:t>aşkı</a:t>
            </a:r>
            <a:r>
              <a:rPr lang="en-US" altLang="tr-TR" sz="2400" dirty="0"/>
              <a:t> - </a:t>
            </a:r>
            <a:r>
              <a:rPr lang="en-US" altLang="tr-TR" sz="2400" dirty="0" err="1"/>
              <a:t>birinin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diğerine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uzaktan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tapması</a:t>
            </a:r>
            <a:endParaRPr lang="en-US" altLang="tr-TR" sz="2400" dirty="0"/>
          </a:p>
          <a:p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40704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b="1" i="1"/>
              <a:t>Aşk Türleri</a:t>
            </a:r>
            <a:r>
              <a:rPr lang="tr-TR" altLang="tr-TR"/>
              <a:t>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/>
              <a:t>Tutkulu Aşk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/>
              <a:t>Arkadaşça Aşk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/>
              <a:t>Tek Taraflı Aşk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/>
              <a:t>Mükemmel Aşk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087938" y="1916114"/>
            <a:ext cx="12954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tr-TR" altLang="tr-TR">
                <a:latin typeface="Times New Roman" panose="02020603050405020304" pitchFamily="18" charset="0"/>
              </a:rPr>
              <a:t>TUTKU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032626" y="1916114"/>
            <a:ext cx="1368425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tr-TR" altLang="tr-TR">
                <a:latin typeface="Times New Roman" panose="02020603050405020304" pitchFamily="18" charset="0"/>
              </a:rPr>
              <a:t>YAKINLIK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048750" y="1916114"/>
            <a:ext cx="12954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tr-TR" altLang="tr-TR">
                <a:latin typeface="Times New Roman" panose="02020603050405020304" pitchFamily="18" charset="0"/>
              </a:rPr>
              <a:t>BAĞLILIK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375276" y="2852739"/>
            <a:ext cx="576263" cy="2889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464426" y="3789364"/>
            <a:ext cx="576263" cy="2889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409113" y="3789364"/>
            <a:ext cx="576262" cy="2889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75276" y="4724401"/>
            <a:ext cx="576263" cy="2889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03838" y="5661026"/>
            <a:ext cx="576262" cy="2889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464426" y="5661026"/>
            <a:ext cx="576263" cy="2889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9480551" y="5734051"/>
            <a:ext cx="576263" cy="2889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7464426" y="2852739"/>
            <a:ext cx="576263" cy="2889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9409113" y="2852739"/>
            <a:ext cx="576262" cy="2889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375276" y="3789364"/>
            <a:ext cx="576263" cy="2889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464426" y="4724401"/>
            <a:ext cx="576263" cy="2889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9480551" y="4724401"/>
            <a:ext cx="576263" cy="2889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5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050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Evlilik</a:t>
            </a:r>
          </a:p>
        </p:txBody>
      </p:sp>
      <p:sp>
        <p:nvSpPr>
          <p:cNvPr id="22532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4000"/>
              <a:t>Evlilikle İlgili Eğilimler</a:t>
            </a:r>
          </a:p>
          <a:p>
            <a:r>
              <a:rPr lang="en-US" altLang="tr-TR" sz="4000"/>
              <a:t>Evlilikle İlgili Beklentiler</a:t>
            </a:r>
          </a:p>
          <a:p>
            <a:r>
              <a:rPr lang="en-US" altLang="tr-TR" sz="4000"/>
              <a:t>Mitler</a:t>
            </a:r>
          </a:p>
          <a:p>
            <a:r>
              <a:rPr lang="en-US" altLang="tr-TR" sz="4000"/>
              <a:t>Evliliği Yürüten Nedir?</a:t>
            </a:r>
          </a:p>
          <a:p>
            <a:r>
              <a:rPr lang="en-US" altLang="tr-TR" sz="4000"/>
              <a:t>İyi Evliliğin Yararları</a:t>
            </a:r>
          </a:p>
        </p:txBody>
      </p:sp>
      <p:graphicFrame>
        <p:nvGraphicFramePr>
          <p:cNvPr id="22530" name="Object 2048"/>
          <p:cNvGraphicFramePr>
            <a:graphicFrameLocks noChangeAspect="1"/>
          </p:cNvGraphicFramePr>
          <p:nvPr/>
        </p:nvGraphicFramePr>
        <p:xfrm>
          <a:off x="8458200" y="1828800"/>
          <a:ext cx="1752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Clip" r:id="rId3" imgW="1308240" imgH="1818360" progId="MS_ClipArt_Gallery.2">
                  <p:embed/>
                </p:oleObj>
              </mc:Choice>
              <mc:Fallback>
                <p:oleObj name="Clip" r:id="rId3" imgW="1308240" imgH="1818360" progId="MS_ClipArt_Gallery.2">
                  <p:embed/>
                  <p:pic>
                    <p:nvPicPr>
                      <p:cNvPr id="2253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828800"/>
                        <a:ext cx="1752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246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Evlilikle İlgili Eğilimler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788" y="2325950"/>
            <a:ext cx="9951868" cy="3541450"/>
          </a:xfrm>
        </p:spPr>
        <p:txBody>
          <a:bodyPr/>
          <a:lstStyle/>
          <a:p>
            <a:r>
              <a:rPr lang="en-US" altLang="tr-TR" dirty="0" err="1" smtClean="0"/>
              <a:t>Günümüzde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yetişkinlerin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çoğu</a:t>
            </a:r>
            <a:r>
              <a:rPr lang="en-US" altLang="tr-TR" dirty="0" smtClean="0"/>
              <a:t>, </a:t>
            </a:r>
            <a:r>
              <a:rPr lang="en-US" altLang="tr-TR" dirty="0" err="1" smtClean="0"/>
              <a:t>daha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uzun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süre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bekar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kalmaktadır</a:t>
            </a:r>
            <a:r>
              <a:rPr lang="en-US" altLang="tr-TR" dirty="0" smtClean="0"/>
              <a:t>.</a:t>
            </a:r>
          </a:p>
          <a:p>
            <a:r>
              <a:rPr lang="en-US" altLang="tr-TR" dirty="0" err="1" smtClean="0"/>
              <a:t>ABD’de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evliliğin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ortalama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süresi</a:t>
            </a:r>
            <a:r>
              <a:rPr lang="en-US" altLang="tr-TR" dirty="0" smtClean="0"/>
              <a:t> 9 </a:t>
            </a:r>
            <a:r>
              <a:rPr lang="en-US" altLang="tr-TR" dirty="0" err="1" smtClean="0"/>
              <a:t>yıldan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biraz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fazladır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bununla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birlikte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toplam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nüfusun</a:t>
            </a:r>
            <a:r>
              <a:rPr lang="en-US" altLang="tr-TR" dirty="0" smtClean="0"/>
              <a:t> %60’ı </a:t>
            </a:r>
            <a:r>
              <a:rPr lang="en-US" altLang="tr-TR" dirty="0" err="1" smtClean="0"/>
              <a:t>evli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olduğunu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bildirmiştir</a:t>
            </a:r>
            <a:r>
              <a:rPr lang="en-US" altLang="tr-TR" dirty="0" smtClean="0"/>
              <a:t>. </a:t>
            </a:r>
          </a:p>
          <a:p>
            <a:r>
              <a:rPr lang="en-US" altLang="tr-TR" dirty="0" err="1" smtClean="0"/>
              <a:t>Boşanma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oranı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yüksektir</a:t>
            </a:r>
            <a:r>
              <a:rPr lang="en-US" altLang="tr-TR" dirty="0" smtClean="0"/>
              <a:t>.</a:t>
            </a:r>
          </a:p>
        </p:txBody>
      </p:sp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8077200" y="0"/>
          <a:ext cx="22860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Clip" r:id="rId3" imgW="1868400" imgH="1847520" progId="MS_ClipArt_Gallery.2">
                  <p:embed/>
                </p:oleObj>
              </mc:Choice>
              <mc:Fallback>
                <p:oleObj name="Clip" r:id="rId3" imgW="1868400" imgH="1847520" progId="MS_ClipArt_Gallery.2">
                  <p:embed/>
                  <p:pic>
                    <p:nvPicPr>
                      <p:cNvPr id="2355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0"/>
                        <a:ext cx="228600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7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0" y="838200"/>
            <a:ext cx="7696200" cy="914400"/>
          </a:xfrm>
        </p:spPr>
        <p:txBody>
          <a:bodyPr>
            <a:normAutofit fontScale="90000"/>
          </a:bodyPr>
          <a:lstStyle/>
          <a:p>
            <a:r>
              <a:rPr lang="en-US" altLang="tr-TR" sz="4800"/>
              <a:t>Günümüz Üniversite Öğrencileri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6959" y="2645546"/>
            <a:ext cx="9574427" cy="28408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 err="1"/>
              <a:t>Günümüz</a:t>
            </a:r>
            <a:r>
              <a:rPr lang="en-US" altLang="tr-TR" dirty="0"/>
              <a:t> </a:t>
            </a:r>
            <a:r>
              <a:rPr lang="en-US" altLang="tr-TR" dirty="0" err="1"/>
              <a:t>üniversite</a:t>
            </a:r>
            <a:r>
              <a:rPr lang="en-US" altLang="tr-TR" dirty="0"/>
              <a:t> </a:t>
            </a:r>
            <a:r>
              <a:rPr lang="en-US" altLang="tr-TR" dirty="0" err="1"/>
              <a:t>öğrencileri</a:t>
            </a:r>
            <a:r>
              <a:rPr lang="en-US" altLang="tr-TR" dirty="0"/>
              <a:t>, </a:t>
            </a:r>
            <a:r>
              <a:rPr lang="en-US" altLang="tr-TR" dirty="0" err="1"/>
              <a:t>geçmişe</a:t>
            </a:r>
            <a:r>
              <a:rPr lang="en-US" altLang="tr-TR" dirty="0"/>
              <a:t> </a:t>
            </a:r>
            <a:r>
              <a:rPr lang="en-US" altLang="tr-TR" dirty="0" err="1"/>
              <a:t>göre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fazla</a:t>
            </a:r>
            <a:r>
              <a:rPr lang="en-US" altLang="tr-TR" dirty="0"/>
              <a:t> </a:t>
            </a:r>
            <a:r>
              <a:rPr lang="en-US" altLang="tr-TR" dirty="0" err="1"/>
              <a:t>stres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depresyon</a:t>
            </a:r>
            <a:r>
              <a:rPr lang="en-US" altLang="tr-TR" dirty="0"/>
              <a:t> </a:t>
            </a:r>
            <a:r>
              <a:rPr lang="en-US" altLang="tr-TR" dirty="0" err="1"/>
              <a:t>yaşamaktadır</a:t>
            </a:r>
            <a:r>
              <a:rPr lang="en-US" altLang="tr-TR" dirty="0"/>
              <a:t>. </a:t>
            </a:r>
          </a:p>
          <a:p>
            <a:pPr>
              <a:lnSpc>
                <a:spcPct val="90000"/>
              </a:lnSpc>
            </a:pPr>
            <a:endParaRPr lang="tr-TR" altLang="tr-TR" dirty="0" smtClean="0"/>
          </a:p>
          <a:p>
            <a:pPr>
              <a:lnSpc>
                <a:spcPct val="90000"/>
              </a:lnSpc>
            </a:pPr>
            <a:r>
              <a:rPr lang="en-US" altLang="tr-TR" dirty="0" err="1" smtClean="0"/>
              <a:t>Üniversitede</a:t>
            </a:r>
            <a:r>
              <a:rPr lang="en-US" altLang="tr-TR" dirty="0" smtClean="0"/>
              <a:t> </a:t>
            </a:r>
            <a:r>
              <a:rPr lang="en-US" altLang="tr-TR" dirty="0" err="1"/>
              <a:t>başarılı</a:t>
            </a:r>
            <a:r>
              <a:rPr lang="en-US" altLang="tr-TR" dirty="0"/>
              <a:t> </a:t>
            </a:r>
            <a:r>
              <a:rPr lang="en-US" altLang="tr-TR" dirty="0" err="1"/>
              <a:t>olma</a:t>
            </a:r>
            <a:r>
              <a:rPr lang="en-US" altLang="tr-TR" dirty="0"/>
              <a:t>, </a:t>
            </a:r>
            <a:r>
              <a:rPr lang="en-US" altLang="tr-TR" dirty="0" err="1"/>
              <a:t>önemli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işe</a:t>
            </a:r>
            <a:r>
              <a:rPr lang="en-US" altLang="tr-TR" dirty="0"/>
              <a:t> </a:t>
            </a:r>
            <a:r>
              <a:rPr lang="en-US" altLang="tr-TR" dirty="0" err="1"/>
              <a:t>girme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para </a:t>
            </a:r>
            <a:r>
              <a:rPr lang="en-US" altLang="tr-TR" dirty="0" err="1"/>
              <a:t>kazanma</a:t>
            </a:r>
            <a:r>
              <a:rPr lang="en-US" altLang="tr-TR" dirty="0"/>
              <a:t> </a:t>
            </a:r>
            <a:r>
              <a:rPr lang="en-US" altLang="tr-TR" dirty="0" err="1"/>
              <a:t>baskısı</a:t>
            </a:r>
            <a:r>
              <a:rPr lang="en-US" altLang="tr-TR" dirty="0"/>
              <a:t>, </a:t>
            </a:r>
            <a:r>
              <a:rPr lang="en-US" altLang="tr-TR" dirty="0" err="1"/>
              <a:t>öğrencilerde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fazla</a:t>
            </a:r>
            <a:r>
              <a:rPr lang="en-US" altLang="tr-TR" dirty="0"/>
              <a:t> </a:t>
            </a:r>
            <a:r>
              <a:rPr lang="en-US" altLang="tr-TR" dirty="0" err="1"/>
              <a:t>endişe</a:t>
            </a:r>
            <a:r>
              <a:rPr lang="en-US" altLang="tr-TR" dirty="0"/>
              <a:t> </a:t>
            </a:r>
            <a:r>
              <a:rPr lang="en-US" altLang="tr-TR" dirty="0" err="1"/>
              <a:t>yaratmaktadır</a:t>
            </a:r>
            <a:r>
              <a:rPr lang="en-US" altLang="tr-TR" dirty="0"/>
              <a:t>.</a:t>
            </a:r>
          </a:p>
          <a:p>
            <a:pPr>
              <a:lnSpc>
                <a:spcPct val="90000"/>
              </a:lnSpc>
            </a:pPr>
            <a:endParaRPr lang="en-US" altLang="tr-TR" dirty="0"/>
          </a:p>
        </p:txBody>
      </p:sp>
      <p:graphicFrame>
        <p:nvGraphicFramePr>
          <p:cNvPr id="3891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97560"/>
              </p:ext>
            </p:extLst>
          </p:nvPr>
        </p:nvGraphicFramePr>
        <p:xfrm>
          <a:off x="9982200" y="473075"/>
          <a:ext cx="1119187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lip" r:id="rId3" imgW="1119240" imgH="1737360" progId="MS_ClipArt_Gallery.2">
                  <p:embed/>
                </p:oleObj>
              </mc:Choice>
              <mc:Fallback>
                <p:oleObj name="Clip" r:id="rId3" imgW="1119240" imgH="1737360" progId="MS_ClipArt_Gallery.2">
                  <p:embed/>
                  <p:pic>
                    <p:nvPicPr>
                      <p:cNvPr id="3891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473075"/>
                        <a:ext cx="1119187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3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Evlilikle İlgili Beklentiler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975" y="1917576"/>
            <a:ext cx="10190825" cy="37974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 err="1"/>
              <a:t>ABD’deki</a:t>
            </a:r>
            <a:r>
              <a:rPr lang="en-US" altLang="tr-TR" dirty="0"/>
              <a:t> </a:t>
            </a:r>
            <a:r>
              <a:rPr lang="en-US" altLang="tr-TR" dirty="0" err="1"/>
              <a:t>yüksek</a:t>
            </a:r>
            <a:r>
              <a:rPr lang="en-US" altLang="tr-TR" dirty="0"/>
              <a:t> </a:t>
            </a:r>
            <a:r>
              <a:rPr lang="en-US" altLang="tr-TR" dirty="0" err="1"/>
              <a:t>boşanma</a:t>
            </a:r>
            <a:r>
              <a:rPr lang="en-US" altLang="tr-TR" dirty="0"/>
              <a:t> </a:t>
            </a:r>
            <a:r>
              <a:rPr lang="en-US" altLang="tr-TR" dirty="0" err="1"/>
              <a:t>oranı</a:t>
            </a:r>
            <a:r>
              <a:rPr lang="en-US" altLang="tr-TR" dirty="0"/>
              <a:t> </a:t>
            </a:r>
            <a:r>
              <a:rPr lang="en-US" altLang="tr-TR" dirty="0" err="1"/>
              <a:t>biraz</a:t>
            </a:r>
            <a:r>
              <a:rPr lang="en-US" altLang="tr-TR" dirty="0"/>
              <a:t> da </a:t>
            </a:r>
            <a:r>
              <a:rPr lang="en-US" altLang="tr-TR" dirty="0" err="1"/>
              <a:t>evlilikle</a:t>
            </a:r>
            <a:r>
              <a:rPr lang="en-US" altLang="tr-TR" dirty="0"/>
              <a:t> </a:t>
            </a:r>
            <a:r>
              <a:rPr lang="en-US" altLang="tr-TR" dirty="0" err="1"/>
              <a:t>ilgili</a:t>
            </a:r>
            <a:r>
              <a:rPr lang="en-US" altLang="tr-TR" dirty="0"/>
              <a:t> </a:t>
            </a:r>
            <a:r>
              <a:rPr lang="en-US" altLang="tr-TR" dirty="0" err="1"/>
              <a:t>yüksek</a:t>
            </a:r>
            <a:r>
              <a:rPr lang="en-US" altLang="tr-TR" dirty="0"/>
              <a:t> </a:t>
            </a:r>
            <a:r>
              <a:rPr lang="en-US" altLang="tr-TR" dirty="0" err="1"/>
              <a:t>beklentilere</a:t>
            </a:r>
            <a:r>
              <a:rPr lang="en-US" altLang="tr-TR" dirty="0"/>
              <a:t> </a:t>
            </a:r>
            <a:r>
              <a:rPr lang="en-US" altLang="tr-TR" dirty="0" err="1"/>
              <a:t>bağlanmaktadır</a:t>
            </a:r>
            <a:r>
              <a:rPr lang="en-US" alt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araştırmada</a:t>
            </a:r>
            <a:r>
              <a:rPr lang="en-US" altLang="tr-TR" dirty="0"/>
              <a:t> </a:t>
            </a:r>
            <a:r>
              <a:rPr lang="en-US" altLang="tr-TR" dirty="0" err="1"/>
              <a:t>mutsuz</a:t>
            </a:r>
            <a:r>
              <a:rPr lang="en-US" altLang="tr-TR" dirty="0"/>
              <a:t> </a:t>
            </a:r>
            <a:r>
              <a:rPr lang="en-US" altLang="tr-TR" dirty="0" err="1"/>
              <a:t>çiftler</a:t>
            </a:r>
            <a:r>
              <a:rPr lang="en-US" altLang="tr-TR" dirty="0"/>
              <a:t> </a:t>
            </a:r>
            <a:r>
              <a:rPr lang="en-US" altLang="tr-TR" dirty="0" err="1"/>
              <a:t>evlilikle</a:t>
            </a:r>
            <a:r>
              <a:rPr lang="en-US" altLang="tr-TR" dirty="0"/>
              <a:t> </a:t>
            </a:r>
            <a:r>
              <a:rPr lang="en-US" altLang="tr-TR" dirty="0" err="1"/>
              <a:t>ilgili</a:t>
            </a:r>
            <a:r>
              <a:rPr lang="en-US" altLang="tr-TR" dirty="0"/>
              <a:t> </a:t>
            </a:r>
            <a:r>
              <a:rPr lang="en-US" altLang="tr-TR" dirty="0" err="1"/>
              <a:t>gerçekçi</a:t>
            </a:r>
            <a:r>
              <a:rPr lang="en-US" altLang="tr-TR" dirty="0"/>
              <a:t> </a:t>
            </a:r>
            <a:r>
              <a:rPr lang="en-US" altLang="tr-TR" dirty="0" err="1"/>
              <a:t>olmayan</a:t>
            </a:r>
            <a:r>
              <a:rPr lang="en-US" altLang="tr-TR" dirty="0"/>
              <a:t> </a:t>
            </a:r>
            <a:r>
              <a:rPr lang="en-US" altLang="tr-TR" dirty="0" err="1"/>
              <a:t>beklentileri</a:t>
            </a:r>
            <a:r>
              <a:rPr lang="en-US" altLang="tr-TR" dirty="0"/>
              <a:t> </a:t>
            </a:r>
            <a:r>
              <a:rPr lang="en-US" altLang="tr-TR" dirty="0" err="1"/>
              <a:t>olduğunu</a:t>
            </a:r>
            <a:r>
              <a:rPr lang="en-US" altLang="tr-TR" dirty="0"/>
              <a:t> </a:t>
            </a:r>
            <a:r>
              <a:rPr lang="en-US" altLang="tr-TR" dirty="0" err="1"/>
              <a:t>bildirmişlerdir</a:t>
            </a:r>
            <a:r>
              <a:rPr lang="en-US" alt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Evlilikle</a:t>
            </a:r>
            <a:r>
              <a:rPr lang="en-US" altLang="tr-TR" dirty="0"/>
              <a:t> </a:t>
            </a:r>
            <a:r>
              <a:rPr lang="en-US" altLang="tr-TR" dirty="0" err="1"/>
              <a:t>ilgili</a:t>
            </a:r>
            <a:r>
              <a:rPr lang="en-US" altLang="tr-TR" dirty="0"/>
              <a:t> </a:t>
            </a:r>
            <a:r>
              <a:rPr lang="en-US" altLang="tr-TR" dirty="0" err="1"/>
              <a:t>oldukça</a:t>
            </a:r>
            <a:r>
              <a:rPr lang="en-US" altLang="tr-TR" dirty="0"/>
              <a:t> </a:t>
            </a:r>
            <a:r>
              <a:rPr lang="en-US" altLang="tr-TR" dirty="0" err="1"/>
              <a:t>romantik</a:t>
            </a:r>
            <a:r>
              <a:rPr lang="en-US" altLang="tr-TR" dirty="0"/>
              <a:t> </a:t>
            </a:r>
            <a:r>
              <a:rPr lang="en-US" altLang="tr-TR" dirty="0" err="1"/>
              <a:t>inançları</a:t>
            </a:r>
            <a:r>
              <a:rPr lang="en-US" altLang="tr-TR" dirty="0"/>
              <a:t> </a:t>
            </a:r>
            <a:r>
              <a:rPr lang="en-US" altLang="tr-TR" dirty="0" err="1"/>
              <a:t>olan</a:t>
            </a:r>
            <a:r>
              <a:rPr lang="en-US" altLang="tr-TR" dirty="0"/>
              <a:t> </a:t>
            </a:r>
            <a:r>
              <a:rPr lang="en-US" altLang="tr-TR" dirty="0" err="1"/>
              <a:t>bireylerde</a:t>
            </a:r>
            <a:r>
              <a:rPr lang="en-US" altLang="tr-TR" dirty="0"/>
              <a:t> </a:t>
            </a:r>
            <a:r>
              <a:rPr lang="en-US" altLang="tr-TR" dirty="0" err="1"/>
              <a:t>evlilikte</a:t>
            </a:r>
            <a:r>
              <a:rPr lang="en-US" altLang="tr-TR" dirty="0"/>
              <a:t> </a:t>
            </a:r>
            <a:r>
              <a:rPr lang="en-US" altLang="tr-TR" dirty="0" err="1"/>
              <a:t>hayal</a:t>
            </a:r>
            <a:r>
              <a:rPr lang="en-US" altLang="tr-TR" dirty="0"/>
              <a:t> </a:t>
            </a:r>
            <a:r>
              <a:rPr lang="en-US" altLang="tr-TR" dirty="0" err="1"/>
              <a:t>kırıklığı</a:t>
            </a:r>
            <a:r>
              <a:rPr lang="en-US" altLang="tr-TR" dirty="0"/>
              <a:t> </a:t>
            </a:r>
            <a:r>
              <a:rPr lang="en-US" altLang="tr-TR" dirty="0" err="1"/>
              <a:t>yaşamaktadır</a:t>
            </a:r>
            <a:r>
              <a:rPr lang="en-US" altLang="tr-TR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Gerçekçi</a:t>
            </a:r>
            <a:r>
              <a:rPr lang="en-US" altLang="tr-TR" dirty="0"/>
              <a:t> </a:t>
            </a:r>
            <a:r>
              <a:rPr lang="en-US" altLang="tr-TR" dirty="0" err="1"/>
              <a:t>olmayan</a:t>
            </a:r>
            <a:r>
              <a:rPr lang="en-US" altLang="tr-TR" dirty="0"/>
              <a:t> </a:t>
            </a:r>
            <a:r>
              <a:rPr lang="en-US" altLang="tr-TR" dirty="0" err="1"/>
              <a:t>beklentilerin</a:t>
            </a:r>
            <a:r>
              <a:rPr lang="en-US" altLang="tr-TR" dirty="0"/>
              <a:t> </a:t>
            </a:r>
            <a:r>
              <a:rPr lang="en-US" altLang="tr-TR" dirty="0" err="1"/>
              <a:t>altında</a:t>
            </a:r>
            <a:r>
              <a:rPr lang="en-US" altLang="tr-TR" dirty="0"/>
              <a:t> </a:t>
            </a:r>
            <a:r>
              <a:rPr lang="en-US" altLang="tr-TR" dirty="0" err="1"/>
              <a:t>evlilikle</a:t>
            </a:r>
            <a:r>
              <a:rPr lang="en-US" altLang="tr-TR" dirty="0"/>
              <a:t> </a:t>
            </a:r>
            <a:r>
              <a:rPr lang="en-US" altLang="tr-TR" dirty="0" err="1"/>
              <a:t>ilgili</a:t>
            </a:r>
            <a:r>
              <a:rPr lang="en-US" altLang="tr-TR" dirty="0"/>
              <a:t> </a:t>
            </a:r>
            <a:r>
              <a:rPr lang="en-US" altLang="tr-TR" dirty="0" err="1"/>
              <a:t>mitler</a:t>
            </a:r>
            <a:r>
              <a:rPr lang="en-US" altLang="tr-TR" dirty="0"/>
              <a:t> </a:t>
            </a:r>
            <a:r>
              <a:rPr lang="en-US" altLang="tr-TR" dirty="0" err="1"/>
              <a:t>bulunmaktadır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4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Evlilikle İlgili Mitler</a:t>
            </a:r>
          </a:p>
        </p:txBody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22773" y="1766656"/>
            <a:ext cx="9345227" cy="4329344"/>
          </a:xfrm>
        </p:spPr>
        <p:txBody>
          <a:bodyPr/>
          <a:lstStyle/>
          <a:p>
            <a:r>
              <a:rPr lang="en-US" altLang="tr-TR" dirty="0" err="1" smtClean="0"/>
              <a:t>Çatışmadan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kaçınma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evliliğe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zarar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verir</a:t>
            </a:r>
            <a:r>
              <a:rPr lang="en-US" altLang="tr-TR" dirty="0" smtClean="0"/>
              <a:t>.</a:t>
            </a:r>
          </a:p>
          <a:p>
            <a:r>
              <a:rPr lang="en-US" altLang="tr-TR" dirty="0" err="1" smtClean="0"/>
              <a:t>İlişkiler</a:t>
            </a:r>
            <a:r>
              <a:rPr lang="en-US" altLang="tr-TR" dirty="0" smtClean="0"/>
              <a:t>, </a:t>
            </a:r>
            <a:r>
              <a:rPr lang="en-US" altLang="tr-TR" dirty="0" err="1" smtClean="0"/>
              <a:t>boşanmanın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asıl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nedenidir</a:t>
            </a:r>
            <a:r>
              <a:rPr lang="en-US" altLang="tr-TR" dirty="0" smtClean="0"/>
              <a:t>.</a:t>
            </a:r>
          </a:p>
          <a:p>
            <a:r>
              <a:rPr lang="en-US" altLang="tr-TR" dirty="0" err="1" smtClean="0"/>
              <a:t>Erkekler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biyolojik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olarak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evliliğe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uygun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değildir</a:t>
            </a:r>
            <a:r>
              <a:rPr lang="en-US" altLang="tr-TR" dirty="0" smtClean="0"/>
              <a:t>.</a:t>
            </a:r>
          </a:p>
          <a:p>
            <a:r>
              <a:rPr lang="en-US" altLang="tr-TR" dirty="0" err="1" smtClean="0"/>
              <a:t>Erkekler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kadınlar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farklı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gezegenlerdendir</a:t>
            </a:r>
            <a:r>
              <a:rPr lang="en-US" altLang="tr-TR" dirty="0" smtClean="0"/>
              <a:t>. </a:t>
            </a:r>
          </a:p>
        </p:txBody>
      </p:sp>
      <p:graphicFrame>
        <p:nvGraphicFramePr>
          <p:cNvPr id="24578" name="Object 2048"/>
          <p:cNvGraphicFramePr>
            <a:graphicFrameLocks noChangeAspect="1"/>
          </p:cNvGraphicFramePr>
          <p:nvPr/>
        </p:nvGraphicFramePr>
        <p:xfrm>
          <a:off x="7382232" y="4750293"/>
          <a:ext cx="3285768" cy="134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Clip" r:id="rId3" imgW="4009680" imgH="2571480" progId="MS_ClipArt_Gallery.2">
                  <p:embed/>
                </p:oleObj>
              </mc:Choice>
              <mc:Fallback>
                <p:oleObj name="Clip" r:id="rId3" imgW="4009680" imgH="2571480" progId="MS_ClipArt_Gallery.2">
                  <p:embed/>
                  <p:pic>
                    <p:nvPicPr>
                      <p:cNvPr id="24578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232" y="4750293"/>
                        <a:ext cx="3285768" cy="1345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2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 dirty="0" err="1" smtClean="0"/>
              <a:t>Yakınlık</a:t>
            </a:r>
            <a:r>
              <a:rPr lang="tr-TR" altLang="tr-TR" sz="4800" dirty="0" smtClean="0"/>
              <a:t> (</a:t>
            </a:r>
            <a:r>
              <a:rPr lang="tr-TR" altLang="tr-TR" sz="4800" dirty="0" err="1" smtClean="0"/>
              <a:t>Erikson</a:t>
            </a:r>
            <a:r>
              <a:rPr lang="tr-TR" altLang="tr-TR" sz="4800" dirty="0" smtClean="0"/>
              <a:t>)</a:t>
            </a:r>
            <a:endParaRPr lang="en-US" altLang="tr-TR" sz="48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3600" dirty="0" err="1"/>
              <a:t>Yakınlığa</a:t>
            </a:r>
            <a:r>
              <a:rPr lang="en-US" altLang="tr-TR" sz="3600" dirty="0"/>
              <a:t> </a:t>
            </a:r>
            <a:r>
              <a:rPr lang="en-US" altLang="tr-TR" sz="3600" dirty="0" err="1"/>
              <a:t>karşı</a:t>
            </a:r>
            <a:r>
              <a:rPr lang="en-US" altLang="tr-TR" sz="3600" dirty="0"/>
              <a:t> </a:t>
            </a:r>
            <a:r>
              <a:rPr lang="en-US" altLang="tr-TR" sz="3600" dirty="0" err="1"/>
              <a:t>Yalıtılmışlık</a:t>
            </a:r>
            <a:endParaRPr lang="en-US" altLang="tr-TR" sz="3600" dirty="0"/>
          </a:p>
          <a:p>
            <a:pPr lvl="1">
              <a:defRPr/>
            </a:pPr>
            <a:r>
              <a:rPr lang="tr-TR" dirty="0"/>
              <a:t>Kendini açma ve özel düşünceleri paylaşmak</a:t>
            </a:r>
          </a:p>
          <a:p>
            <a:pPr lvl="1">
              <a:defRPr/>
            </a:pPr>
            <a:r>
              <a:rPr lang="tr-T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Erikson</a:t>
            </a:r>
            <a:r>
              <a:rPr lang="tr-T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yakınlık karşıtı yalıtım (tecrit olma)</a:t>
            </a:r>
          </a:p>
          <a:p>
            <a:pPr lvl="2">
              <a:defRPr/>
            </a:pPr>
            <a:r>
              <a:rPr lang="tr-TR" dirty="0"/>
              <a:t>Ergenlikte daha sabit ve başarılı kimlik oturttuktan sonra yakınlık kurma önem kazanır</a:t>
            </a:r>
          </a:p>
          <a:p>
            <a:pPr lvl="2">
              <a:defRPr/>
            </a:pPr>
            <a:r>
              <a:rPr lang="tr-TR" dirty="0"/>
              <a:t>Yakınlık; bireyin başkasına bağlanma yaşayarak, kendini o kişi ile bütünleştirerek kendini bulması</a:t>
            </a:r>
          </a:p>
          <a:p>
            <a:pPr lvl="2">
              <a:defRPr/>
            </a:pPr>
            <a:r>
              <a:rPr lang="tr-TR" dirty="0"/>
              <a:t>Başarılı olamaması </a:t>
            </a:r>
            <a:r>
              <a:rPr lang="tr-TR" dirty="0">
                <a:sym typeface="Wingdings" pitchFamily="2" charset="2"/>
              </a:rPr>
              <a:t>yalıtılmışlık (tecrit olma)</a:t>
            </a:r>
          </a:p>
          <a:p>
            <a:pPr lvl="2">
              <a:defRPr/>
            </a:pPr>
            <a:r>
              <a:rPr lang="tr-TR" dirty="0">
                <a:sym typeface="Wingdings" pitchFamily="2" charset="2"/>
              </a:rPr>
              <a:t>Anlamlı, yakın ilişki kuramamak kişiliği olumsuz etkiler </a:t>
            </a:r>
          </a:p>
        </p:txBody>
      </p:sp>
    </p:spTree>
    <p:extLst>
      <p:ext uri="{BB962C8B-B14F-4D97-AF65-F5344CB8AC3E}">
        <p14:creationId xmlns:p14="http://schemas.microsoft.com/office/powerpoint/2010/main" val="1705663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Yakınlığa Karşı Uzaklık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Erikson yakınlığın ancak bireyler, dura</a:t>
            </a:r>
            <a:r>
              <a:rPr lang="tr-TR" altLang="tr-TR"/>
              <a:t>ğ</a:t>
            </a:r>
            <a:r>
              <a:rPr lang="en-US" altLang="tr-TR"/>
              <a:t>an ve başarılı kimlikler geliştirdikten sonra ortaya çıkabileceğini öne sürmektedir. </a:t>
            </a:r>
          </a:p>
          <a:p>
            <a:r>
              <a:rPr lang="en-US" altLang="tr-TR"/>
              <a:t>Erikson yakınlığı, birinin kendini bir başkasında kaybederek bulması olarak tanımlamaktadır. </a:t>
            </a:r>
          </a:p>
          <a:p>
            <a:r>
              <a:rPr lang="en-US" altLang="tr-TR"/>
              <a:t>Eğer yakınlık ilk yetişkinlik yıllarında gelişmezse birey yalıtılmış kalır. </a:t>
            </a:r>
          </a:p>
        </p:txBody>
      </p:sp>
    </p:spTree>
    <p:extLst>
      <p:ext uri="{BB962C8B-B14F-4D97-AF65-F5344CB8AC3E}">
        <p14:creationId xmlns:p14="http://schemas.microsoft.com/office/powerpoint/2010/main" val="40616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Yalıtılmışlığın Yansımaları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369" y="2308194"/>
            <a:ext cx="7806431" cy="4016406"/>
          </a:xfrm>
        </p:spPr>
        <p:txBody>
          <a:bodyPr>
            <a:normAutofit fontScale="92500"/>
          </a:bodyPr>
          <a:lstStyle/>
          <a:p>
            <a:r>
              <a:rPr lang="en-US" altLang="tr-TR" sz="2400" dirty="0" err="1"/>
              <a:t>Başkalarıyla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yakın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anlamlı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ilişkiler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geliştirememe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bireyin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kişiliğine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zarar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verebilir</a:t>
            </a:r>
            <a:r>
              <a:rPr lang="en-US" altLang="tr-TR" sz="2400" dirty="0"/>
              <a:t>. </a:t>
            </a:r>
          </a:p>
          <a:p>
            <a:r>
              <a:rPr lang="en-US" altLang="tr-TR" sz="2400" dirty="0"/>
              <a:t>Bu durum </a:t>
            </a:r>
            <a:r>
              <a:rPr lang="en-US" altLang="tr-TR" sz="2400" dirty="0" err="1"/>
              <a:t>bireyleri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kendini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engelleyenleri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reddetmeye</a:t>
            </a:r>
            <a:r>
              <a:rPr lang="en-US" altLang="tr-TR" sz="2400" dirty="0"/>
              <a:t>, </a:t>
            </a:r>
            <a:r>
              <a:rPr lang="en-US" altLang="tr-TR" sz="2400" dirty="0" err="1"/>
              <a:t>gözardı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etmeye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veya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onların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üstüne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gitmesine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neden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olabilir</a:t>
            </a:r>
            <a:r>
              <a:rPr lang="en-US" altLang="tr-TR" sz="2400" dirty="0"/>
              <a:t>.</a:t>
            </a:r>
          </a:p>
          <a:p>
            <a:r>
              <a:rPr lang="en-US" altLang="tr-TR" sz="2400" dirty="0"/>
              <a:t>Bu </a:t>
            </a:r>
            <a:r>
              <a:rPr lang="en-US" altLang="tr-TR" sz="2400" dirty="0" err="1"/>
              <a:t>koşullar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gençlerin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kendilerini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bir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liderle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bütünleştirmek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için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sarfettikleri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sığ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dokunaklı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çabaları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açıklayabilir</a:t>
            </a:r>
            <a:r>
              <a:rPr lang="en-US" altLang="tr-TR" sz="2400" dirty="0"/>
              <a:t>. </a:t>
            </a:r>
          </a:p>
          <a:p>
            <a:r>
              <a:rPr lang="en-US" altLang="tr-TR" sz="2400" dirty="0" err="1"/>
              <a:t>Erikson’a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göre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bu</a:t>
            </a:r>
            <a:r>
              <a:rPr lang="en-US" altLang="tr-TR" sz="2400" dirty="0"/>
              <a:t> durum </a:t>
            </a:r>
            <a:r>
              <a:rPr lang="en-US" altLang="tr-TR" sz="2400" dirty="0" err="1"/>
              <a:t>bireyi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eninde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sonunda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nerede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yanlış</a:t>
            </a:r>
            <a:r>
              <a:rPr lang="en-US" altLang="tr-TR" sz="2400" dirty="0"/>
              <a:t> </a:t>
            </a:r>
            <a:r>
              <a:rPr lang="en-US" altLang="tr-TR" sz="2400" dirty="0" err="1"/>
              <a:t>yaptığını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anlamak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için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kendini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aramaya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geri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döndürecektir</a:t>
            </a:r>
            <a:r>
              <a:rPr lang="en-US" altLang="tr-TR" sz="2400" dirty="0"/>
              <a:t>.</a:t>
            </a:r>
          </a:p>
          <a:p>
            <a:r>
              <a:rPr lang="en-US" altLang="tr-TR" sz="2400" dirty="0"/>
              <a:t>Bu da </a:t>
            </a:r>
            <a:r>
              <a:rPr lang="en-US" altLang="tr-TR" sz="2400" dirty="0" err="1"/>
              <a:t>genellikle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acı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veren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bir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depresyon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ve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ileri</a:t>
            </a:r>
            <a:r>
              <a:rPr lang="en-US" altLang="tr-TR" sz="2400" dirty="0"/>
              <a:t> </a:t>
            </a:r>
            <a:r>
              <a:rPr lang="en-US" altLang="tr-TR" sz="2400" dirty="0" err="1"/>
              <a:t>düzeyde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yalıtılmışlıkla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sonuçlanır</a:t>
            </a:r>
            <a:r>
              <a:rPr lang="en-US" altLang="tr-TR" sz="2400" dirty="0"/>
              <a:t>.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>
            <p:extLst/>
          </p:nvPr>
        </p:nvGraphicFramePr>
        <p:xfrm>
          <a:off x="9926715" y="2270903"/>
          <a:ext cx="11430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Clip" r:id="rId3" imgW="2170440" imgH="6502680" progId="MS_ClipArt_Gallery.2">
                  <p:embed/>
                </p:oleObj>
              </mc:Choice>
              <mc:Fallback>
                <p:oleObj name="Clip" r:id="rId3" imgW="2170440" imgH="6502680" progId="MS_ClipArt_Gallery.2">
                  <p:embed/>
                  <p:pic>
                    <p:nvPicPr>
                      <p:cNvPr id="1126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6715" y="2270903"/>
                        <a:ext cx="11430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8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800"/>
              <a:t>Yakınlık ve Bağımsızlık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4816" y="2175028"/>
            <a:ext cx="10271464" cy="3616171"/>
          </a:xfrm>
        </p:spPr>
        <p:txBody>
          <a:bodyPr/>
          <a:lstStyle/>
          <a:p>
            <a:r>
              <a:rPr lang="en-US" altLang="tr-TR" dirty="0"/>
              <a:t>İlk </a:t>
            </a:r>
            <a:r>
              <a:rPr lang="en-US" altLang="tr-TR" dirty="0" err="1"/>
              <a:t>yetişkinlik</a:t>
            </a:r>
            <a:r>
              <a:rPr lang="en-US" altLang="tr-TR" dirty="0"/>
              <a:t> </a:t>
            </a:r>
            <a:r>
              <a:rPr lang="en-US" altLang="tr-TR" dirty="0" err="1"/>
              <a:t>yılları</a:t>
            </a:r>
            <a:r>
              <a:rPr lang="en-US" altLang="tr-TR" dirty="0"/>
              <a:t> </a:t>
            </a:r>
            <a:r>
              <a:rPr lang="en-US" altLang="tr-TR" dirty="0" err="1"/>
              <a:t>genellikle</a:t>
            </a:r>
            <a:r>
              <a:rPr lang="en-US" altLang="tr-TR" dirty="0"/>
              <a:t> </a:t>
            </a:r>
            <a:r>
              <a:rPr lang="en-US" altLang="tr-TR" dirty="0" err="1"/>
              <a:t>bireylerin</a:t>
            </a:r>
            <a:r>
              <a:rPr lang="en-US" altLang="tr-TR" dirty="0"/>
              <a:t> </a:t>
            </a:r>
            <a:r>
              <a:rPr lang="en-US" altLang="tr-TR" dirty="0" err="1"/>
              <a:t>diğer</a:t>
            </a:r>
            <a:r>
              <a:rPr lang="en-US" altLang="tr-TR" dirty="0"/>
              <a:t> </a:t>
            </a:r>
            <a:r>
              <a:rPr lang="en-US" altLang="tr-TR" dirty="0" err="1"/>
              <a:t>bireylerle</a:t>
            </a:r>
            <a:r>
              <a:rPr lang="en-US" altLang="tr-TR" dirty="0"/>
              <a:t> </a:t>
            </a:r>
            <a:r>
              <a:rPr lang="en-US" altLang="tr-TR" dirty="0" err="1"/>
              <a:t>yakın</a:t>
            </a:r>
            <a:r>
              <a:rPr lang="en-US" altLang="tr-TR" dirty="0"/>
              <a:t> </a:t>
            </a:r>
            <a:r>
              <a:rPr lang="en-US" altLang="tr-TR" dirty="0" err="1"/>
              <a:t>ilişkiler</a:t>
            </a:r>
            <a:r>
              <a:rPr lang="en-US" altLang="tr-TR" dirty="0"/>
              <a:t> </a:t>
            </a:r>
            <a:r>
              <a:rPr lang="en-US" altLang="tr-TR" dirty="0" err="1"/>
              <a:t>geliştirdikleri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zamandır</a:t>
            </a:r>
            <a:r>
              <a:rPr lang="en-US" altLang="tr-TR" dirty="0"/>
              <a:t>.</a:t>
            </a:r>
          </a:p>
          <a:p>
            <a:r>
              <a:rPr lang="en-US" altLang="tr-TR" dirty="0" err="1"/>
              <a:t>Genç</a:t>
            </a:r>
            <a:r>
              <a:rPr lang="en-US" altLang="tr-TR" dirty="0"/>
              <a:t> </a:t>
            </a:r>
            <a:r>
              <a:rPr lang="en-US" altLang="tr-TR" dirty="0" err="1"/>
              <a:t>yetişkinler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yandan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başkasına</a:t>
            </a:r>
            <a:r>
              <a:rPr lang="en-US" altLang="tr-TR" dirty="0"/>
              <a:t> </a:t>
            </a:r>
            <a:r>
              <a:rPr lang="en-US" altLang="tr-TR" dirty="0" err="1"/>
              <a:t>romantik</a:t>
            </a:r>
            <a:r>
              <a:rPr lang="en-US" altLang="tr-TR" dirty="0"/>
              <a:t> </a:t>
            </a:r>
            <a:r>
              <a:rPr lang="en-US" altLang="tr-TR" dirty="0" err="1"/>
              <a:t>olarak</a:t>
            </a:r>
            <a:r>
              <a:rPr lang="en-US" altLang="tr-TR" dirty="0"/>
              <a:t> </a:t>
            </a:r>
            <a:r>
              <a:rPr lang="en-US" altLang="tr-TR" dirty="0" err="1"/>
              <a:t>bağlanırken</a:t>
            </a:r>
            <a:r>
              <a:rPr lang="en-US" altLang="tr-TR" dirty="0"/>
              <a:t> </a:t>
            </a:r>
            <a:r>
              <a:rPr lang="en-US" altLang="tr-TR" dirty="0" err="1"/>
              <a:t>beğımsız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özgür</a:t>
            </a:r>
            <a:r>
              <a:rPr lang="en-US" altLang="tr-TR" dirty="0"/>
              <a:t> </a:t>
            </a:r>
            <a:r>
              <a:rPr lang="en-US" altLang="tr-TR" dirty="0" err="1"/>
              <a:t>olma</a:t>
            </a:r>
            <a:r>
              <a:rPr lang="en-US" altLang="tr-TR" dirty="0"/>
              <a:t> </a:t>
            </a:r>
            <a:r>
              <a:rPr lang="en-US" altLang="tr-TR" dirty="0" err="1"/>
              <a:t>yönünde</a:t>
            </a:r>
            <a:r>
              <a:rPr lang="en-US" altLang="tr-TR" dirty="0"/>
              <a:t> de </a:t>
            </a:r>
            <a:r>
              <a:rPr lang="en-US" altLang="tr-TR" dirty="0" err="1"/>
              <a:t>güçlü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istek</a:t>
            </a:r>
            <a:r>
              <a:rPr lang="en-US" altLang="tr-TR" dirty="0"/>
              <a:t> </a:t>
            </a:r>
            <a:r>
              <a:rPr lang="en-US" altLang="tr-TR" dirty="0" err="1"/>
              <a:t>sergilerler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bu</a:t>
            </a:r>
            <a:r>
              <a:rPr lang="en-US" altLang="tr-TR" dirty="0"/>
              <a:t> </a:t>
            </a:r>
            <a:r>
              <a:rPr lang="en-US" altLang="tr-TR" dirty="0" err="1"/>
              <a:t>durumun</a:t>
            </a:r>
            <a:r>
              <a:rPr lang="en-US" altLang="tr-TR" dirty="0"/>
              <a:t> </a:t>
            </a:r>
            <a:r>
              <a:rPr lang="en-US" altLang="tr-TR" dirty="0" err="1"/>
              <a:t>genç</a:t>
            </a:r>
            <a:r>
              <a:rPr lang="en-US" altLang="tr-TR" dirty="0"/>
              <a:t> </a:t>
            </a:r>
            <a:r>
              <a:rPr lang="en-US" altLang="tr-TR" dirty="0" err="1"/>
              <a:t>yetişkinlikteki</a:t>
            </a:r>
            <a:r>
              <a:rPr lang="en-US" altLang="tr-TR" dirty="0"/>
              <a:t> </a:t>
            </a:r>
            <a:r>
              <a:rPr lang="en-US" altLang="tr-TR" dirty="0" err="1"/>
              <a:t>olgunlaşmada</a:t>
            </a:r>
            <a:r>
              <a:rPr lang="en-US" altLang="tr-TR" dirty="0"/>
              <a:t> </a:t>
            </a:r>
            <a:r>
              <a:rPr lang="en-US" altLang="tr-TR" dirty="0" err="1"/>
              <a:t>önemli</a:t>
            </a:r>
            <a:r>
              <a:rPr lang="en-US" altLang="tr-TR" dirty="0"/>
              <a:t> </a:t>
            </a:r>
            <a:r>
              <a:rPr lang="en-US" altLang="tr-TR" dirty="0" err="1"/>
              <a:t>sonuçları</a:t>
            </a:r>
            <a:r>
              <a:rPr lang="en-US" altLang="tr-TR" dirty="0"/>
              <a:t> </a:t>
            </a:r>
            <a:r>
              <a:rPr lang="en-US" altLang="tr-TR" dirty="0" err="1"/>
              <a:t>vardır</a:t>
            </a:r>
            <a:r>
              <a:rPr lang="en-US" altLang="tr-TR" dirty="0"/>
              <a:t>.</a:t>
            </a:r>
          </a:p>
          <a:p>
            <a:r>
              <a:rPr lang="en-US" altLang="tr-TR" dirty="0" err="1"/>
              <a:t>Genç</a:t>
            </a:r>
            <a:r>
              <a:rPr lang="en-US" altLang="tr-TR" dirty="0"/>
              <a:t> </a:t>
            </a:r>
            <a:r>
              <a:rPr lang="en-US" altLang="tr-TR" dirty="0" err="1"/>
              <a:t>yetişkinlikteki</a:t>
            </a:r>
            <a:r>
              <a:rPr lang="en-US" altLang="tr-TR" dirty="0"/>
              <a:t> </a:t>
            </a:r>
            <a:r>
              <a:rPr lang="en-US" altLang="tr-TR" dirty="0" err="1"/>
              <a:t>gelişim</a:t>
            </a:r>
            <a:r>
              <a:rPr lang="en-US" altLang="tr-TR" dirty="0"/>
              <a:t>, </a:t>
            </a:r>
            <a:r>
              <a:rPr lang="en-US" altLang="tr-TR" dirty="0" err="1"/>
              <a:t>yakınlık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bağımsızlık</a:t>
            </a:r>
            <a:r>
              <a:rPr lang="en-US" altLang="tr-TR" dirty="0"/>
              <a:t> </a:t>
            </a:r>
            <a:r>
              <a:rPr lang="en-US" altLang="tr-TR" dirty="0" err="1"/>
              <a:t>arasında</a:t>
            </a:r>
            <a:r>
              <a:rPr lang="en-US" altLang="tr-TR" dirty="0"/>
              <a:t> </a:t>
            </a:r>
            <a:r>
              <a:rPr lang="en-US" altLang="tr-TR" dirty="0" err="1"/>
              <a:t>hassas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dengeyi</a:t>
            </a:r>
            <a:r>
              <a:rPr lang="en-US" altLang="tr-TR" dirty="0"/>
              <a:t> </a:t>
            </a:r>
            <a:r>
              <a:rPr lang="en-US" altLang="tr-TR" dirty="0" err="1"/>
              <a:t>içerir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0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Yalnızlık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41358"/>
            <a:ext cx="9525000" cy="350224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tr-TR" dirty="0" err="1"/>
              <a:t>Yalnızlığı</a:t>
            </a:r>
            <a:r>
              <a:rPr lang="en-US" altLang="tr-TR" dirty="0"/>
              <a:t> </a:t>
            </a:r>
            <a:r>
              <a:rPr lang="en-US" altLang="tr-TR" dirty="0" err="1"/>
              <a:t>yaygın</a:t>
            </a:r>
            <a:r>
              <a:rPr lang="en-US" altLang="tr-TR" dirty="0"/>
              <a:t> </a:t>
            </a:r>
            <a:r>
              <a:rPr lang="en-US" altLang="tr-TR" dirty="0" err="1"/>
              <a:t>kılan</a:t>
            </a:r>
            <a:r>
              <a:rPr lang="en-US" altLang="tr-TR" dirty="0"/>
              <a:t> </a:t>
            </a:r>
            <a:r>
              <a:rPr lang="en-US" altLang="tr-TR" dirty="0" err="1"/>
              <a:t>nedenler</a:t>
            </a:r>
            <a:r>
              <a:rPr lang="en-US" altLang="tr-TR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tr-TR" dirty="0" err="1"/>
              <a:t>toplumun</a:t>
            </a:r>
            <a:r>
              <a:rPr lang="en-US" altLang="tr-TR" dirty="0"/>
              <a:t> </a:t>
            </a:r>
            <a:r>
              <a:rPr lang="en-US" altLang="tr-TR" dirty="0" err="1"/>
              <a:t>kendini</a:t>
            </a:r>
            <a:r>
              <a:rPr lang="en-US" altLang="tr-TR" dirty="0"/>
              <a:t> </a:t>
            </a:r>
            <a:r>
              <a:rPr lang="en-US" altLang="tr-TR" dirty="0" err="1"/>
              <a:t>gerçekleştirme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başarı</a:t>
            </a:r>
            <a:r>
              <a:rPr lang="en-US" altLang="tr-TR" dirty="0"/>
              <a:t> </a:t>
            </a:r>
            <a:r>
              <a:rPr lang="en-US" altLang="tr-TR" dirty="0" err="1"/>
              <a:t>yönündeki</a:t>
            </a:r>
            <a:r>
              <a:rPr lang="en-US" altLang="tr-TR" dirty="0"/>
              <a:t> </a:t>
            </a:r>
            <a:r>
              <a:rPr lang="en-US" altLang="tr-TR" dirty="0" err="1"/>
              <a:t>vurgusu</a:t>
            </a:r>
            <a:endParaRPr lang="en-US" altLang="tr-TR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tr-TR" dirty="0" err="1"/>
              <a:t>ilişkilerdeki</a:t>
            </a:r>
            <a:r>
              <a:rPr lang="en-US" altLang="tr-TR" dirty="0"/>
              <a:t> </a:t>
            </a:r>
            <a:r>
              <a:rPr lang="en-US" altLang="tr-TR" dirty="0" err="1"/>
              <a:t>bağlılığa</a:t>
            </a:r>
            <a:r>
              <a:rPr lang="en-US" altLang="tr-TR" dirty="0"/>
              <a:t> </a:t>
            </a:r>
            <a:r>
              <a:rPr lang="en-US" altLang="tr-TR" dirty="0" err="1"/>
              <a:t>verdiğimiz</a:t>
            </a:r>
            <a:r>
              <a:rPr lang="en-US" altLang="tr-TR" dirty="0"/>
              <a:t> </a:t>
            </a:r>
            <a:r>
              <a:rPr lang="en-US" altLang="tr-TR" dirty="0" err="1"/>
              <a:t>önem</a:t>
            </a:r>
            <a:endParaRPr lang="en-US" altLang="tr-TR" dirty="0"/>
          </a:p>
          <a:p>
            <a:pPr>
              <a:lnSpc>
                <a:spcPct val="90000"/>
              </a:lnSpc>
            </a:pPr>
            <a:r>
              <a:rPr lang="en-US" altLang="tr-TR" dirty="0" err="1"/>
              <a:t>Evli</a:t>
            </a:r>
            <a:r>
              <a:rPr lang="en-US" altLang="tr-TR" dirty="0"/>
              <a:t> </a:t>
            </a:r>
            <a:r>
              <a:rPr lang="en-US" altLang="tr-TR" dirty="0" err="1"/>
              <a:t>bireyler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az</a:t>
            </a:r>
            <a:r>
              <a:rPr lang="en-US" altLang="tr-TR" dirty="0"/>
              <a:t> </a:t>
            </a:r>
            <a:r>
              <a:rPr lang="en-US" altLang="tr-TR" dirty="0" err="1"/>
              <a:t>yalnızlık</a:t>
            </a:r>
            <a:r>
              <a:rPr lang="en-US" altLang="tr-TR" dirty="0"/>
              <a:t> </a:t>
            </a:r>
            <a:r>
              <a:rPr lang="en-US" altLang="tr-TR" dirty="0" err="1"/>
              <a:t>yaşamaktadır</a:t>
            </a:r>
            <a:r>
              <a:rPr lang="en-US" alt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Yalnızlık</a:t>
            </a:r>
            <a:r>
              <a:rPr lang="en-US" altLang="tr-TR" dirty="0"/>
              <a:t> </a:t>
            </a:r>
            <a:r>
              <a:rPr lang="en-US" altLang="tr-TR" dirty="0" err="1"/>
              <a:t>yeni</a:t>
            </a:r>
            <a:r>
              <a:rPr lang="en-US" altLang="tr-TR" dirty="0"/>
              <a:t> </a:t>
            </a:r>
            <a:r>
              <a:rPr lang="en-US" altLang="tr-TR" dirty="0" err="1"/>
              <a:t>üniversite</a:t>
            </a:r>
            <a:r>
              <a:rPr lang="en-US" altLang="tr-TR" dirty="0"/>
              <a:t> </a:t>
            </a:r>
            <a:r>
              <a:rPr lang="en-US" altLang="tr-TR" dirty="0" err="1"/>
              <a:t>öğrencileri</a:t>
            </a:r>
            <a:r>
              <a:rPr lang="en-US" altLang="tr-TR" dirty="0"/>
              <a:t> </a:t>
            </a:r>
            <a:r>
              <a:rPr lang="en-US" altLang="tr-TR" dirty="0" err="1"/>
              <a:t>arasında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yaygındır</a:t>
            </a:r>
            <a:r>
              <a:rPr lang="en-US" alt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Erkekler</a:t>
            </a:r>
            <a:r>
              <a:rPr lang="en-US" altLang="tr-TR" dirty="0"/>
              <a:t> </a:t>
            </a:r>
            <a:r>
              <a:rPr lang="en-US" altLang="tr-TR" dirty="0" err="1"/>
              <a:t>yalnızlıklarında</a:t>
            </a:r>
            <a:r>
              <a:rPr lang="en-US" altLang="tr-TR" dirty="0"/>
              <a:t> </a:t>
            </a:r>
            <a:r>
              <a:rPr lang="en-US" altLang="tr-TR" dirty="0" err="1"/>
              <a:t>kendilerini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fazla</a:t>
            </a:r>
            <a:r>
              <a:rPr lang="en-US" altLang="tr-TR" dirty="0"/>
              <a:t> </a:t>
            </a:r>
            <a:r>
              <a:rPr lang="en-US" altLang="tr-TR" dirty="0" err="1"/>
              <a:t>suçlama</a:t>
            </a:r>
            <a:r>
              <a:rPr lang="en-US" altLang="tr-TR" dirty="0"/>
              <a:t> </a:t>
            </a:r>
            <a:r>
              <a:rPr lang="en-US" altLang="tr-TR" dirty="0" err="1"/>
              <a:t>eğilimindedirler</a:t>
            </a:r>
            <a:r>
              <a:rPr lang="en-US" alt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tr-TR" dirty="0" err="1"/>
              <a:t>Kadınlar</a:t>
            </a:r>
            <a:r>
              <a:rPr lang="en-US" altLang="tr-TR" dirty="0"/>
              <a:t> </a:t>
            </a:r>
            <a:r>
              <a:rPr lang="en-US" altLang="tr-TR" dirty="0" err="1"/>
              <a:t>ise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fazla</a:t>
            </a:r>
            <a:r>
              <a:rPr lang="en-US" altLang="tr-TR" dirty="0"/>
              <a:t> </a:t>
            </a:r>
            <a:r>
              <a:rPr lang="en-US" altLang="tr-TR" dirty="0" err="1"/>
              <a:t>dış</a:t>
            </a:r>
            <a:r>
              <a:rPr lang="en-US" altLang="tr-TR" dirty="0"/>
              <a:t> </a:t>
            </a:r>
            <a:r>
              <a:rPr lang="en-US" altLang="tr-TR" dirty="0" err="1"/>
              <a:t>faktörleri</a:t>
            </a:r>
            <a:r>
              <a:rPr lang="en-US" altLang="tr-TR" dirty="0"/>
              <a:t> </a:t>
            </a:r>
            <a:r>
              <a:rPr lang="en-US" altLang="tr-TR" dirty="0" err="1"/>
              <a:t>suçlarlar</a:t>
            </a:r>
            <a:r>
              <a:rPr lang="en-US" altLang="tr-TR" dirty="0"/>
              <a:t>.</a:t>
            </a:r>
          </a:p>
        </p:txBody>
      </p:sp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9067800" y="1"/>
          <a:ext cx="137160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Clip" r:id="rId3" imgW="1224360" imgH="1807920" progId="MS_ClipArt_Gallery.2">
                  <p:embed/>
                </p:oleObj>
              </mc:Choice>
              <mc:Fallback>
                <p:oleObj name="Clip" r:id="rId3" imgW="1224360" imgH="1807920" progId="MS_ClipArt_Gallery.2">
                  <p:embed/>
                  <p:pic>
                    <p:nvPicPr>
                      <p:cNvPr id="1638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1"/>
                        <a:ext cx="1371600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84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 dirty="0" err="1">
                <a:solidFill>
                  <a:srgbClr val="000000"/>
                </a:solidFill>
              </a:rPr>
              <a:t>Aile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Yaşam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Döngüsü</a:t>
            </a:r>
            <a:endParaRPr lang="en-US" altLang="tr-TR" sz="4800" dirty="0">
              <a:solidFill>
                <a:srgbClr val="000000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565" y="2396970"/>
            <a:ext cx="10209320" cy="3699029"/>
          </a:xfrm>
        </p:spPr>
        <p:txBody>
          <a:bodyPr/>
          <a:lstStyle/>
          <a:p>
            <a:r>
              <a:rPr lang="en-US" altLang="tr-TR" dirty="0" err="1" smtClean="0"/>
              <a:t>Evden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Ayrılma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Yalnız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Yaşama</a:t>
            </a:r>
            <a:endParaRPr lang="en-US" altLang="tr-TR" dirty="0" smtClean="0"/>
          </a:p>
          <a:p>
            <a:r>
              <a:rPr lang="en-US" altLang="tr-TR" dirty="0" err="1" smtClean="0"/>
              <a:t>Aile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oluşturma</a:t>
            </a:r>
            <a:r>
              <a:rPr lang="en-US" altLang="tr-TR" dirty="0" smtClean="0"/>
              <a:t>: </a:t>
            </a:r>
            <a:r>
              <a:rPr lang="en-US" altLang="tr-TR" dirty="0" err="1" smtClean="0"/>
              <a:t>Yeni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evli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çift</a:t>
            </a:r>
            <a:endParaRPr lang="en-US" altLang="tr-TR" dirty="0" smtClean="0"/>
          </a:p>
          <a:p>
            <a:r>
              <a:rPr lang="en-US" altLang="tr-TR" dirty="0" smtClean="0"/>
              <a:t>Anne Baba </a:t>
            </a:r>
            <a:r>
              <a:rPr lang="en-US" altLang="tr-TR" dirty="0" err="1" smtClean="0"/>
              <a:t>Olma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Çocuklarla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Aileyi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Oluşturma</a:t>
            </a:r>
            <a:endParaRPr lang="en-US" altLang="tr-TR" dirty="0" smtClean="0"/>
          </a:p>
          <a:p>
            <a:r>
              <a:rPr lang="en-US" altLang="tr-TR" dirty="0" err="1" smtClean="0"/>
              <a:t>Ergen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Çocuklu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Aile</a:t>
            </a:r>
            <a:endParaRPr lang="en-US" altLang="tr-TR" dirty="0" smtClean="0"/>
          </a:p>
          <a:p>
            <a:r>
              <a:rPr lang="en-US" altLang="tr-TR" dirty="0" err="1" smtClean="0"/>
              <a:t>Ortayaş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Ailesi</a:t>
            </a:r>
            <a:endParaRPr lang="en-US" altLang="tr-TR" dirty="0" smtClean="0"/>
          </a:p>
          <a:p>
            <a:r>
              <a:rPr lang="en-US" altLang="tr-TR" dirty="0" err="1" smtClean="0"/>
              <a:t>Yaşlılıkta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Aile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7980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tr-TR" sz="4800" dirty="0" err="1"/>
              <a:t>Evden</a:t>
            </a:r>
            <a:r>
              <a:rPr lang="en-US" altLang="tr-TR" sz="4800" dirty="0"/>
              <a:t> </a:t>
            </a:r>
            <a:r>
              <a:rPr lang="en-US" altLang="tr-TR" sz="4800" dirty="0" err="1"/>
              <a:t>Ayrılma</a:t>
            </a:r>
            <a:r>
              <a:rPr lang="en-US" altLang="tr-TR" sz="4800" dirty="0"/>
              <a:t> </a:t>
            </a:r>
            <a:r>
              <a:rPr lang="en-US" altLang="tr-TR" sz="4800" dirty="0" err="1"/>
              <a:t>ve</a:t>
            </a:r>
            <a:r>
              <a:rPr lang="en-US" altLang="tr-TR" sz="4800" dirty="0"/>
              <a:t> </a:t>
            </a:r>
            <a:r>
              <a:rPr lang="en-US" altLang="tr-TR" sz="4800" dirty="0" err="1"/>
              <a:t>Yalnız</a:t>
            </a:r>
            <a:r>
              <a:rPr lang="en-US" altLang="tr-TR" sz="4800" dirty="0"/>
              <a:t> </a:t>
            </a:r>
            <a:r>
              <a:rPr lang="en-US" altLang="tr-TR" sz="4800" dirty="0" err="1"/>
              <a:t>Yaşama</a:t>
            </a:r>
            <a:endParaRPr lang="en-US" altLang="tr-TR" sz="48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2148396"/>
            <a:ext cx="10457896" cy="4328604"/>
          </a:xfrm>
        </p:spPr>
        <p:txBody>
          <a:bodyPr/>
          <a:lstStyle/>
          <a:p>
            <a:r>
              <a:rPr lang="en-US" altLang="tr-TR" dirty="0" err="1"/>
              <a:t>Aile</a:t>
            </a:r>
            <a:r>
              <a:rPr lang="en-US" altLang="tr-TR" dirty="0"/>
              <a:t> </a:t>
            </a:r>
            <a:r>
              <a:rPr lang="en-US" altLang="tr-TR" dirty="0" err="1"/>
              <a:t>yaşam</a:t>
            </a:r>
            <a:r>
              <a:rPr lang="en-US" altLang="tr-TR" dirty="0"/>
              <a:t> </a:t>
            </a:r>
            <a:r>
              <a:rPr lang="en-US" altLang="tr-TR" dirty="0" err="1"/>
              <a:t>döngüsündeki</a:t>
            </a:r>
            <a:r>
              <a:rPr lang="en-US" altLang="tr-TR" dirty="0"/>
              <a:t> ilk </a:t>
            </a:r>
            <a:r>
              <a:rPr lang="en-US" altLang="tr-TR" dirty="0" err="1"/>
              <a:t>dönemdir</a:t>
            </a:r>
            <a:r>
              <a:rPr lang="en-US" altLang="tr-TR" dirty="0"/>
              <a:t>.</a:t>
            </a:r>
          </a:p>
          <a:p>
            <a:r>
              <a:rPr lang="en-US" altLang="tr-TR" dirty="0" err="1"/>
              <a:t>Doğup</a:t>
            </a:r>
            <a:r>
              <a:rPr lang="en-US" altLang="tr-TR" dirty="0"/>
              <a:t> </a:t>
            </a:r>
            <a:r>
              <a:rPr lang="en-US" altLang="tr-TR" dirty="0" err="1"/>
              <a:t>büyüdüğü</a:t>
            </a:r>
            <a:r>
              <a:rPr lang="en-US" altLang="tr-TR" dirty="0"/>
              <a:t> </a:t>
            </a:r>
            <a:r>
              <a:rPr lang="en-US" altLang="tr-TR" dirty="0" err="1"/>
              <a:t>aileden</a:t>
            </a:r>
            <a:r>
              <a:rPr lang="en-US" altLang="tr-TR" dirty="0"/>
              <a:t> </a:t>
            </a:r>
            <a:r>
              <a:rPr lang="en-US" altLang="tr-TR" dirty="0" err="1"/>
              <a:t>ayrılma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yetişkinliğe</a:t>
            </a:r>
            <a:r>
              <a:rPr lang="en-US" altLang="tr-TR" dirty="0"/>
              <a:t> </a:t>
            </a:r>
            <a:r>
              <a:rPr lang="en-US" altLang="tr-TR" dirty="0" err="1"/>
              <a:t>adım</a:t>
            </a:r>
            <a:r>
              <a:rPr lang="en-US" altLang="tr-TR" dirty="0"/>
              <a:t> </a:t>
            </a:r>
            <a:r>
              <a:rPr lang="en-US" altLang="tr-TR" dirty="0" err="1"/>
              <a:t>atma</a:t>
            </a:r>
            <a:r>
              <a:rPr lang="en-US" altLang="tr-TR" dirty="0"/>
              <a:t> </a:t>
            </a:r>
            <a:r>
              <a:rPr lang="en-US" altLang="tr-TR" dirty="0" err="1"/>
              <a:t>sürecini</a:t>
            </a:r>
            <a:r>
              <a:rPr lang="en-US" altLang="tr-TR" dirty="0"/>
              <a:t> </a:t>
            </a:r>
            <a:r>
              <a:rPr lang="en-US" altLang="tr-TR" dirty="0" err="1"/>
              <a:t>içerir</a:t>
            </a:r>
            <a:r>
              <a:rPr lang="en-US" altLang="tr-TR" dirty="0"/>
              <a:t>.</a:t>
            </a:r>
          </a:p>
          <a:p>
            <a:r>
              <a:rPr lang="en-US" altLang="tr-TR" dirty="0"/>
              <a:t>Bu </a:t>
            </a:r>
            <a:r>
              <a:rPr lang="en-US" altLang="tr-TR" dirty="0" err="1"/>
              <a:t>sürecin</a:t>
            </a:r>
            <a:r>
              <a:rPr lang="en-US" altLang="tr-TR" dirty="0"/>
              <a:t> </a:t>
            </a:r>
            <a:r>
              <a:rPr lang="en-US" altLang="tr-TR" dirty="0" err="1"/>
              <a:t>sağlıklı</a:t>
            </a:r>
            <a:r>
              <a:rPr lang="en-US" altLang="tr-TR" dirty="0"/>
              <a:t> </a:t>
            </a:r>
            <a:r>
              <a:rPr lang="en-US" altLang="tr-TR" dirty="0" err="1"/>
              <a:t>olabilmesi</a:t>
            </a:r>
            <a:r>
              <a:rPr lang="en-US" altLang="tr-TR" dirty="0"/>
              <a:t> </a:t>
            </a:r>
            <a:r>
              <a:rPr lang="en-US" altLang="tr-TR" dirty="0" err="1"/>
              <a:t>için</a:t>
            </a:r>
            <a:r>
              <a:rPr lang="en-US" altLang="tr-TR" dirty="0"/>
              <a:t> </a:t>
            </a:r>
            <a:r>
              <a:rPr lang="en-US" altLang="tr-TR" dirty="0" err="1"/>
              <a:t>gencin</a:t>
            </a:r>
            <a:r>
              <a:rPr lang="en-US" altLang="tr-TR" dirty="0"/>
              <a:t> </a:t>
            </a:r>
            <a:r>
              <a:rPr lang="en-US" altLang="tr-TR" dirty="0" err="1"/>
              <a:t>ailesiyle</a:t>
            </a:r>
            <a:r>
              <a:rPr lang="en-US" altLang="tr-TR" dirty="0"/>
              <a:t> </a:t>
            </a:r>
            <a:r>
              <a:rPr lang="en-US" altLang="tr-TR" dirty="0" err="1"/>
              <a:t>bağlarını</a:t>
            </a:r>
            <a:r>
              <a:rPr lang="en-US" altLang="tr-TR" dirty="0"/>
              <a:t> </a:t>
            </a:r>
            <a:r>
              <a:rPr lang="en-US" altLang="tr-TR" dirty="0" err="1"/>
              <a:t>koparmaması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duygusal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sığınak</a:t>
            </a:r>
            <a:r>
              <a:rPr lang="en-US" altLang="tr-TR" dirty="0"/>
              <a:t> </a:t>
            </a:r>
            <a:r>
              <a:rPr lang="en-US" altLang="tr-TR" dirty="0" err="1"/>
              <a:t>olarak</a:t>
            </a:r>
            <a:r>
              <a:rPr lang="en-US" altLang="tr-TR" dirty="0"/>
              <a:t> </a:t>
            </a:r>
            <a:r>
              <a:rPr lang="en-US" altLang="tr-TR" dirty="0" err="1"/>
              <a:t>ailenin</a:t>
            </a:r>
            <a:r>
              <a:rPr lang="en-US" altLang="tr-TR" dirty="0"/>
              <a:t> </a:t>
            </a:r>
            <a:r>
              <a:rPr lang="en-US" altLang="tr-TR" dirty="0" err="1"/>
              <a:t>yerini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başka</a:t>
            </a:r>
            <a:r>
              <a:rPr lang="en-US" altLang="tr-TR" dirty="0"/>
              <a:t> </a:t>
            </a:r>
            <a:r>
              <a:rPr lang="en-US" altLang="tr-TR" dirty="0" err="1"/>
              <a:t>şeyin</a:t>
            </a:r>
            <a:r>
              <a:rPr lang="en-US" altLang="tr-TR" dirty="0"/>
              <a:t> </a:t>
            </a:r>
            <a:r>
              <a:rPr lang="en-US" altLang="tr-TR" dirty="0" err="1"/>
              <a:t>almaması</a:t>
            </a:r>
            <a:r>
              <a:rPr lang="en-US" altLang="tr-TR" dirty="0"/>
              <a:t> </a:t>
            </a:r>
            <a:r>
              <a:rPr lang="en-US" altLang="tr-TR" dirty="0" err="1"/>
              <a:t>gerekir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Gencin</a:t>
            </a:r>
            <a:r>
              <a:rPr lang="en-US" altLang="tr-TR" dirty="0"/>
              <a:t> </a:t>
            </a:r>
            <a:r>
              <a:rPr lang="en-US" altLang="tr-TR" dirty="0" err="1"/>
              <a:t>duygusal</a:t>
            </a:r>
            <a:r>
              <a:rPr lang="en-US" altLang="tr-TR" dirty="0"/>
              <a:t> </a:t>
            </a:r>
            <a:r>
              <a:rPr lang="en-US" altLang="tr-TR" dirty="0" err="1"/>
              <a:t>anlamda</a:t>
            </a:r>
            <a:r>
              <a:rPr lang="en-US" altLang="tr-TR" dirty="0"/>
              <a:t> </a:t>
            </a:r>
            <a:r>
              <a:rPr lang="en-US" altLang="tr-TR" dirty="0" err="1"/>
              <a:t>şu</a:t>
            </a:r>
            <a:r>
              <a:rPr lang="en-US" altLang="tr-TR" dirty="0"/>
              <a:t> </a:t>
            </a:r>
            <a:r>
              <a:rPr lang="en-US" altLang="tr-TR" dirty="0" err="1"/>
              <a:t>soruların</a:t>
            </a:r>
            <a:r>
              <a:rPr lang="en-US" altLang="tr-TR" dirty="0"/>
              <a:t> </a:t>
            </a:r>
            <a:r>
              <a:rPr lang="en-US" altLang="tr-TR" dirty="0" err="1"/>
              <a:t>yanıtını</a:t>
            </a:r>
            <a:r>
              <a:rPr lang="en-US" altLang="tr-TR" dirty="0"/>
              <a:t> </a:t>
            </a:r>
            <a:r>
              <a:rPr lang="en-US" altLang="tr-TR" dirty="0" err="1"/>
              <a:t>bulup</a:t>
            </a:r>
            <a:r>
              <a:rPr lang="en-US" altLang="tr-TR" dirty="0"/>
              <a:t> </a:t>
            </a:r>
            <a:r>
              <a:rPr lang="en-US" altLang="tr-TR" dirty="0" err="1"/>
              <a:t>çıkarması</a:t>
            </a:r>
            <a:r>
              <a:rPr lang="en-US" altLang="tr-TR" dirty="0"/>
              <a:t> </a:t>
            </a:r>
            <a:r>
              <a:rPr lang="en-US" altLang="tr-TR" dirty="0" err="1"/>
              <a:t>gerekir</a:t>
            </a:r>
            <a:r>
              <a:rPr lang="en-US" altLang="tr-TR" dirty="0"/>
              <a:t>. </a:t>
            </a:r>
            <a:r>
              <a:rPr lang="en-US" altLang="tr-TR" dirty="0" err="1"/>
              <a:t>Ailesinden</a:t>
            </a:r>
            <a:r>
              <a:rPr lang="en-US" altLang="tr-TR" dirty="0"/>
              <a:t> </a:t>
            </a:r>
            <a:r>
              <a:rPr lang="en-US" altLang="tr-TR" dirty="0" err="1"/>
              <a:t>neleri</a:t>
            </a:r>
            <a:r>
              <a:rPr lang="en-US" altLang="tr-TR" dirty="0"/>
              <a:t> </a:t>
            </a:r>
            <a:r>
              <a:rPr lang="en-US" altLang="tr-TR" dirty="0" err="1"/>
              <a:t>alacağı</a:t>
            </a:r>
            <a:r>
              <a:rPr lang="en-US" altLang="tr-TR" dirty="0"/>
              <a:t>, </a:t>
            </a:r>
            <a:r>
              <a:rPr lang="en-US" altLang="tr-TR" dirty="0" err="1"/>
              <a:t>arakasında</a:t>
            </a:r>
            <a:r>
              <a:rPr lang="en-US" altLang="tr-TR" dirty="0"/>
              <a:t> ne </a:t>
            </a:r>
            <a:r>
              <a:rPr lang="en-US" altLang="tr-TR" dirty="0" err="1"/>
              <a:t>bırakacağı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kendisi</a:t>
            </a:r>
            <a:r>
              <a:rPr lang="en-US" altLang="tr-TR" dirty="0"/>
              <a:t> </a:t>
            </a:r>
            <a:r>
              <a:rPr lang="en-US" altLang="tr-TR" dirty="0" err="1"/>
              <a:t>için</a:t>
            </a:r>
            <a:r>
              <a:rPr lang="en-US" altLang="tr-TR" dirty="0"/>
              <a:t> </a:t>
            </a:r>
            <a:r>
              <a:rPr lang="en-US" altLang="tr-TR" dirty="0" err="1"/>
              <a:t>neler</a:t>
            </a:r>
            <a:r>
              <a:rPr lang="en-US" altLang="tr-TR" dirty="0"/>
              <a:t> </a:t>
            </a:r>
            <a:r>
              <a:rPr lang="en-US" altLang="tr-TR" dirty="0" err="1"/>
              <a:t>yapacağı</a:t>
            </a:r>
            <a:r>
              <a:rPr lang="en-US" alt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6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Grp="1" noChangeAspect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1094977470"/>
              </p:ext>
            </p:extLst>
          </p:nvPr>
        </p:nvGraphicFramePr>
        <p:xfrm>
          <a:off x="1748292" y="1864311"/>
          <a:ext cx="9528353" cy="234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MS Kuruluş Şeması" r:id="rId3" imgW="6216480" imgH="1530000" progId="OrgPlusWOPX.4">
                  <p:embed followColorScheme="full"/>
                </p:oleObj>
              </mc:Choice>
              <mc:Fallback>
                <p:oleObj name="MS Kuruluş Şeması" r:id="rId3" imgW="6216480" imgH="1530000" progId="OrgPlusWOPX.4">
                  <p:embed followColorScheme="full"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92" y="1864311"/>
                        <a:ext cx="9528353" cy="2345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05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470" y="457200"/>
            <a:ext cx="9507984" cy="114300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tr-TR" sz="4800" dirty="0" err="1">
                <a:solidFill>
                  <a:srgbClr val="000000"/>
                </a:solidFill>
              </a:rPr>
              <a:t>Fiziksel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Performansta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Zirve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ve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Yavaşlama</a:t>
            </a:r>
            <a:endParaRPr lang="en-US" altLang="tr-TR" sz="4000" dirty="0">
              <a:solidFill>
                <a:srgbClr val="000000"/>
              </a:solidFill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00326" y="2547891"/>
            <a:ext cx="8481874" cy="3395708"/>
          </a:xfrm>
        </p:spPr>
        <p:txBody>
          <a:bodyPr>
            <a:normAutofit/>
          </a:bodyPr>
          <a:lstStyle/>
          <a:p>
            <a:r>
              <a:rPr lang="en-US" altLang="tr-TR" dirty="0" err="1"/>
              <a:t>İnsanların</a:t>
            </a:r>
            <a:r>
              <a:rPr lang="en-US" altLang="tr-TR" dirty="0"/>
              <a:t> </a:t>
            </a:r>
            <a:r>
              <a:rPr lang="en-US" altLang="tr-TR" dirty="0" err="1"/>
              <a:t>çoğu</a:t>
            </a:r>
            <a:r>
              <a:rPr lang="en-US" altLang="tr-TR" dirty="0"/>
              <a:t>, 19-26 </a:t>
            </a:r>
            <a:r>
              <a:rPr lang="en-US" altLang="tr-TR" dirty="0" err="1"/>
              <a:t>yaşları</a:t>
            </a:r>
            <a:r>
              <a:rPr lang="en-US" altLang="tr-TR" dirty="0"/>
              <a:t> </a:t>
            </a:r>
            <a:r>
              <a:rPr lang="en-US" altLang="tr-TR" dirty="0" err="1"/>
              <a:t>arasında</a:t>
            </a:r>
            <a:r>
              <a:rPr lang="en-US" altLang="tr-TR" dirty="0"/>
              <a:t> </a:t>
            </a:r>
            <a:r>
              <a:rPr lang="en-US" altLang="tr-TR" dirty="0" err="1"/>
              <a:t>fiziksel</a:t>
            </a:r>
            <a:r>
              <a:rPr lang="en-US" altLang="tr-TR" dirty="0"/>
              <a:t> </a:t>
            </a:r>
            <a:r>
              <a:rPr lang="en-US" altLang="tr-TR" dirty="0" err="1"/>
              <a:t>performans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sağlık</a:t>
            </a:r>
            <a:r>
              <a:rPr lang="en-US" altLang="tr-TR" dirty="0"/>
              <a:t> </a:t>
            </a:r>
            <a:r>
              <a:rPr lang="en-US" altLang="tr-TR" dirty="0" err="1"/>
              <a:t>açısından</a:t>
            </a:r>
            <a:r>
              <a:rPr lang="en-US" altLang="tr-TR" dirty="0"/>
              <a:t> </a:t>
            </a:r>
            <a:r>
              <a:rPr lang="en-US" altLang="tr-TR" dirty="0" err="1"/>
              <a:t>zirvededirler</a:t>
            </a:r>
            <a:r>
              <a:rPr lang="en-US" altLang="tr-TR" dirty="0"/>
              <a:t>.</a:t>
            </a:r>
          </a:p>
          <a:p>
            <a:r>
              <a:rPr lang="en-US" altLang="tr-TR" dirty="0" err="1"/>
              <a:t>Çok</a:t>
            </a:r>
            <a:r>
              <a:rPr lang="en-US" altLang="tr-TR" dirty="0"/>
              <a:t> </a:t>
            </a:r>
            <a:r>
              <a:rPr lang="en-US" altLang="tr-TR" dirty="0" err="1"/>
              <a:t>az</a:t>
            </a:r>
            <a:r>
              <a:rPr lang="en-US" altLang="tr-TR" dirty="0"/>
              <a:t> </a:t>
            </a:r>
            <a:r>
              <a:rPr lang="en-US" altLang="tr-TR" dirty="0" err="1"/>
              <a:t>sayıda</a:t>
            </a:r>
            <a:r>
              <a:rPr lang="en-US" altLang="tr-TR" dirty="0"/>
              <a:t> </a:t>
            </a:r>
            <a:r>
              <a:rPr lang="en-US" altLang="tr-TR" dirty="0" err="1"/>
              <a:t>gencin</a:t>
            </a:r>
            <a:r>
              <a:rPr lang="en-US" altLang="tr-TR" dirty="0"/>
              <a:t> </a:t>
            </a:r>
            <a:r>
              <a:rPr lang="en-US" altLang="tr-TR" dirty="0" err="1"/>
              <a:t>kronik</a:t>
            </a:r>
            <a:r>
              <a:rPr lang="en-US" altLang="tr-TR" dirty="0"/>
              <a:t> </a:t>
            </a:r>
            <a:r>
              <a:rPr lang="en-US" altLang="tr-TR" dirty="0" err="1"/>
              <a:t>sağlık</a:t>
            </a:r>
            <a:r>
              <a:rPr lang="en-US" altLang="tr-TR" dirty="0"/>
              <a:t> </a:t>
            </a:r>
            <a:r>
              <a:rPr lang="en-US" altLang="tr-TR" dirty="0" err="1"/>
              <a:t>problemi</a:t>
            </a:r>
            <a:r>
              <a:rPr lang="en-US" altLang="tr-TR" dirty="0"/>
              <a:t> </a:t>
            </a:r>
            <a:r>
              <a:rPr lang="en-US" altLang="tr-TR" dirty="0" err="1"/>
              <a:t>vardır</a:t>
            </a:r>
            <a:r>
              <a:rPr lang="en-US" altLang="tr-TR" dirty="0"/>
              <a:t>.</a:t>
            </a:r>
          </a:p>
          <a:p>
            <a:r>
              <a:rPr lang="en-US" altLang="tr-TR" dirty="0" err="1" smtClean="0"/>
              <a:t>Kas</a:t>
            </a:r>
            <a:r>
              <a:rPr lang="en-US" altLang="tr-TR" dirty="0" smtClean="0"/>
              <a:t> </a:t>
            </a:r>
            <a:r>
              <a:rPr lang="en-US" altLang="tr-TR" dirty="0" err="1"/>
              <a:t>tonusu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gücündeki</a:t>
            </a:r>
            <a:r>
              <a:rPr lang="en-US" altLang="tr-TR" dirty="0"/>
              <a:t> </a:t>
            </a:r>
            <a:r>
              <a:rPr lang="en-US" altLang="tr-TR" dirty="0" err="1"/>
              <a:t>azalma</a:t>
            </a:r>
            <a:r>
              <a:rPr lang="en-US" altLang="tr-TR" dirty="0"/>
              <a:t> </a:t>
            </a:r>
            <a:r>
              <a:rPr lang="en-US" altLang="tr-TR" dirty="0" err="1"/>
              <a:t>genellikle</a:t>
            </a:r>
            <a:r>
              <a:rPr lang="en-US" altLang="tr-TR" dirty="0"/>
              <a:t> 30 </a:t>
            </a:r>
            <a:r>
              <a:rPr lang="en-US" altLang="tr-TR" dirty="0" err="1"/>
              <a:t>yaş</a:t>
            </a:r>
            <a:r>
              <a:rPr lang="en-US" altLang="tr-TR" dirty="0"/>
              <a:t> </a:t>
            </a:r>
            <a:r>
              <a:rPr lang="en-US" altLang="tr-TR" dirty="0" err="1"/>
              <a:t>civarında</a:t>
            </a:r>
            <a:r>
              <a:rPr lang="en-US" altLang="tr-TR" dirty="0"/>
              <a:t> </a:t>
            </a:r>
            <a:r>
              <a:rPr lang="en-US" altLang="tr-TR" dirty="0" err="1"/>
              <a:t>başlamaktadır</a:t>
            </a:r>
            <a:r>
              <a:rPr lang="en-US" altLang="tr-TR" dirty="0"/>
              <a:t>.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30003"/>
              </p:ext>
            </p:extLst>
          </p:nvPr>
        </p:nvGraphicFramePr>
        <p:xfrm>
          <a:off x="10499786" y="3204839"/>
          <a:ext cx="1141335" cy="187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lip" r:id="rId3" imgW="1014840" imgH="1824840" progId="MS_ClipArt_Gallery.2">
                  <p:embed/>
                </p:oleObj>
              </mc:Choice>
              <mc:Fallback>
                <p:oleObj name="Clip" r:id="rId3" imgW="1014840" imgH="1824840" progId="MS_ClipArt_Gallery.2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86" y="3204839"/>
                        <a:ext cx="1141335" cy="1879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05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tr-TR" sz="4800">
                <a:solidFill>
                  <a:srgbClr val="000000"/>
                </a:solidFill>
              </a:rPr>
              <a:t>Yeme ve Kilo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4400" dirty="0" err="1" smtClean="0"/>
              <a:t>Şişmanlık</a:t>
            </a:r>
            <a:endParaRPr lang="en-US" altLang="tr-TR" sz="4400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019800" y="2057400"/>
          <a:ext cx="284003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lip" r:id="rId3" imgW="3296880" imgH="5077440" progId="MS_ClipArt_Gallery.2">
                  <p:embed/>
                </p:oleObj>
              </mc:Choice>
              <mc:Fallback>
                <p:oleObj name="Clip" r:id="rId3" imgW="3296880" imgH="5077440" progId="MS_ClipArt_Gallery.2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284003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1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048" y="626317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4800" dirty="0" err="1"/>
              <a:t>Çevresel</a:t>
            </a:r>
            <a:r>
              <a:rPr lang="en-US" altLang="tr-TR" sz="4800" dirty="0"/>
              <a:t> </a:t>
            </a:r>
            <a:r>
              <a:rPr lang="en-US" altLang="tr-TR" sz="4800" dirty="0" err="1"/>
              <a:t>Faktörler</a:t>
            </a:r>
            <a:r>
              <a:rPr lang="en-US" altLang="tr-TR" sz="4800" dirty="0"/>
              <a:t> </a:t>
            </a:r>
            <a:r>
              <a:rPr lang="en-US" altLang="tr-TR" sz="4800" dirty="0" err="1"/>
              <a:t>ve</a:t>
            </a:r>
            <a:r>
              <a:rPr lang="en-US" altLang="tr-TR" sz="4800" dirty="0"/>
              <a:t> </a:t>
            </a:r>
            <a:r>
              <a:rPr lang="en-US" altLang="tr-TR" sz="4800" dirty="0" err="1"/>
              <a:t>Şişmanlık</a:t>
            </a:r>
            <a:endParaRPr lang="en-US" altLang="tr-TR" sz="48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379216"/>
            <a:ext cx="8890247" cy="3564384"/>
          </a:xfrm>
        </p:spPr>
        <p:txBody>
          <a:bodyPr>
            <a:normAutofit lnSpcReduction="10000"/>
          </a:bodyPr>
          <a:lstStyle/>
          <a:p>
            <a:r>
              <a:rPr lang="en-US" altLang="tr-TR" dirty="0" err="1"/>
              <a:t>Şişmanlıkta</a:t>
            </a:r>
            <a:r>
              <a:rPr lang="en-US" altLang="tr-TR" dirty="0"/>
              <a:t> </a:t>
            </a:r>
            <a:r>
              <a:rPr lang="en-US" altLang="tr-TR" dirty="0" err="1"/>
              <a:t>çevrenin</a:t>
            </a:r>
            <a:r>
              <a:rPr lang="en-US" altLang="tr-TR" dirty="0"/>
              <a:t> </a:t>
            </a:r>
            <a:r>
              <a:rPr lang="en-US" altLang="tr-TR" dirty="0" err="1"/>
              <a:t>etkileriyle</a:t>
            </a:r>
            <a:r>
              <a:rPr lang="en-US" altLang="tr-TR" dirty="0"/>
              <a:t> </a:t>
            </a:r>
            <a:r>
              <a:rPr lang="en-US" altLang="tr-TR" dirty="0" err="1"/>
              <a:t>ilgili</a:t>
            </a:r>
            <a:r>
              <a:rPr lang="en-US" altLang="tr-TR" dirty="0"/>
              <a:t> </a:t>
            </a:r>
            <a:r>
              <a:rPr lang="en-US" altLang="tr-TR" dirty="0" err="1"/>
              <a:t>güçlü</a:t>
            </a:r>
            <a:r>
              <a:rPr lang="en-US" altLang="tr-TR" dirty="0"/>
              <a:t> </a:t>
            </a:r>
            <a:r>
              <a:rPr lang="en-US" altLang="tr-TR" dirty="0" err="1"/>
              <a:t>bir</a:t>
            </a:r>
            <a:r>
              <a:rPr lang="en-US" altLang="tr-TR" dirty="0"/>
              <a:t> </a:t>
            </a:r>
            <a:r>
              <a:rPr lang="en-US" altLang="tr-TR" dirty="0" err="1"/>
              <a:t>delil</a:t>
            </a:r>
            <a:r>
              <a:rPr lang="en-US" altLang="tr-TR" dirty="0"/>
              <a:t>, </a:t>
            </a:r>
            <a:r>
              <a:rPr lang="en-US" altLang="tr-TR" dirty="0" err="1"/>
              <a:t>ABD’de</a:t>
            </a:r>
            <a:r>
              <a:rPr lang="en-US" altLang="tr-TR" dirty="0"/>
              <a:t> 1990’dan </a:t>
            </a:r>
            <a:r>
              <a:rPr lang="en-US" altLang="tr-TR" dirty="0" err="1"/>
              <a:t>bu</a:t>
            </a:r>
            <a:r>
              <a:rPr lang="en-US" altLang="tr-TR" dirty="0"/>
              <a:t> </a:t>
            </a:r>
            <a:r>
              <a:rPr lang="en-US" altLang="tr-TR" dirty="0" err="1"/>
              <a:t>yana</a:t>
            </a:r>
            <a:r>
              <a:rPr lang="en-US" altLang="tr-TR" dirty="0"/>
              <a:t> </a:t>
            </a:r>
            <a:r>
              <a:rPr lang="en-US" altLang="tr-TR" dirty="0" err="1"/>
              <a:t>şişmanlığın</a:t>
            </a:r>
            <a:r>
              <a:rPr lang="en-US" altLang="tr-TR" dirty="0"/>
              <a:t> </a:t>
            </a:r>
            <a:r>
              <a:rPr lang="en-US" altLang="tr-TR" dirty="0" err="1"/>
              <a:t>iki</a:t>
            </a:r>
            <a:r>
              <a:rPr lang="en-US" altLang="tr-TR" dirty="0"/>
              <a:t> kata </a:t>
            </a:r>
            <a:r>
              <a:rPr lang="en-US" altLang="tr-TR" dirty="0" err="1"/>
              <a:t>çıkmasıdır</a:t>
            </a:r>
            <a:r>
              <a:rPr lang="en-US" altLang="tr-TR" dirty="0"/>
              <a:t>. </a:t>
            </a:r>
          </a:p>
          <a:p>
            <a:r>
              <a:rPr lang="en-US" altLang="tr-TR" dirty="0"/>
              <a:t>Bu </a:t>
            </a:r>
            <a:r>
              <a:rPr lang="en-US" altLang="tr-TR" dirty="0" err="1"/>
              <a:t>artışta</a:t>
            </a:r>
            <a:r>
              <a:rPr lang="en-US" altLang="tr-TR" dirty="0"/>
              <a:t> </a:t>
            </a:r>
            <a:r>
              <a:rPr lang="en-US" altLang="tr-TR" dirty="0" err="1"/>
              <a:t>özellikle</a:t>
            </a:r>
            <a:r>
              <a:rPr lang="en-US" altLang="tr-TR" dirty="0"/>
              <a:t> </a:t>
            </a:r>
            <a:r>
              <a:rPr lang="en-US" altLang="tr-TR" dirty="0" err="1"/>
              <a:t>yağdan</a:t>
            </a:r>
            <a:r>
              <a:rPr lang="en-US" altLang="tr-TR" dirty="0"/>
              <a:t> </a:t>
            </a:r>
            <a:r>
              <a:rPr lang="en-US" altLang="tr-TR" dirty="0" err="1"/>
              <a:t>zengin</a:t>
            </a:r>
            <a:r>
              <a:rPr lang="en-US" altLang="tr-TR" dirty="0"/>
              <a:t> </a:t>
            </a:r>
            <a:r>
              <a:rPr lang="en-US" altLang="tr-TR" dirty="0" err="1"/>
              <a:t>gıdaların</a:t>
            </a:r>
            <a:r>
              <a:rPr lang="en-US" altLang="tr-TR" dirty="0"/>
              <a:t> </a:t>
            </a:r>
            <a:r>
              <a:rPr lang="en-US" altLang="tr-TR" dirty="0" err="1"/>
              <a:t>artması</a:t>
            </a:r>
            <a:r>
              <a:rPr lang="en-US" altLang="tr-TR" dirty="0"/>
              <a:t>,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az</a:t>
            </a:r>
            <a:r>
              <a:rPr lang="en-US" altLang="tr-TR" dirty="0"/>
              <a:t> </a:t>
            </a:r>
            <a:r>
              <a:rPr lang="en-US" altLang="tr-TR" dirty="0" err="1"/>
              <a:t>enerji</a:t>
            </a:r>
            <a:r>
              <a:rPr lang="en-US" altLang="tr-TR" dirty="0"/>
              <a:t> </a:t>
            </a:r>
            <a:r>
              <a:rPr lang="en-US" altLang="tr-TR" dirty="0" err="1"/>
              <a:t>tüketmemize</a:t>
            </a:r>
            <a:r>
              <a:rPr lang="en-US" altLang="tr-TR" dirty="0"/>
              <a:t> </a:t>
            </a:r>
            <a:r>
              <a:rPr lang="en-US" altLang="tr-TR" dirty="0" err="1"/>
              <a:t>yol</a:t>
            </a:r>
            <a:r>
              <a:rPr lang="en-US" altLang="tr-TR" dirty="0"/>
              <a:t> </a:t>
            </a:r>
            <a:r>
              <a:rPr lang="en-US" altLang="tr-TR" dirty="0" err="1"/>
              <a:t>açan</a:t>
            </a:r>
            <a:r>
              <a:rPr lang="en-US" altLang="tr-TR" dirty="0"/>
              <a:t> </a:t>
            </a:r>
            <a:r>
              <a:rPr lang="en-US" altLang="tr-TR" dirty="0" err="1"/>
              <a:t>aletler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azalan</a:t>
            </a:r>
            <a:r>
              <a:rPr lang="en-US" altLang="tr-TR" dirty="0"/>
              <a:t> </a:t>
            </a:r>
            <a:r>
              <a:rPr lang="en-US" altLang="tr-TR" dirty="0" err="1"/>
              <a:t>fiziksel</a:t>
            </a:r>
            <a:r>
              <a:rPr lang="en-US" altLang="tr-TR" dirty="0"/>
              <a:t> </a:t>
            </a:r>
            <a:r>
              <a:rPr lang="en-US" altLang="tr-TR" dirty="0" err="1"/>
              <a:t>etkinlik</a:t>
            </a:r>
            <a:r>
              <a:rPr lang="en-US" altLang="tr-TR" dirty="0"/>
              <a:t> </a:t>
            </a:r>
            <a:r>
              <a:rPr lang="en-US" altLang="tr-TR" dirty="0" err="1"/>
              <a:t>yol</a:t>
            </a:r>
            <a:r>
              <a:rPr lang="en-US" altLang="tr-TR" dirty="0"/>
              <a:t> </a:t>
            </a:r>
            <a:r>
              <a:rPr lang="en-US" altLang="tr-TR" dirty="0" err="1"/>
              <a:t>açmaktadır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Düşük</a:t>
            </a:r>
            <a:r>
              <a:rPr lang="en-US" altLang="tr-TR" dirty="0"/>
              <a:t> </a:t>
            </a:r>
            <a:r>
              <a:rPr lang="en-US" altLang="tr-TR" dirty="0" err="1"/>
              <a:t>gelir</a:t>
            </a:r>
            <a:r>
              <a:rPr lang="en-US" altLang="tr-TR" dirty="0"/>
              <a:t> </a:t>
            </a:r>
            <a:r>
              <a:rPr lang="en-US" altLang="tr-TR" dirty="0" err="1"/>
              <a:t>grubu</a:t>
            </a:r>
            <a:r>
              <a:rPr lang="en-US" altLang="tr-TR" dirty="0"/>
              <a:t> </a:t>
            </a:r>
            <a:r>
              <a:rPr lang="en-US" altLang="tr-TR" dirty="0" err="1"/>
              <a:t>kadınlarda</a:t>
            </a:r>
            <a:r>
              <a:rPr lang="en-US" altLang="tr-TR" dirty="0"/>
              <a:t> </a:t>
            </a:r>
            <a:r>
              <a:rPr lang="en-US" altLang="tr-TR" dirty="0" err="1"/>
              <a:t>şişmanlık</a:t>
            </a:r>
            <a:r>
              <a:rPr lang="en-US" altLang="tr-TR" dirty="0"/>
              <a:t> </a:t>
            </a:r>
            <a:r>
              <a:rPr lang="en-US" altLang="tr-TR" dirty="0" err="1"/>
              <a:t>üst</a:t>
            </a:r>
            <a:r>
              <a:rPr lang="en-US" altLang="tr-TR" dirty="0"/>
              <a:t> </a:t>
            </a:r>
            <a:r>
              <a:rPr lang="en-US" altLang="tr-TR" dirty="0" err="1"/>
              <a:t>gelir</a:t>
            </a:r>
            <a:r>
              <a:rPr lang="en-US" altLang="tr-TR" dirty="0"/>
              <a:t> </a:t>
            </a:r>
            <a:r>
              <a:rPr lang="en-US" altLang="tr-TR" dirty="0" err="1"/>
              <a:t>grubuna</a:t>
            </a:r>
            <a:r>
              <a:rPr lang="en-US" altLang="tr-TR" dirty="0"/>
              <a:t> </a:t>
            </a:r>
            <a:r>
              <a:rPr lang="en-US" altLang="tr-TR" dirty="0" err="1"/>
              <a:t>göre</a:t>
            </a:r>
            <a:r>
              <a:rPr lang="en-US" altLang="tr-TR" dirty="0"/>
              <a:t> 6 </a:t>
            </a:r>
            <a:r>
              <a:rPr lang="en-US" altLang="tr-TR" dirty="0" err="1"/>
              <a:t>kez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fazla</a:t>
            </a:r>
            <a:r>
              <a:rPr lang="en-US" altLang="tr-TR" dirty="0"/>
              <a:t> </a:t>
            </a:r>
            <a:r>
              <a:rPr lang="en-US" altLang="tr-TR" dirty="0" err="1"/>
              <a:t>yaygındır</a:t>
            </a:r>
            <a:r>
              <a:rPr lang="en-US" altLang="tr-TR" dirty="0"/>
              <a:t>. </a:t>
            </a:r>
          </a:p>
          <a:p>
            <a:r>
              <a:rPr lang="en-US" altLang="tr-TR" dirty="0" err="1"/>
              <a:t>Amerikalılar</a:t>
            </a:r>
            <a:r>
              <a:rPr lang="en-US" altLang="tr-TR" dirty="0"/>
              <a:t> </a:t>
            </a:r>
            <a:r>
              <a:rPr lang="en-US" altLang="tr-TR" dirty="0" err="1"/>
              <a:t>Avrupalılardan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dünyanın</a:t>
            </a:r>
            <a:r>
              <a:rPr lang="en-US" altLang="tr-TR" dirty="0"/>
              <a:t> </a:t>
            </a:r>
            <a:r>
              <a:rPr lang="en-US" altLang="tr-TR" dirty="0" err="1"/>
              <a:t>diğer</a:t>
            </a:r>
            <a:r>
              <a:rPr lang="en-US" altLang="tr-TR" dirty="0"/>
              <a:t> </a:t>
            </a:r>
            <a:r>
              <a:rPr lang="en-US" altLang="tr-TR" dirty="0" err="1"/>
              <a:t>ülkelerindeki</a:t>
            </a:r>
            <a:r>
              <a:rPr lang="en-US" altLang="tr-TR" dirty="0"/>
              <a:t> </a:t>
            </a:r>
            <a:r>
              <a:rPr lang="en-US" altLang="tr-TR" dirty="0" err="1"/>
              <a:t>insanlardan</a:t>
            </a:r>
            <a:r>
              <a:rPr lang="en-US" altLang="tr-TR" dirty="0"/>
              <a:t> </a:t>
            </a:r>
            <a:r>
              <a:rPr lang="en-US" altLang="tr-TR" dirty="0" err="1"/>
              <a:t>daha</a:t>
            </a:r>
            <a:r>
              <a:rPr lang="en-US" altLang="tr-TR" dirty="0"/>
              <a:t> </a:t>
            </a:r>
            <a:r>
              <a:rPr lang="en-US" altLang="tr-TR" dirty="0" err="1"/>
              <a:t>şişmandır</a:t>
            </a:r>
            <a:r>
              <a:rPr lang="en-US" altLang="tr-TR" dirty="0"/>
              <a:t>.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9771"/>
              </p:ext>
            </p:extLst>
          </p:nvPr>
        </p:nvGraphicFramePr>
        <p:xfrm>
          <a:off x="9399327" y="778718"/>
          <a:ext cx="1952588" cy="9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Clip" r:id="rId3" imgW="4591440" imgH="3247200" progId="MS_ClipArt_Gallery.2">
                  <p:embed/>
                </p:oleObj>
              </mc:Choice>
              <mc:Fallback>
                <p:oleObj name="Clip" r:id="rId3" imgW="4591440" imgH="3247200" progId="MS_ClipArt_Gallery.2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327" y="778718"/>
                        <a:ext cx="1952588" cy="99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tr-TR" sz="4800" dirty="0" err="1">
                <a:solidFill>
                  <a:srgbClr val="000000"/>
                </a:solidFill>
              </a:rPr>
              <a:t>Egzersiz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ve</a:t>
            </a:r>
            <a:r>
              <a:rPr lang="en-US" altLang="tr-TR" sz="4800" dirty="0">
                <a:solidFill>
                  <a:srgbClr val="000000"/>
                </a:solidFill>
              </a:rPr>
              <a:t> </a:t>
            </a:r>
            <a:r>
              <a:rPr lang="en-US" altLang="tr-TR" sz="4800" dirty="0" err="1">
                <a:solidFill>
                  <a:srgbClr val="000000"/>
                </a:solidFill>
              </a:rPr>
              <a:t>Diyet</a:t>
            </a:r>
            <a:endParaRPr lang="en-US" altLang="tr-TR" sz="4800" dirty="0">
              <a:solidFill>
                <a:srgbClr val="000000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7443" y="2494625"/>
            <a:ext cx="7772400" cy="4114800"/>
          </a:xfrm>
        </p:spPr>
        <p:txBody>
          <a:bodyPr/>
          <a:lstStyle/>
          <a:p>
            <a:r>
              <a:rPr lang="en-US" altLang="tr-TR" dirty="0"/>
              <a:t>Kilo </a:t>
            </a:r>
            <a:r>
              <a:rPr lang="en-US" altLang="tr-TR" dirty="0" err="1"/>
              <a:t>vermeyle</a:t>
            </a:r>
            <a:r>
              <a:rPr lang="en-US" altLang="tr-TR" dirty="0"/>
              <a:t> </a:t>
            </a:r>
            <a:r>
              <a:rPr lang="en-US" altLang="tr-TR" dirty="0" err="1"/>
              <a:t>ilgili</a:t>
            </a:r>
            <a:r>
              <a:rPr lang="en-US" altLang="tr-TR" dirty="0"/>
              <a:t> </a:t>
            </a:r>
            <a:r>
              <a:rPr lang="en-US" altLang="tr-TR" dirty="0" err="1"/>
              <a:t>olarak</a:t>
            </a:r>
            <a:r>
              <a:rPr lang="en-US" altLang="tr-TR" dirty="0"/>
              <a:t> </a:t>
            </a:r>
            <a:r>
              <a:rPr lang="en-US" altLang="tr-TR" dirty="0" err="1"/>
              <a:t>bilinen</a:t>
            </a:r>
            <a:r>
              <a:rPr lang="en-US" altLang="tr-TR" dirty="0"/>
              <a:t> </a:t>
            </a:r>
            <a:r>
              <a:rPr lang="en-US" altLang="tr-TR" dirty="0" err="1"/>
              <a:t>en</a:t>
            </a:r>
            <a:r>
              <a:rPr lang="en-US" altLang="tr-TR" dirty="0"/>
              <a:t> </a:t>
            </a:r>
            <a:r>
              <a:rPr lang="en-US" altLang="tr-TR" dirty="0" err="1"/>
              <a:t>etkili</a:t>
            </a:r>
            <a:r>
              <a:rPr lang="en-US" altLang="tr-TR" dirty="0"/>
              <a:t> </a:t>
            </a:r>
            <a:r>
              <a:rPr lang="en-US" altLang="tr-TR" dirty="0" err="1"/>
              <a:t>programlar</a:t>
            </a:r>
            <a:r>
              <a:rPr lang="en-US" altLang="tr-TR" dirty="0"/>
              <a:t> </a:t>
            </a:r>
            <a:r>
              <a:rPr lang="en-US" altLang="tr-TR" dirty="0" err="1"/>
              <a:t>egzersiz</a:t>
            </a:r>
            <a:r>
              <a:rPr lang="en-US" altLang="tr-TR" dirty="0"/>
              <a:t> de </a:t>
            </a:r>
            <a:r>
              <a:rPr lang="en-US" altLang="tr-TR" dirty="0" err="1"/>
              <a:t>içermektedir</a:t>
            </a:r>
            <a:r>
              <a:rPr lang="en-US" altLang="tr-TR" dirty="0"/>
              <a:t>.</a:t>
            </a:r>
          </a:p>
          <a:p>
            <a:r>
              <a:rPr lang="en-US" altLang="tr-TR" dirty="0" err="1"/>
              <a:t>Egzersiz</a:t>
            </a:r>
            <a:r>
              <a:rPr lang="en-US" altLang="tr-TR" dirty="0"/>
              <a:t> </a:t>
            </a:r>
            <a:r>
              <a:rPr lang="en-US" altLang="tr-TR" dirty="0" err="1"/>
              <a:t>kalorinin</a:t>
            </a:r>
            <a:r>
              <a:rPr lang="en-US" altLang="tr-TR" dirty="0"/>
              <a:t> </a:t>
            </a:r>
            <a:r>
              <a:rPr lang="en-US" altLang="tr-TR" dirty="0" err="1"/>
              <a:t>yakılmasına</a:t>
            </a:r>
            <a:r>
              <a:rPr lang="en-US" altLang="tr-TR" dirty="0"/>
              <a:t> </a:t>
            </a:r>
            <a:r>
              <a:rPr lang="en-US" altLang="tr-TR" dirty="0" err="1"/>
              <a:t>ve</a:t>
            </a:r>
            <a:r>
              <a:rPr lang="en-US" altLang="tr-TR" dirty="0"/>
              <a:t> </a:t>
            </a:r>
            <a:r>
              <a:rPr lang="en-US" altLang="tr-TR" dirty="0" err="1"/>
              <a:t>egzersizden</a:t>
            </a:r>
            <a:r>
              <a:rPr lang="en-US" altLang="tr-TR" dirty="0"/>
              <a:t> </a:t>
            </a:r>
            <a:r>
              <a:rPr lang="en-US" altLang="tr-TR" dirty="0" err="1"/>
              <a:t>birkaç</a:t>
            </a:r>
            <a:r>
              <a:rPr lang="en-US" altLang="tr-TR" dirty="0"/>
              <a:t> </a:t>
            </a:r>
            <a:r>
              <a:rPr lang="en-US" altLang="tr-TR" dirty="0" err="1"/>
              <a:t>saat</a:t>
            </a:r>
            <a:r>
              <a:rPr lang="en-US" altLang="tr-TR" dirty="0"/>
              <a:t> </a:t>
            </a:r>
            <a:r>
              <a:rPr lang="en-US" altLang="tr-TR" dirty="0" err="1"/>
              <a:t>sonrasına</a:t>
            </a:r>
            <a:r>
              <a:rPr lang="en-US" altLang="tr-TR" dirty="0"/>
              <a:t> </a:t>
            </a:r>
            <a:r>
              <a:rPr lang="en-US" altLang="tr-TR" dirty="0" err="1"/>
              <a:t>kadar</a:t>
            </a:r>
            <a:r>
              <a:rPr lang="en-US" altLang="tr-TR" dirty="0"/>
              <a:t> </a:t>
            </a:r>
            <a:r>
              <a:rPr lang="en-US" altLang="tr-TR" dirty="0" err="1"/>
              <a:t>metabolizma</a:t>
            </a:r>
            <a:r>
              <a:rPr lang="en-US" altLang="tr-TR" dirty="0"/>
              <a:t> </a:t>
            </a:r>
            <a:r>
              <a:rPr lang="en-US" altLang="tr-TR" dirty="0" err="1"/>
              <a:t>hızının</a:t>
            </a:r>
            <a:r>
              <a:rPr lang="en-US" altLang="tr-TR" dirty="0"/>
              <a:t> </a:t>
            </a:r>
            <a:r>
              <a:rPr lang="en-US" altLang="tr-TR" dirty="0" err="1"/>
              <a:t>artmasına</a:t>
            </a:r>
            <a:r>
              <a:rPr lang="en-US" altLang="tr-TR" dirty="0"/>
              <a:t> </a:t>
            </a:r>
            <a:r>
              <a:rPr lang="en-US" altLang="tr-TR" dirty="0" err="1"/>
              <a:t>yol</a:t>
            </a:r>
            <a:r>
              <a:rPr lang="en-US" altLang="tr-TR" dirty="0"/>
              <a:t> </a:t>
            </a:r>
            <a:r>
              <a:rPr lang="en-US" altLang="tr-TR" dirty="0" err="1"/>
              <a:t>açar</a:t>
            </a:r>
            <a:r>
              <a:rPr lang="en-US" altLang="tr-TR" dirty="0"/>
              <a:t>.</a:t>
            </a:r>
          </a:p>
          <a:p>
            <a:r>
              <a:rPr lang="en-US" altLang="tr-TR" dirty="0" err="1"/>
              <a:t>Egzersiz</a:t>
            </a:r>
            <a:r>
              <a:rPr lang="en-US" altLang="tr-TR" dirty="0"/>
              <a:t>, </a:t>
            </a:r>
            <a:r>
              <a:rPr lang="en-US" altLang="tr-TR" dirty="0" err="1"/>
              <a:t>bireyin</a:t>
            </a:r>
            <a:r>
              <a:rPr lang="en-US" altLang="tr-TR" dirty="0"/>
              <a:t> </a:t>
            </a:r>
            <a:r>
              <a:rPr lang="en-US" altLang="tr-TR" dirty="0" err="1"/>
              <a:t>kilosu</a:t>
            </a:r>
            <a:r>
              <a:rPr lang="en-US" altLang="tr-TR" dirty="0"/>
              <a:t>  </a:t>
            </a:r>
            <a:r>
              <a:rPr lang="en-US" altLang="tr-TR" dirty="0" err="1"/>
              <a:t>için</a:t>
            </a:r>
            <a:r>
              <a:rPr lang="en-US" altLang="tr-TR" dirty="0"/>
              <a:t> </a:t>
            </a:r>
            <a:r>
              <a:rPr lang="en-US" altLang="tr-TR" dirty="0" err="1"/>
              <a:t>önceden</a:t>
            </a:r>
            <a:r>
              <a:rPr lang="en-US" altLang="tr-TR" dirty="0"/>
              <a:t> </a:t>
            </a:r>
            <a:r>
              <a:rPr lang="en-US" altLang="tr-TR" dirty="0" err="1"/>
              <a:t>tayin</a:t>
            </a:r>
            <a:r>
              <a:rPr lang="en-US" altLang="tr-TR" dirty="0"/>
              <a:t> </a:t>
            </a:r>
            <a:r>
              <a:rPr lang="en-US" altLang="tr-TR" dirty="0" err="1"/>
              <a:t>edilmiş</a:t>
            </a:r>
            <a:r>
              <a:rPr lang="en-US" altLang="tr-TR" dirty="0"/>
              <a:t> </a:t>
            </a:r>
            <a:r>
              <a:rPr lang="en-US" altLang="tr-TR" dirty="0" err="1"/>
              <a:t>olan</a:t>
            </a:r>
            <a:r>
              <a:rPr lang="en-US" altLang="tr-TR" dirty="0"/>
              <a:t> </a:t>
            </a:r>
            <a:r>
              <a:rPr lang="en-US" altLang="tr-TR" dirty="0" err="1"/>
              <a:t>noktayı</a:t>
            </a:r>
            <a:r>
              <a:rPr lang="en-US" altLang="tr-TR" dirty="0"/>
              <a:t> </a:t>
            </a:r>
            <a:r>
              <a:rPr lang="en-US" altLang="tr-TR" dirty="0" err="1"/>
              <a:t>düşürür</a:t>
            </a:r>
            <a:r>
              <a:rPr lang="en-US" altLang="tr-TR" dirty="0"/>
              <a:t>. 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7129"/>
              </p:ext>
            </p:extLst>
          </p:nvPr>
        </p:nvGraphicFramePr>
        <p:xfrm>
          <a:off x="9497627" y="2840854"/>
          <a:ext cx="1676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lip" r:id="rId3" imgW="1137600" imgH="1818720" progId="MS_ClipArt_Gallery.2">
                  <p:embed/>
                </p:oleObj>
              </mc:Choice>
              <mc:Fallback>
                <p:oleObj name="Clip" r:id="rId3" imgW="1137600" imgH="1818720" progId="MS_ClipArt_Gallery.2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7627" y="2840854"/>
                        <a:ext cx="1676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5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1938</Words>
  <Application>Microsoft Office PowerPoint</Application>
  <PresentationFormat>Geniş ekran</PresentationFormat>
  <Paragraphs>242</Paragraphs>
  <Slides>48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48</vt:i4>
      </vt:variant>
    </vt:vector>
  </HeadingPairs>
  <TitlesOfParts>
    <vt:vector size="58" baseType="lpstr">
      <vt:lpstr>MS PGothic</vt:lpstr>
      <vt:lpstr>Arial</vt:lpstr>
      <vt:lpstr>Calibri</vt:lpstr>
      <vt:lpstr>Calibri Light</vt:lpstr>
      <vt:lpstr>Heebo</vt:lpstr>
      <vt:lpstr>Times New Roman</vt:lpstr>
      <vt:lpstr>Wingdings</vt:lpstr>
      <vt:lpstr>Office Teması</vt:lpstr>
      <vt:lpstr>MS Kuruluş Şeması</vt:lpstr>
      <vt:lpstr>Clip</vt:lpstr>
      <vt:lpstr>İlk Yetişkinlikte Fiziksel, Bilişsel ve Duygusal Gelişim</vt:lpstr>
      <vt:lpstr>PowerPoint Sunusu</vt:lpstr>
      <vt:lpstr>Yetişkin Olmanın Ölçütleri</vt:lpstr>
      <vt:lpstr>Günümüz Üniversite Öğrencileri</vt:lpstr>
      <vt:lpstr>PowerPoint Sunusu</vt:lpstr>
      <vt:lpstr>Fiziksel Performansta Zirve ve Yavaşlama</vt:lpstr>
      <vt:lpstr>Yeme ve Kilo</vt:lpstr>
      <vt:lpstr>Çevresel Faktörler ve Şişmanlık</vt:lpstr>
      <vt:lpstr>Egzersiz ve Diyet</vt:lpstr>
      <vt:lpstr>Ortoreksiya Nervosa</vt:lpstr>
      <vt:lpstr>Maddeyi Kötüye Kullanma</vt:lpstr>
      <vt:lpstr>Alkol</vt:lpstr>
      <vt:lpstr>Sigara İçme</vt:lpstr>
      <vt:lpstr>PowerPoint Sunusu</vt:lpstr>
      <vt:lpstr>Erikson’un Görüşü</vt:lpstr>
      <vt:lpstr>Yaratıcılık</vt:lpstr>
      <vt:lpstr>Yetişkinde Gelişimsel Değişmeler</vt:lpstr>
      <vt:lpstr>Akış Teorisi (Mihaly Csikszentmihalyi) Çiksenmihalyi</vt:lpstr>
      <vt:lpstr>Csikszentmihalyi’nin Görüşleri</vt:lpstr>
      <vt:lpstr>Gelişimsel Değişimler</vt:lpstr>
      <vt:lpstr>PowerPoint Sunusu</vt:lpstr>
      <vt:lpstr>Mizaç</vt:lpstr>
      <vt:lpstr>Hareketlilik Düzeyi</vt:lpstr>
      <vt:lpstr>Uyum</vt:lpstr>
      <vt:lpstr>Ketlenme</vt:lpstr>
      <vt:lpstr>Duygusallık / duygu düzenleme (regülasyon)</vt:lpstr>
      <vt:lpstr>Bağlanma</vt:lpstr>
      <vt:lpstr>Güvenli Bağlanmış</vt:lpstr>
      <vt:lpstr>Bağlanma</vt:lpstr>
      <vt:lpstr>PowerPoint Sunusu</vt:lpstr>
      <vt:lpstr>PowerPoint Sunusu</vt:lpstr>
      <vt:lpstr>Çekicilik</vt:lpstr>
      <vt:lpstr>Aşinalık ve Benzerlik</vt:lpstr>
      <vt:lpstr>Fiziksel Çekicilik</vt:lpstr>
      <vt:lpstr>Sevginin Yönleri</vt:lpstr>
      <vt:lpstr>Sevgi Kavramları</vt:lpstr>
      <vt:lpstr>PowerPoint Sunusu</vt:lpstr>
      <vt:lpstr>Evlilik</vt:lpstr>
      <vt:lpstr>Evlilikle İlgili Eğilimler</vt:lpstr>
      <vt:lpstr>Evlilikle İlgili Beklentiler</vt:lpstr>
      <vt:lpstr>Evlilikle İlgili Mitler</vt:lpstr>
      <vt:lpstr>Yakınlık (Erikson)</vt:lpstr>
      <vt:lpstr>Yakınlığa Karşı Uzaklık</vt:lpstr>
      <vt:lpstr>Yalıtılmışlığın Yansımaları</vt:lpstr>
      <vt:lpstr>Yakınlık ve Bağımsızlık</vt:lpstr>
      <vt:lpstr>Yalnızlık</vt:lpstr>
      <vt:lpstr>Aile Yaşam Döngüsü</vt:lpstr>
      <vt:lpstr>Evden Ayrılma ve Yalnız Yaşama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ÖZDEMİR</dc:creator>
  <cp:lastModifiedBy>Emre ÖZDEMİR</cp:lastModifiedBy>
  <cp:revision>16</cp:revision>
  <dcterms:created xsi:type="dcterms:W3CDTF">2024-04-29T13:10:11Z</dcterms:created>
  <dcterms:modified xsi:type="dcterms:W3CDTF">2024-05-23T12:29:03Z</dcterms:modified>
</cp:coreProperties>
</file>