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335" r:id="rId2"/>
    <p:sldId id="257" r:id="rId3"/>
    <p:sldId id="289" r:id="rId4"/>
    <p:sldId id="290" r:id="rId5"/>
    <p:sldId id="258" r:id="rId6"/>
    <p:sldId id="259" r:id="rId7"/>
    <p:sldId id="291" r:id="rId8"/>
    <p:sldId id="293" r:id="rId9"/>
    <p:sldId id="292" r:id="rId10"/>
    <p:sldId id="294" r:id="rId11"/>
    <p:sldId id="295" r:id="rId12"/>
    <p:sldId id="296" r:id="rId13"/>
    <p:sldId id="314" r:id="rId14"/>
    <p:sldId id="323" r:id="rId15"/>
    <p:sldId id="324" r:id="rId16"/>
    <p:sldId id="316" r:id="rId17"/>
    <p:sldId id="272" r:id="rId18"/>
    <p:sldId id="273" r:id="rId19"/>
    <p:sldId id="274" r:id="rId20"/>
    <p:sldId id="275" r:id="rId21"/>
    <p:sldId id="283" r:id="rId22"/>
    <p:sldId id="284" r:id="rId23"/>
    <p:sldId id="332" r:id="rId24"/>
    <p:sldId id="333" r:id="rId25"/>
    <p:sldId id="334" r:id="rId26"/>
    <p:sldId id="322" r:id="rId27"/>
    <p:sldId id="336" r:id="rId28"/>
    <p:sldId id="337" r:id="rId29"/>
    <p:sldId id="338" r:id="rId30"/>
    <p:sldId id="339" r:id="rId31"/>
    <p:sldId id="340" r:id="rId32"/>
    <p:sldId id="342" r:id="rId33"/>
    <p:sldId id="344" r:id="rId34"/>
    <p:sldId id="345" r:id="rId35"/>
    <p:sldId id="350" r:id="rId36"/>
    <p:sldId id="351" r:id="rId3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19" name="18 Altbilgi Yer Tutucusu"/>
          <p:cNvSpPr>
            <a:spLocks noGrp="1"/>
          </p:cNvSpPr>
          <p:nvPr>
            <p:ph type="ftr" sz="quarter" idx="11"/>
          </p:nvPr>
        </p:nvSpPr>
        <p:spPr/>
        <p:txBody>
          <a:bodyPr/>
          <a:lstStyle/>
          <a:p>
            <a:endParaRPr lang="tr-TR" dirty="0"/>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8" name="7 Altbilgi Yer Tutucusu"/>
          <p:cNvSpPr>
            <a:spLocks noGrp="1"/>
          </p:cNvSpPr>
          <p:nvPr>
            <p:ph type="ftr" sz="quarter" idx="11"/>
          </p:nvPr>
        </p:nvSpPr>
        <p:spPr/>
        <p:txBody>
          <a:bodyPr/>
          <a:lstStyle/>
          <a:p>
            <a:endParaRPr lang="tr-TR" dirty="0"/>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4" name="3 Altbilgi Yer Tutucusu"/>
          <p:cNvSpPr>
            <a:spLocks noGrp="1"/>
          </p:cNvSpPr>
          <p:nvPr>
            <p:ph type="ftr" sz="quarter" idx="11"/>
          </p:nvPr>
        </p:nvSpPr>
        <p:spPr/>
        <p:txBody>
          <a:bodyPr/>
          <a:lstStyle/>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3" name="2 Altbilgi Yer Tutucusu"/>
          <p:cNvSpPr>
            <a:spLocks noGrp="1"/>
          </p:cNvSpPr>
          <p:nvPr>
            <p:ph type="ftr" sz="quarter" idx="1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31.05.2024</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dirty="0"/>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dirty="0"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F75050-0E15-4C5B-92B0-66D068882F1F}" type="datetimeFigureOut">
              <a:rPr lang="tr-TR" smtClean="0"/>
              <a:pPr/>
              <a:t>31.05.2024</a:t>
            </a:fld>
            <a:endParaRPr lang="tr-TR" dirty="0"/>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dirty="0"/>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dirty="0"/>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533400" y="1371600"/>
            <a:ext cx="7566992" cy="1828800"/>
          </a:xfrm>
        </p:spPr>
        <p:txBody>
          <a:bodyPr>
            <a:normAutofit fontScale="90000"/>
          </a:bodyPr>
          <a:lstStyle/>
          <a:p>
            <a:pPr algn="ctr"/>
            <a:r>
              <a:rPr lang="tr-TR" dirty="0" smtClean="0"/>
              <a:t>TAKIM RUHU ve </a:t>
            </a:r>
            <a:r>
              <a:rPr lang="tr-TR" dirty="0" smtClean="0"/>
              <a:t>ÇALIŞMASI</a:t>
            </a:r>
            <a:br>
              <a:rPr lang="tr-TR" dirty="0" smtClean="0"/>
            </a:br>
            <a:r>
              <a:rPr lang="tr-TR" dirty="0" smtClean="0"/>
              <a:t>LİDERLİK</a:t>
            </a:r>
            <a:endParaRPr lang="tr-TR" dirty="0"/>
          </a:p>
        </p:txBody>
      </p:sp>
      <p:sp>
        <p:nvSpPr>
          <p:cNvPr id="5" name="Alt Başlık 4"/>
          <p:cNvSpPr>
            <a:spLocks noGrp="1"/>
          </p:cNvSpPr>
          <p:nvPr>
            <p:ph type="subTitle" idx="1"/>
          </p:nvPr>
        </p:nvSpPr>
        <p:spPr>
          <a:xfrm>
            <a:off x="683568" y="4221088"/>
            <a:ext cx="7854696" cy="1752600"/>
          </a:xfrm>
        </p:spPr>
        <p:txBody>
          <a:bodyPr/>
          <a:lstStyle/>
          <a:p>
            <a:r>
              <a:rPr lang="tr-TR" dirty="0" err="1" smtClean="0"/>
              <a:t>Dr.Emre</a:t>
            </a:r>
            <a:r>
              <a:rPr lang="tr-TR" dirty="0" smtClean="0"/>
              <a:t> ÖZDEMİR</a:t>
            </a:r>
            <a:endParaRPr lang="tr-TR" dirty="0"/>
          </a:p>
        </p:txBody>
      </p:sp>
    </p:spTree>
    <p:extLst>
      <p:ext uri="{BB962C8B-B14F-4D97-AF65-F5344CB8AC3E}">
        <p14:creationId xmlns:p14="http://schemas.microsoft.com/office/powerpoint/2010/main" val="3107105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SONUÇ 3</a:t>
            </a:r>
            <a:endParaRPr lang="tr-TR" dirty="0"/>
          </a:p>
        </p:txBody>
      </p:sp>
      <p:sp>
        <p:nvSpPr>
          <p:cNvPr id="3" name="2 İçerik Yer Tutucusu"/>
          <p:cNvSpPr>
            <a:spLocks noGrp="1"/>
          </p:cNvSpPr>
          <p:nvPr>
            <p:ph sz="half" idx="1"/>
          </p:nvPr>
        </p:nvSpPr>
        <p:spPr/>
        <p:txBody>
          <a:bodyPr>
            <a:normAutofit fontScale="92500" lnSpcReduction="20000"/>
          </a:bodyPr>
          <a:lstStyle/>
          <a:p>
            <a:r>
              <a:rPr lang="tr-TR" dirty="0" smtClean="0"/>
              <a:t>V" grubunun başında giden kaz hiç bir hava akımından yararlanamıyor.Bu yüzden diğerlerine oranla daha çabuk yoruluyor. Bu durumda en arkaya geçiyor ve bu defa hemen arkasındaki kaz lider konumuna geçiyor. Bu değişim sürekli yapılıyor; böylece her kaz grubun her noktasında yer almış oluyor.</a:t>
            </a:r>
            <a:endParaRPr lang="tr-TR" dirty="0"/>
          </a:p>
        </p:txBody>
      </p:sp>
      <p:sp>
        <p:nvSpPr>
          <p:cNvPr id="4" name="3 İçerik Yer Tutucusu"/>
          <p:cNvSpPr>
            <a:spLocks noGrp="1"/>
          </p:cNvSpPr>
          <p:nvPr>
            <p:ph sz="half" idx="2"/>
          </p:nvPr>
        </p:nvSpPr>
        <p:spPr/>
        <p:txBody>
          <a:bodyPr>
            <a:normAutofit fontScale="92500" lnSpcReduction="20000"/>
          </a:bodyPr>
          <a:lstStyle/>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r>
              <a:rPr lang="tr-TR" dirty="0" smtClean="0">
                <a:solidFill>
                  <a:srgbClr val="C00000"/>
                </a:solidFill>
              </a:rPr>
              <a:t>Kıssadan Hisse</a:t>
            </a:r>
            <a:r>
              <a:rPr lang="tr-TR" dirty="0" smtClean="0"/>
              <a:t>: Yaptığınız her işi, yeri ve zamanı geldiğinde başkasına bırakmak gerekiyor.</a:t>
            </a:r>
          </a:p>
          <a:p>
            <a:endParaRPr lang="tr-TR" dirty="0"/>
          </a:p>
        </p:txBody>
      </p:sp>
      <p:pic>
        <p:nvPicPr>
          <p:cNvPr id="5" name="Picture 2" descr="0253_800"/>
          <p:cNvPicPr>
            <a:picLocks noChangeAspect="1" noChangeArrowheads="1"/>
          </p:cNvPicPr>
          <p:nvPr/>
        </p:nvPicPr>
        <p:blipFill>
          <a:blip r:embed="rId2" cstate="print"/>
          <a:srcRect/>
          <a:stretch>
            <a:fillRect/>
          </a:stretch>
        </p:blipFill>
        <p:spPr bwMode="auto">
          <a:xfrm>
            <a:off x="4929190" y="1928802"/>
            <a:ext cx="3429024" cy="235745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SONUÇ 4</a:t>
            </a:r>
            <a:endParaRPr lang="tr-TR" dirty="0"/>
          </a:p>
        </p:txBody>
      </p:sp>
      <p:sp>
        <p:nvSpPr>
          <p:cNvPr id="3" name="2 İçerik Yer Tutucusu"/>
          <p:cNvSpPr>
            <a:spLocks noGrp="1"/>
          </p:cNvSpPr>
          <p:nvPr>
            <p:ph sz="half" idx="1"/>
          </p:nvPr>
        </p:nvSpPr>
        <p:spPr/>
        <p:txBody>
          <a:bodyPr>
            <a:normAutofit/>
          </a:bodyPr>
          <a:lstStyle/>
          <a:p>
            <a:r>
              <a:rPr lang="tr-TR" dirty="0" smtClean="0"/>
              <a:t>Uçuş hızı yavaşladığında gerideki kuşlar, daha hızlı gitmek üzere öndekileri bağırarak uyarıyorlar</a:t>
            </a:r>
          </a:p>
          <a:p>
            <a:endParaRPr lang="tr-TR" dirty="0"/>
          </a:p>
        </p:txBody>
      </p:sp>
      <p:sp>
        <p:nvSpPr>
          <p:cNvPr id="4" name="3 İçerik Yer Tutucusu"/>
          <p:cNvSpPr>
            <a:spLocks noGrp="1"/>
          </p:cNvSpPr>
          <p:nvPr>
            <p:ph sz="half" idx="2"/>
          </p:nvPr>
        </p:nvSpPr>
        <p:spPr/>
        <p:txBody>
          <a:bodyPr>
            <a:normAutofit/>
          </a:bodyPr>
          <a:lstStyle/>
          <a:p>
            <a:r>
              <a:rPr lang="tr-TR" dirty="0" smtClean="0">
                <a:solidFill>
                  <a:srgbClr val="C00000"/>
                </a:solidFill>
              </a:rPr>
              <a:t>Kıssadan Hisse: </a:t>
            </a:r>
            <a:r>
              <a:rPr lang="tr-TR" dirty="0" smtClean="0"/>
              <a:t>İlerlemek ve yol almak için bazen başkalarının uyarılarına gereksinim duyarız. Bundan alınmamalıyız; tam aksine, böyle uyarıları sevinç ve takdirle karşılamalıyız.</a:t>
            </a:r>
          </a:p>
          <a:p>
            <a:endParaRPr lang="tr-TR" dirty="0"/>
          </a:p>
        </p:txBody>
      </p:sp>
      <p:pic>
        <p:nvPicPr>
          <p:cNvPr id="5" name="Picture 2" descr="0253_800"/>
          <p:cNvPicPr>
            <a:picLocks noChangeAspect="1" noChangeArrowheads="1"/>
          </p:cNvPicPr>
          <p:nvPr/>
        </p:nvPicPr>
        <p:blipFill>
          <a:blip r:embed="rId2" cstate="print"/>
          <a:srcRect/>
          <a:stretch>
            <a:fillRect/>
          </a:stretch>
        </p:blipFill>
        <p:spPr bwMode="auto">
          <a:xfrm>
            <a:off x="857224" y="4071942"/>
            <a:ext cx="3429024" cy="235745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p:txBody>
          <a:bodyPr/>
          <a:lstStyle/>
          <a:p>
            <a:endParaRPr lang="tr-TR" dirty="0"/>
          </a:p>
        </p:txBody>
      </p:sp>
      <p:pic>
        <p:nvPicPr>
          <p:cNvPr id="7" name="Picture 2" descr="tc copy"/>
          <p:cNvPicPr>
            <a:picLocks noGrp="1" noChangeAspect="1" noChangeArrowheads="1"/>
          </p:cNvPicPr>
          <p:nvPr>
            <p:ph idx="1"/>
          </p:nvPr>
        </p:nvPicPr>
        <p:blipFill>
          <a:blip r:embed="rId2" cstate="print"/>
          <a:srcRect/>
          <a:stretch>
            <a:fillRect/>
          </a:stretch>
        </p:blipFill>
        <p:spPr bwMode="auto">
          <a:xfrm>
            <a:off x="1666004" y="1935163"/>
            <a:ext cx="5811991" cy="438943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Takım Nasıl Kurulur ?</a:t>
            </a:r>
            <a:endParaRPr lang="tr-TR" dirty="0"/>
          </a:p>
        </p:txBody>
      </p:sp>
      <p:sp>
        <p:nvSpPr>
          <p:cNvPr id="3" name="2 İçerik Yer Tutucusu"/>
          <p:cNvSpPr>
            <a:spLocks noGrp="1"/>
          </p:cNvSpPr>
          <p:nvPr>
            <p:ph idx="1"/>
          </p:nvPr>
        </p:nvSpPr>
        <p:spPr/>
        <p:txBody>
          <a:bodyPr/>
          <a:lstStyle/>
          <a:p>
            <a:endParaRPr lang="tr-TR" dirty="0" smtClean="0"/>
          </a:p>
          <a:p>
            <a:r>
              <a:rPr lang="tr-TR" dirty="0" smtClean="0"/>
              <a:t>İşin niteliği saptanır,</a:t>
            </a:r>
          </a:p>
          <a:p>
            <a:r>
              <a:rPr lang="tr-TR" dirty="0" smtClean="0"/>
              <a:t>Niteliğin gerektirdiği uzmanlık alanlarına göre bireyler seçilir,</a:t>
            </a:r>
          </a:p>
          <a:p>
            <a:r>
              <a:rPr lang="tr-TR" dirty="0" smtClean="0"/>
              <a:t>Ortak amaç belirlenir,</a:t>
            </a:r>
          </a:p>
          <a:p>
            <a:r>
              <a:rPr lang="tr-TR" dirty="0" smtClean="0"/>
              <a:t>Takım bireyleri arasında iş bölümü gerçekleştirilir,</a:t>
            </a:r>
          </a:p>
          <a:p>
            <a:r>
              <a:rPr lang="tr-TR" dirty="0" smtClean="0"/>
              <a:t>Ortak değerler oluşturulur,</a:t>
            </a:r>
          </a:p>
          <a:p>
            <a:r>
              <a:rPr lang="tr-TR" dirty="0" smtClean="0"/>
              <a:t>Ortak sorumluluk bilinci yerleştirilir,</a:t>
            </a:r>
          </a:p>
          <a:p>
            <a:r>
              <a:rPr lang="tr-TR" dirty="0" smtClean="0"/>
              <a:t>Sonuçlar için görüş birliği sağlanır.</a:t>
            </a:r>
          </a:p>
          <a:p>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TAKIM OLUŞTURMA  STRATEJİLERİ</a:t>
            </a:r>
            <a:endParaRPr lang="tr-TR" dirty="0"/>
          </a:p>
        </p:txBody>
      </p:sp>
      <p:sp>
        <p:nvSpPr>
          <p:cNvPr id="3" name="2 İçerik Yer Tutucusu"/>
          <p:cNvSpPr>
            <a:spLocks noGrp="1"/>
          </p:cNvSpPr>
          <p:nvPr>
            <p:ph idx="1"/>
          </p:nvPr>
        </p:nvSpPr>
        <p:spPr/>
        <p:txBody>
          <a:bodyPr>
            <a:normAutofit/>
          </a:bodyPr>
          <a:lstStyle/>
          <a:p>
            <a:r>
              <a:rPr lang="tr-TR" dirty="0" smtClean="0"/>
              <a:t>Takım üyelerini tanı.</a:t>
            </a:r>
          </a:p>
          <a:p>
            <a:endParaRPr lang="tr-TR" dirty="0" smtClean="0"/>
          </a:p>
          <a:p>
            <a:r>
              <a:rPr lang="tr-TR" dirty="0" smtClean="0"/>
              <a:t>Takımın hedeflerini tanımla.</a:t>
            </a:r>
          </a:p>
          <a:p>
            <a:endParaRPr lang="tr-TR" dirty="0" smtClean="0"/>
          </a:p>
          <a:p>
            <a:r>
              <a:rPr lang="tr-TR" dirty="0" smtClean="0"/>
              <a:t>Üyelerin rollerini belirle.</a:t>
            </a:r>
          </a:p>
          <a:p>
            <a:endParaRPr lang="tr-TR" dirty="0" smtClean="0"/>
          </a:p>
          <a:p>
            <a:r>
              <a:rPr lang="tr-TR" dirty="0" smtClean="0"/>
              <a:t>Standartları (normlar) koy.</a:t>
            </a:r>
          </a:p>
          <a:p>
            <a:endParaRPr lang="tr-TR" dirty="0" smtClean="0"/>
          </a:p>
          <a:p>
            <a:r>
              <a:rPr lang="tr-TR" dirty="0" smtClean="0"/>
              <a:t>Bir çalışma planı hazırla.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tr-TR" dirty="0" smtClean="0"/>
              <a:t>Üyeleri soru sormaya teşvik et.</a:t>
            </a:r>
          </a:p>
          <a:p>
            <a:endParaRPr lang="tr-TR" dirty="0" smtClean="0"/>
          </a:p>
          <a:p>
            <a:r>
              <a:rPr lang="tr-TR" dirty="0" smtClean="0"/>
              <a:t>Rahatsız edici durumlara ortak ol.</a:t>
            </a:r>
          </a:p>
          <a:p>
            <a:endParaRPr lang="tr-TR" dirty="0" smtClean="0"/>
          </a:p>
          <a:p>
            <a:r>
              <a:rPr lang="tr-TR" dirty="0" smtClean="0"/>
              <a:t>Herkesin katılımını destekle.</a:t>
            </a:r>
          </a:p>
          <a:p>
            <a:endParaRPr lang="tr-TR" dirty="0" smtClean="0"/>
          </a:p>
          <a:p>
            <a:r>
              <a:rPr lang="tr-TR" dirty="0" smtClean="0"/>
              <a:t>Başarılı sonuçları ödüllendir.</a:t>
            </a:r>
          </a:p>
          <a:p>
            <a:endParaRPr lang="tr-TR" dirty="0" smtClean="0"/>
          </a:p>
          <a:p>
            <a:r>
              <a:rPr lang="tr-TR" dirty="0" smtClean="0"/>
              <a:t>Takımın başarılı çalışmasını sağla.</a:t>
            </a:r>
          </a:p>
          <a:p>
            <a:endParaRPr lang="tr-TR" dirty="0" smtClean="0"/>
          </a:p>
          <a:p>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Takım Lideri Olmak</a:t>
            </a:r>
            <a:endParaRPr lang="tr-TR" dirty="0"/>
          </a:p>
        </p:txBody>
      </p:sp>
      <p:sp>
        <p:nvSpPr>
          <p:cNvPr id="3" name="2 İçerik Yer Tutucusu"/>
          <p:cNvSpPr>
            <a:spLocks noGrp="1"/>
          </p:cNvSpPr>
          <p:nvPr>
            <p:ph idx="1"/>
          </p:nvPr>
        </p:nvSpPr>
        <p:spPr/>
        <p:txBody>
          <a:bodyPr/>
          <a:lstStyle/>
          <a:p>
            <a:r>
              <a:rPr lang="tr-TR" dirty="0" smtClean="0"/>
              <a:t>Amaç ve yön belirlemedir,</a:t>
            </a:r>
          </a:p>
          <a:p>
            <a:endParaRPr lang="tr-TR" dirty="0" smtClean="0"/>
          </a:p>
          <a:p>
            <a:r>
              <a:rPr lang="tr-TR" dirty="0" smtClean="0"/>
              <a:t>Kişileri amaca odaklandırmadır,</a:t>
            </a:r>
          </a:p>
          <a:p>
            <a:endParaRPr lang="tr-TR" dirty="0" smtClean="0"/>
          </a:p>
          <a:p>
            <a:r>
              <a:rPr lang="tr-TR" dirty="0" smtClean="0"/>
              <a:t>Kişileri özendirmedir.</a:t>
            </a:r>
          </a:p>
          <a:p>
            <a:endParaRPr lang="tr-TR" dirty="0" smtClean="0"/>
          </a:p>
          <a:p>
            <a:r>
              <a:rPr lang="tr-TR" dirty="0" smtClean="0"/>
              <a:t>Liderlikte önemli olan şey, sizin kendinizi nasıl algıladığınız değil, başkalarının sizi nasıl algıladığıdır.</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TAKIMDA ENGELLER</a:t>
            </a:r>
            <a:endParaRPr lang="tr-TR" dirty="0"/>
          </a:p>
        </p:txBody>
      </p:sp>
      <p:sp>
        <p:nvSpPr>
          <p:cNvPr id="3" name="2 İçerik Yer Tutucusu"/>
          <p:cNvSpPr>
            <a:spLocks noGrp="1"/>
          </p:cNvSpPr>
          <p:nvPr>
            <p:ph idx="1"/>
          </p:nvPr>
        </p:nvSpPr>
        <p:spPr/>
        <p:txBody>
          <a:bodyPr>
            <a:normAutofit fontScale="77500" lnSpcReduction="20000"/>
          </a:bodyPr>
          <a:lstStyle/>
          <a:p>
            <a:pPr>
              <a:buNone/>
            </a:pPr>
            <a:endParaRPr lang="tr-TR" dirty="0" smtClean="0"/>
          </a:p>
          <a:p>
            <a:r>
              <a:rPr lang="tr-TR" dirty="0" smtClean="0"/>
              <a:t>BOŞLUĞUNA VURMAK</a:t>
            </a:r>
          </a:p>
          <a:p>
            <a:endParaRPr lang="tr-TR" dirty="0" smtClean="0"/>
          </a:p>
          <a:p>
            <a:r>
              <a:rPr lang="tr-TR" dirty="0" smtClean="0"/>
              <a:t>DEDİKODU YAPMAK</a:t>
            </a:r>
          </a:p>
          <a:p>
            <a:endParaRPr lang="tr-TR" dirty="0" smtClean="0"/>
          </a:p>
          <a:p>
            <a:r>
              <a:rPr lang="tr-TR" dirty="0" smtClean="0"/>
              <a:t>VURUP KAÇMAK</a:t>
            </a:r>
          </a:p>
          <a:p>
            <a:endParaRPr lang="tr-TR" dirty="0" smtClean="0"/>
          </a:p>
          <a:p>
            <a:r>
              <a:rPr lang="tr-TR" dirty="0" smtClean="0"/>
              <a:t>İNAT</a:t>
            </a:r>
          </a:p>
          <a:p>
            <a:endParaRPr lang="tr-TR" dirty="0" smtClean="0"/>
          </a:p>
          <a:p>
            <a:r>
              <a:rPr lang="tr-TR" dirty="0" smtClean="0"/>
              <a:t>ELEŞTİRİYE KAPALI OLMAK</a:t>
            </a:r>
          </a:p>
          <a:p>
            <a:endParaRPr lang="tr-TR" dirty="0" smtClean="0"/>
          </a:p>
          <a:p>
            <a:r>
              <a:rPr lang="tr-TR" dirty="0" smtClean="0"/>
              <a:t>YALNIZ BIRAKMAK</a:t>
            </a:r>
          </a:p>
          <a:p>
            <a:endParaRPr lang="tr-TR" dirty="0" smtClean="0"/>
          </a:p>
          <a:p>
            <a:r>
              <a:rPr lang="tr-TR" dirty="0" smtClean="0"/>
              <a:t>SUÇLAMAK</a:t>
            </a:r>
          </a:p>
          <a:p>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TAKIMIN BAŞ BELALARI</a:t>
            </a:r>
            <a:endParaRPr lang="tr-TR" dirty="0"/>
          </a:p>
        </p:txBody>
      </p:sp>
      <p:sp>
        <p:nvSpPr>
          <p:cNvPr id="3" name="2 İçerik Yer Tutucusu"/>
          <p:cNvSpPr>
            <a:spLocks noGrp="1"/>
          </p:cNvSpPr>
          <p:nvPr>
            <p:ph idx="1"/>
          </p:nvPr>
        </p:nvSpPr>
        <p:spPr/>
        <p:txBody>
          <a:bodyPr>
            <a:normAutofit lnSpcReduction="10000"/>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Takımın misyonunu konusunda fikir birliğine  varamıyorsunuz.</a:t>
            </a:r>
          </a:p>
          <a:p>
            <a:endParaRPr lang="tr-TR" dirty="0" smtClean="0">
              <a:latin typeface="Times New Roman" pitchFamily="18" charset="0"/>
              <a:cs typeface="Times New Roman" pitchFamily="18" charset="0"/>
            </a:endParaRPr>
          </a:p>
          <a:p>
            <a:r>
              <a:rPr lang="tr-TR" dirty="0" smtClean="0">
                <a:latin typeface="Times New Roman" pitchFamily="18" charset="0"/>
                <a:cs typeface="Times New Roman" pitchFamily="18" charset="0"/>
              </a:rPr>
              <a:t>Takımımızın  toplantıları aşırı resmi ve sert geçmektedir.</a:t>
            </a:r>
          </a:p>
          <a:p>
            <a:endParaRPr lang="tr-TR" dirty="0" smtClean="0">
              <a:latin typeface="Times New Roman" pitchFamily="18" charset="0"/>
              <a:cs typeface="Times New Roman" pitchFamily="18" charset="0"/>
            </a:endParaRPr>
          </a:p>
          <a:p>
            <a:r>
              <a:rPr lang="tr-TR" dirty="0" smtClean="0">
                <a:latin typeface="Times New Roman" pitchFamily="18" charset="0"/>
                <a:cs typeface="Times New Roman" pitchFamily="18" charset="0"/>
              </a:rPr>
              <a:t>Toplantılara geri görüşlü fikirler hakimdir.</a:t>
            </a:r>
          </a:p>
          <a:p>
            <a:endParaRPr lang="tr-TR" dirty="0" smtClean="0">
              <a:latin typeface="Times New Roman" pitchFamily="18" charset="0"/>
              <a:cs typeface="Times New Roman" pitchFamily="18" charset="0"/>
            </a:endParaRPr>
          </a:p>
          <a:p>
            <a:r>
              <a:rPr lang="tr-TR" dirty="0" smtClean="0">
                <a:latin typeface="Times New Roman" pitchFamily="18" charset="0"/>
                <a:cs typeface="Times New Roman" pitchFamily="18" charset="0"/>
              </a:rPr>
              <a:t>Toplantılar çok kalabalıktır ve sonuç elde edilememektedir.</a:t>
            </a:r>
          </a:p>
          <a:p>
            <a:endParaRPr lang="tr-TR" dirty="0">
              <a:latin typeface="Times New Roman" pitchFamily="18" charset="0"/>
              <a:cs typeface="Times New Roman" pitchFamily="18" charset="0"/>
            </a:endParaRPr>
          </a:p>
        </p:txBody>
      </p:sp>
      <p:pic>
        <p:nvPicPr>
          <p:cNvPr id="5" name="4 Resim" descr="amproble.jpg"/>
          <p:cNvPicPr>
            <a:picLocks noChangeAspect="1"/>
          </p:cNvPicPr>
          <p:nvPr/>
        </p:nvPicPr>
        <p:blipFill>
          <a:blip r:embed="rId2" cstate="print"/>
          <a:stretch>
            <a:fillRect/>
          </a:stretch>
        </p:blipFill>
        <p:spPr>
          <a:xfrm>
            <a:off x="6715141" y="4357694"/>
            <a:ext cx="1857388" cy="187164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r>
              <a:rPr lang="tr-TR" dirty="0" smtClean="0"/>
              <a:t>Çok konuşma, fakat az iletişim ve icraat vardır</a:t>
            </a:r>
          </a:p>
          <a:p>
            <a:pPr algn="just"/>
            <a:endParaRPr lang="tr-TR" dirty="0" smtClean="0"/>
          </a:p>
          <a:p>
            <a:pPr algn="just"/>
            <a:r>
              <a:rPr lang="tr-TR" dirty="0" smtClean="0"/>
              <a:t>Toplantıdaki uyuşmazlıklar toplantının dışına da taşınmıştır. Özel anlaşmazlıklar toplantıdan sonra da devam etmektedir.</a:t>
            </a:r>
          </a:p>
          <a:p>
            <a:endParaRPr lang="tr-TR" dirty="0" smtClean="0"/>
          </a:p>
          <a:p>
            <a:r>
              <a:rPr lang="tr-TR" dirty="0" smtClean="0"/>
              <a:t>Bütün kararlar yalnızca lider tarafından alınmaktadır</a:t>
            </a:r>
          </a:p>
          <a:p>
            <a:pPr algn="just"/>
            <a:endParaRPr lang="tr-TR" dirty="0" smtClean="0"/>
          </a:p>
          <a:p>
            <a:pPr algn="just"/>
            <a:r>
              <a:rPr lang="tr-TR" dirty="0" smtClean="0"/>
              <a:t>Takım üyelerinin kendi rollerinin ne olduğu veya yapacağı işler konusunda şüpheleri vardır.</a:t>
            </a:r>
          </a:p>
          <a:p>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928670"/>
            <a:ext cx="8229600" cy="785818"/>
          </a:xfrm>
        </p:spPr>
        <p:txBody>
          <a:bodyPr>
            <a:normAutofit fontScale="90000"/>
          </a:bodyPr>
          <a:lstStyle/>
          <a:p>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b="1" dirty="0" smtClean="0"/>
              <a:t/>
            </a:r>
            <a:br>
              <a:rPr lang="tr-TR" b="1" dirty="0" smtClean="0"/>
            </a:br>
            <a:r>
              <a:rPr lang="tr-TR" dirty="0" smtClean="0"/>
              <a:t/>
            </a:r>
            <a:br>
              <a:rPr lang="tr-TR" dirty="0" smtClean="0"/>
            </a:br>
            <a:r>
              <a:rPr lang="tr-TR" b="1" dirty="0" smtClean="0">
                <a:solidFill>
                  <a:schemeClr val="accent1">
                    <a:lumMod val="75000"/>
                  </a:schemeClr>
                </a:solidFill>
              </a:rPr>
              <a:t>TAKIM NEDİR?</a:t>
            </a:r>
            <a:endParaRPr lang="tr-TR" b="1" dirty="0">
              <a:solidFill>
                <a:schemeClr val="accent1">
                  <a:lumMod val="75000"/>
                </a:schemeClr>
              </a:solidFill>
            </a:endParaRPr>
          </a:p>
        </p:txBody>
      </p:sp>
      <p:sp>
        <p:nvSpPr>
          <p:cNvPr id="3" name="2 İçerik Yer Tutucusu"/>
          <p:cNvSpPr>
            <a:spLocks noGrp="1"/>
          </p:cNvSpPr>
          <p:nvPr>
            <p:ph idx="1"/>
          </p:nvPr>
        </p:nvSpPr>
        <p:spPr/>
        <p:txBody>
          <a:bodyPr>
            <a:normAutofit fontScale="92500" lnSpcReduction="20000"/>
          </a:bodyPr>
          <a:lstStyle/>
          <a:p>
            <a:r>
              <a:rPr lang="tr-TR" dirty="0" smtClean="0"/>
              <a:t>Birbirlerini tamamlayıcı bilgi, beceri ve yeteneklere sahip,</a:t>
            </a:r>
          </a:p>
          <a:p>
            <a:endParaRPr lang="tr-TR" dirty="0" smtClean="0"/>
          </a:p>
          <a:p>
            <a:pPr>
              <a:buNone/>
            </a:pPr>
            <a:r>
              <a:rPr lang="tr-TR" dirty="0" smtClean="0"/>
              <a:t>	ortak bir amaç için bir araya gelmiş,</a:t>
            </a:r>
          </a:p>
          <a:p>
            <a:endParaRPr lang="tr-TR" dirty="0" smtClean="0"/>
          </a:p>
          <a:p>
            <a:pPr>
              <a:buNone/>
            </a:pPr>
            <a:r>
              <a:rPr lang="tr-TR" dirty="0" smtClean="0"/>
              <a:t>	konu ile ilgili ortak bir yaklaşım kullanan,</a:t>
            </a:r>
          </a:p>
          <a:p>
            <a:endParaRPr lang="tr-TR" dirty="0" smtClean="0"/>
          </a:p>
          <a:p>
            <a:pPr>
              <a:buNone/>
            </a:pPr>
            <a:r>
              <a:rPr lang="tr-TR" dirty="0" smtClean="0"/>
              <a:t>	ortak performans hedeflerini gerçekleştiren,</a:t>
            </a:r>
          </a:p>
          <a:p>
            <a:endParaRPr lang="tr-TR" dirty="0" smtClean="0"/>
          </a:p>
          <a:p>
            <a:pPr>
              <a:buNone/>
            </a:pPr>
            <a:r>
              <a:rPr lang="tr-TR" dirty="0" smtClean="0"/>
              <a:t>	kendilerini ortak amaç ve hedeflere ulaşmada sorumlu </a:t>
            </a:r>
          </a:p>
          <a:p>
            <a:pPr>
              <a:buNone/>
            </a:pPr>
            <a:endParaRPr lang="tr-TR" dirty="0" smtClean="0"/>
          </a:p>
          <a:p>
            <a:pPr>
              <a:buNone/>
            </a:pPr>
            <a:r>
              <a:rPr lang="tr-TR" dirty="0" smtClean="0"/>
              <a:t>	tutan bireyler topluluğudur.</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lgn="just"/>
            <a:endParaRPr lang="tr-TR" dirty="0" smtClean="0"/>
          </a:p>
          <a:p>
            <a:pPr algn="just"/>
            <a:r>
              <a:rPr lang="tr-TR" dirty="0" smtClean="0"/>
              <a:t>Takım ile bütün problemleri takım lideri çözmekte ve bütün ihtiyaçları takım lideri karşılamaktadır. Takım üyeleri, takımın hiçbir problemi ile uğraşmamaktadır. </a:t>
            </a:r>
          </a:p>
          <a:p>
            <a:pPr algn="just"/>
            <a:endParaRPr lang="tr-TR" dirty="0" smtClean="0"/>
          </a:p>
          <a:p>
            <a:pPr algn="just"/>
            <a:r>
              <a:rPr lang="tr-TR" dirty="0" smtClean="0"/>
              <a:t>Takım, programlandığı şekilde çalışmamakta ve proseslerini gerçekleştirememektedir</a:t>
            </a:r>
            <a:endParaRPr lang="tr-T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dirty="0" smtClean="0"/>
              <a:t>BİR KURUMUN YA DA TAKIM LİDERİNİN TAKIMLARI İÇİN YAPMASI GEREKEN ŞEYLER</a:t>
            </a:r>
            <a:endParaRPr lang="tr-TR" sz="3600" dirty="0"/>
          </a:p>
        </p:txBody>
      </p:sp>
      <p:sp>
        <p:nvSpPr>
          <p:cNvPr id="3" name="2 İçerik Yer Tutucusu"/>
          <p:cNvSpPr>
            <a:spLocks noGrp="1"/>
          </p:cNvSpPr>
          <p:nvPr>
            <p:ph idx="1"/>
          </p:nvPr>
        </p:nvSpPr>
        <p:spPr/>
        <p:txBody>
          <a:bodyPr>
            <a:normAutofit fontScale="92500" lnSpcReduction="10000"/>
          </a:bodyPr>
          <a:lstStyle/>
          <a:p>
            <a:pPr algn="just"/>
            <a:endParaRPr lang="tr-TR" dirty="0" smtClean="0"/>
          </a:p>
          <a:p>
            <a:pPr algn="just"/>
            <a:r>
              <a:rPr lang="tr-TR" dirty="0" smtClean="0"/>
              <a:t>Takımlara açıkça tanımlanmış hedefler vermelidir.</a:t>
            </a:r>
          </a:p>
          <a:p>
            <a:pPr algn="just"/>
            <a:endParaRPr lang="tr-TR" dirty="0" smtClean="0"/>
          </a:p>
          <a:p>
            <a:pPr algn="just"/>
            <a:r>
              <a:rPr lang="tr-TR" dirty="0" smtClean="0"/>
              <a:t>Takımlardan ne beklendiğine ilişkin tutarlı mesajlar vermelidir.</a:t>
            </a:r>
          </a:p>
          <a:p>
            <a:endParaRPr lang="tr-TR" dirty="0" smtClean="0"/>
          </a:p>
          <a:p>
            <a:r>
              <a:rPr lang="tr-TR" dirty="0" smtClean="0"/>
              <a:t>Bireysel performans kadar takım performansını da ödüllendirecek bir sistem uygulamalıdır.</a:t>
            </a:r>
          </a:p>
          <a:p>
            <a:endParaRPr lang="tr-TR" dirty="0" smtClean="0"/>
          </a:p>
          <a:p>
            <a:r>
              <a:rPr lang="tr-TR" dirty="0" smtClean="0"/>
              <a:t>Takımlara iyi yaptığı şeylerle ilgili geri bildirim vermelidir-zamanında, dürüst ve olumlu bir biçimde.</a:t>
            </a:r>
          </a:p>
          <a:p>
            <a:endParaRPr lang="tr-TR" dirty="0" smtClean="0"/>
          </a:p>
          <a:p>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fontScale="92500" lnSpcReduction="10000"/>
          </a:bodyPr>
          <a:lstStyle/>
          <a:p>
            <a:pPr algn="just">
              <a:buNone/>
            </a:pPr>
            <a:endParaRPr lang="tr-TR" dirty="0" smtClean="0"/>
          </a:p>
          <a:p>
            <a:pPr algn="just"/>
            <a:r>
              <a:rPr lang="tr-TR" dirty="0" smtClean="0"/>
              <a:t>Bir takımın çevresindeki insanları harekete geçirmeden önce bunun etkilerini hesaba katması gerekir.</a:t>
            </a:r>
          </a:p>
          <a:p>
            <a:pPr algn="just"/>
            <a:endParaRPr lang="tr-TR" dirty="0" smtClean="0"/>
          </a:p>
          <a:p>
            <a:pPr algn="just"/>
            <a:r>
              <a:rPr lang="tr-TR" dirty="0" smtClean="0"/>
              <a:t>Takımlara hedeflerine varmak için talep ettikleri makul kaynakları sağlamalıdır.</a:t>
            </a:r>
          </a:p>
          <a:p>
            <a:pPr algn="just"/>
            <a:endParaRPr lang="tr-TR" dirty="0" smtClean="0"/>
          </a:p>
          <a:p>
            <a:pPr algn="just"/>
            <a:r>
              <a:rPr lang="tr-TR" dirty="0" smtClean="0"/>
              <a:t>İyileştirme tepeden başlamalıdır.</a:t>
            </a:r>
          </a:p>
          <a:p>
            <a:pPr algn="just"/>
            <a:endParaRPr lang="tr-TR" dirty="0" smtClean="0"/>
          </a:p>
          <a:p>
            <a:pPr algn="just"/>
            <a:r>
              <a:rPr lang="tr-TR" dirty="0" smtClean="0"/>
              <a:t>İyileştirmenin ne olduğunu bilmeyen üst yönetim aşağıyı etkileyemez.</a:t>
            </a:r>
          </a:p>
          <a:p>
            <a:pPr algn="just"/>
            <a:endParaRPr lang="tr-TR" dirty="0" smtClean="0"/>
          </a:p>
          <a:p>
            <a:pPr algn="just"/>
            <a:endParaRPr lang="tr-TR" dirty="0" smtClean="0"/>
          </a:p>
          <a:p>
            <a:pPr algn="just"/>
            <a:endParaRPr lang="tr-TR" dirty="0" smtClean="0"/>
          </a:p>
          <a:p>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Etkin Takım Çalışması</a:t>
            </a:r>
            <a:endParaRPr lang="tr-TR" dirty="0"/>
          </a:p>
        </p:txBody>
      </p:sp>
      <p:sp>
        <p:nvSpPr>
          <p:cNvPr id="3" name="2 İçerik Yer Tutucusu"/>
          <p:cNvSpPr>
            <a:spLocks noGrp="1"/>
          </p:cNvSpPr>
          <p:nvPr>
            <p:ph idx="1"/>
          </p:nvPr>
        </p:nvSpPr>
        <p:spPr/>
        <p:txBody>
          <a:bodyPr>
            <a:normAutofit fontScale="85000" lnSpcReduction="20000"/>
          </a:bodyPr>
          <a:lstStyle/>
          <a:p>
            <a:pPr>
              <a:lnSpc>
                <a:spcPct val="80000"/>
              </a:lnSpc>
              <a:buClr>
                <a:srgbClr val="CCFFFF"/>
              </a:buClr>
              <a:buSzPct val="155000"/>
            </a:pPr>
            <a:endParaRPr lang="tr-TR" dirty="0" smtClean="0"/>
          </a:p>
          <a:p>
            <a:pPr>
              <a:lnSpc>
                <a:spcPct val="120000"/>
              </a:lnSpc>
              <a:buClr>
                <a:srgbClr val="CCFFFF"/>
              </a:buClr>
              <a:buSzPct val="155000"/>
            </a:pPr>
            <a:r>
              <a:rPr lang="tr-TR" dirty="0" smtClean="0"/>
              <a:t>Ekiplerin görevleri açık bir şekilde belirlenmelidir. </a:t>
            </a:r>
          </a:p>
          <a:p>
            <a:pPr>
              <a:lnSpc>
                <a:spcPct val="120000"/>
              </a:lnSpc>
              <a:buClr>
                <a:srgbClr val="CCFFFF"/>
              </a:buClr>
              <a:buSzPct val="155000"/>
            </a:pPr>
            <a:endParaRPr lang="tr-TR" dirty="0" smtClean="0"/>
          </a:p>
          <a:p>
            <a:pPr>
              <a:lnSpc>
                <a:spcPct val="120000"/>
              </a:lnSpc>
              <a:buClr>
                <a:srgbClr val="CCFFFF"/>
              </a:buClr>
              <a:buSzPct val="155000"/>
            </a:pPr>
            <a:r>
              <a:rPr lang="tr-TR" dirty="0" smtClean="0"/>
              <a:t>Verilen görev kişi tarafından kabul edilmelidir. </a:t>
            </a:r>
          </a:p>
          <a:p>
            <a:pPr>
              <a:lnSpc>
                <a:spcPct val="120000"/>
              </a:lnSpc>
              <a:buClr>
                <a:srgbClr val="CCFFFF"/>
              </a:buClr>
              <a:buSzPct val="155000"/>
            </a:pPr>
            <a:endParaRPr lang="tr-TR" dirty="0" smtClean="0"/>
          </a:p>
          <a:p>
            <a:pPr>
              <a:lnSpc>
                <a:spcPct val="120000"/>
              </a:lnSpc>
              <a:buClr>
                <a:srgbClr val="CCFFFF"/>
              </a:buClr>
              <a:buSzPct val="155000"/>
            </a:pPr>
            <a:r>
              <a:rPr lang="tr-TR" dirty="0" smtClean="0"/>
              <a:t>Ekip üyeleri birbirini dinlemeli ve düşüncelerine saygı göstermelidir.</a:t>
            </a:r>
          </a:p>
          <a:p>
            <a:pPr>
              <a:lnSpc>
                <a:spcPct val="120000"/>
              </a:lnSpc>
              <a:buClr>
                <a:srgbClr val="CCFFFF"/>
              </a:buClr>
              <a:buSzPct val="155000"/>
            </a:pPr>
            <a:endParaRPr lang="tr-TR" dirty="0" smtClean="0"/>
          </a:p>
          <a:p>
            <a:pPr>
              <a:lnSpc>
                <a:spcPct val="120000"/>
              </a:lnSpc>
              <a:buClr>
                <a:srgbClr val="CCFFFF"/>
              </a:buClr>
              <a:buSzPct val="155000"/>
            </a:pPr>
            <a:r>
              <a:rPr lang="tr-TR" dirty="0" smtClean="0"/>
              <a:t>Yapılacak eleştiriler yıkıcı değil yapıcı olmalıdır. </a:t>
            </a:r>
          </a:p>
          <a:p>
            <a:pPr>
              <a:lnSpc>
                <a:spcPct val="120000"/>
              </a:lnSpc>
              <a:buClr>
                <a:srgbClr val="CCFFFF"/>
              </a:buClr>
              <a:buSzPct val="155000"/>
            </a:pPr>
            <a:endParaRPr lang="tr-TR" dirty="0" smtClean="0"/>
          </a:p>
          <a:p>
            <a:pPr>
              <a:lnSpc>
                <a:spcPct val="120000"/>
              </a:lnSpc>
              <a:buClr>
                <a:srgbClr val="CCFFFF"/>
              </a:buClr>
              <a:buSzPct val="155000"/>
            </a:pPr>
            <a:r>
              <a:rPr lang="tr-TR" dirty="0" smtClean="0"/>
              <a:t>Herkesin yeteneğinden azami ölçüde faydalanılmalıdır.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pPr>
              <a:buClr>
                <a:srgbClr val="CCFFFF"/>
              </a:buClr>
              <a:buSzPct val="155000"/>
            </a:pPr>
            <a:r>
              <a:rPr lang="tr-TR" dirty="0" smtClean="0"/>
              <a:t>Çalışanların kendisinin dışlandığını hissetmemesi sağlanmalıdır. </a:t>
            </a:r>
          </a:p>
          <a:p>
            <a:pPr>
              <a:buClr>
                <a:srgbClr val="CCFFFF"/>
              </a:buClr>
              <a:buSzPct val="155000"/>
            </a:pPr>
            <a:endParaRPr lang="tr-TR" dirty="0" smtClean="0"/>
          </a:p>
          <a:p>
            <a:pPr>
              <a:buClr>
                <a:srgbClr val="CCFFFF"/>
              </a:buClr>
              <a:buSzPct val="155000"/>
            </a:pPr>
            <a:r>
              <a:rPr lang="tr-TR" dirty="0" smtClean="0"/>
              <a:t>Bütün çalışanlar birbirlerinin duygularını anlamaya çalışmalıdırlar. </a:t>
            </a:r>
          </a:p>
          <a:p>
            <a:pPr>
              <a:buClr>
                <a:srgbClr val="CCFFFF"/>
              </a:buClr>
              <a:buSzPct val="155000"/>
            </a:pPr>
            <a:endParaRPr lang="tr-TR" dirty="0" smtClean="0"/>
          </a:p>
          <a:p>
            <a:pPr>
              <a:buClr>
                <a:srgbClr val="CCFFFF"/>
              </a:buClr>
              <a:buSzPct val="155000"/>
            </a:pPr>
            <a:r>
              <a:rPr lang="tr-TR" dirty="0" smtClean="0"/>
              <a:t>Ekipler kendi yaptıkları iş ve işlemleri kendileri gözden geçirmelidirler. </a:t>
            </a:r>
          </a:p>
          <a:p>
            <a:pPr>
              <a:buClr>
                <a:srgbClr val="CCFFFF"/>
              </a:buClr>
              <a:buSzPct val="155000"/>
            </a:pPr>
            <a:endParaRPr lang="tr-TR" dirty="0" smtClean="0"/>
          </a:p>
          <a:p>
            <a:pPr>
              <a:buClr>
                <a:srgbClr val="CCFFFF"/>
              </a:buClr>
              <a:buSzPct val="155000"/>
            </a:pPr>
            <a:r>
              <a:rPr lang="tr-TR" dirty="0" smtClean="0"/>
              <a:t>Ekipler bir gelişme planı oluşturmalı ve bu plan izlenmelidir. </a:t>
            </a:r>
          </a:p>
          <a:p>
            <a:pPr>
              <a:buClr>
                <a:srgbClr val="CCFFFF"/>
              </a:buClr>
              <a:buSzPct val="155000"/>
            </a:pPr>
            <a:endParaRPr lang="tr-TR" dirty="0" smtClean="0"/>
          </a:p>
          <a:p>
            <a:pPr>
              <a:buClr>
                <a:srgbClr val="CCFFFF"/>
              </a:buClr>
              <a:buSzPct val="155000"/>
            </a:pPr>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D04972_"/>
          <p:cNvPicPr>
            <a:picLocks noChangeAspect="1" noChangeArrowheads="1"/>
          </p:cNvPicPr>
          <p:nvPr/>
        </p:nvPicPr>
        <p:blipFill>
          <a:blip r:embed="rId2" cstate="print"/>
          <a:srcRect/>
          <a:stretch>
            <a:fillRect/>
          </a:stretch>
        </p:blipFill>
        <p:spPr>
          <a:xfrm>
            <a:off x="5857884" y="4143380"/>
            <a:ext cx="2924175" cy="2413000"/>
          </a:xfrm>
          <a:prstGeom prst="rect">
            <a:avLst/>
          </a:prstGeom>
          <a:noFill/>
          <a:ln/>
        </p:spPr>
      </p:pic>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pPr>
              <a:lnSpc>
                <a:spcPct val="90000"/>
              </a:lnSpc>
              <a:buClr>
                <a:srgbClr val="CCFFFF"/>
              </a:buClr>
              <a:buSzPct val="155000"/>
            </a:pPr>
            <a:endParaRPr lang="tr-TR" dirty="0" smtClean="0"/>
          </a:p>
          <a:p>
            <a:pPr>
              <a:lnSpc>
                <a:spcPct val="90000"/>
              </a:lnSpc>
              <a:buClr>
                <a:srgbClr val="CCFFFF"/>
              </a:buClr>
              <a:buSzPct val="155000"/>
            </a:pPr>
            <a:r>
              <a:rPr lang="tr-TR" dirty="0" smtClean="0"/>
              <a:t>Diğer ekip ve üniteler ile işbirliği içinde çalışmalıdırlar. </a:t>
            </a:r>
          </a:p>
          <a:p>
            <a:pPr>
              <a:lnSpc>
                <a:spcPct val="90000"/>
              </a:lnSpc>
              <a:buClr>
                <a:srgbClr val="CCFFFF"/>
              </a:buClr>
              <a:buSzPct val="155000"/>
            </a:pPr>
            <a:endParaRPr lang="tr-TR" dirty="0" smtClean="0"/>
          </a:p>
          <a:p>
            <a:pPr>
              <a:lnSpc>
                <a:spcPct val="90000"/>
              </a:lnSpc>
              <a:buClr>
                <a:srgbClr val="CCFFFF"/>
              </a:buClr>
              <a:buSzPct val="155000"/>
            </a:pPr>
            <a:r>
              <a:rPr lang="tr-TR" dirty="0" smtClean="0"/>
              <a:t>Ekip içinde sağlıklı bir iletişimin var olması için ekip üyelerinin birbirlerine saygı ve güven duyması gerekir. </a:t>
            </a:r>
          </a:p>
          <a:p>
            <a:pPr>
              <a:lnSpc>
                <a:spcPct val="90000"/>
              </a:lnSpc>
              <a:buClr>
                <a:srgbClr val="CCFFFF"/>
              </a:buClr>
              <a:buSzPct val="155000"/>
            </a:pPr>
            <a:endParaRPr lang="tr-TR" dirty="0" smtClean="0"/>
          </a:p>
          <a:p>
            <a:pPr>
              <a:lnSpc>
                <a:spcPct val="90000"/>
              </a:lnSpc>
              <a:buClr>
                <a:srgbClr val="CCFFFF"/>
              </a:buClr>
              <a:buSzPct val="155000"/>
            </a:pPr>
            <a:r>
              <a:rPr lang="tr-TR" dirty="0" smtClean="0"/>
              <a:t>İyi bir ekip olmanın en önemli </a:t>
            </a:r>
          </a:p>
          <a:p>
            <a:pPr>
              <a:lnSpc>
                <a:spcPct val="90000"/>
              </a:lnSpc>
              <a:buClr>
                <a:srgbClr val="CCFFFF"/>
              </a:buClr>
              <a:buSzPct val="155000"/>
              <a:buNone/>
            </a:pPr>
            <a:r>
              <a:rPr lang="tr-TR" dirty="0" smtClean="0"/>
              <a:t>	özelliği ekip üyeleri arasında </a:t>
            </a:r>
          </a:p>
          <a:p>
            <a:pPr>
              <a:lnSpc>
                <a:spcPct val="90000"/>
              </a:lnSpc>
              <a:buClr>
                <a:srgbClr val="CCFFFF"/>
              </a:buClr>
              <a:buSzPct val="155000"/>
              <a:buNone/>
            </a:pPr>
            <a:r>
              <a:rPr lang="tr-TR" dirty="0" smtClean="0"/>
              <a:t>	bağlılığı geliştirmektir.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tr-TR" dirty="0" smtClean="0">
                <a:solidFill>
                  <a:srgbClr val="C00000"/>
                </a:solidFill>
                <a:effectLst>
                  <a:outerShdw blurRad="38100" dist="38100" dir="2700000" algn="tl">
                    <a:srgbClr val="000000">
                      <a:alpha val="43137"/>
                    </a:srgbClr>
                  </a:outerShdw>
                </a:effectLst>
              </a:rPr>
              <a:t>“</a:t>
            </a:r>
            <a:r>
              <a:rPr lang="tr-TR" sz="3600" i="1" dirty="0" smtClean="0">
                <a:solidFill>
                  <a:srgbClr val="FF0000"/>
                </a:solidFill>
                <a:effectLst>
                  <a:outerShdw blurRad="38100" dist="38100" dir="2700000" algn="tl">
                    <a:srgbClr val="000000">
                      <a:alpha val="43137"/>
                    </a:srgbClr>
                  </a:outerShdw>
                </a:effectLst>
              </a:rPr>
              <a:t>Hiç kimse tek başına bir ada değildir. Herkes anakaranın bir parçasıdır.”</a:t>
            </a:r>
            <a:endParaRPr lang="tr-TR" sz="3600" i="1" dirty="0">
              <a:solidFill>
                <a:srgbClr val="FF0000"/>
              </a:solidFill>
              <a:effectLst>
                <a:outerShdw blurRad="38100" dist="38100" dir="2700000" algn="tl">
                  <a:srgbClr val="000000">
                    <a:alpha val="43137"/>
                  </a:srgbClr>
                </a:outerShdw>
              </a:effectLst>
            </a:endParaRPr>
          </a:p>
        </p:txBody>
      </p:sp>
      <p:pic>
        <p:nvPicPr>
          <p:cNvPr id="6" name="5 Resim" descr="takim_ruhu.png"/>
          <p:cNvPicPr>
            <a:picLocks noChangeAspect="1"/>
          </p:cNvPicPr>
          <p:nvPr/>
        </p:nvPicPr>
        <p:blipFill>
          <a:blip r:embed="rId2" cstate="print"/>
          <a:stretch>
            <a:fillRect/>
          </a:stretch>
        </p:blipFill>
        <p:spPr>
          <a:xfrm>
            <a:off x="1285852" y="3286124"/>
            <a:ext cx="5572164" cy="307183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andi2"/>
          <p:cNvPicPr>
            <a:picLocks noChangeAspect="1" noChangeArrowheads="1"/>
          </p:cNvPicPr>
          <p:nvPr/>
        </p:nvPicPr>
        <p:blipFill>
          <a:blip r:embed="rId2"/>
          <a:srcRect/>
          <a:stretch>
            <a:fillRect/>
          </a:stretch>
        </p:blipFill>
        <p:spPr bwMode="auto">
          <a:xfrm>
            <a:off x="0" y="0"/>
            <a:ext cx="4038600" cy="3028950"/>
          </a:xfrm>
          <a:prstGeom prst="rect">
            <a:avLst/>
          </a:prstGeom>
          <a:noFill/>
        </p:spPr>
      </p:pic>
      <p:pic>
        <p:nvPicPr>
          <p:cNvPr id="5123" name="Picture 3" descr="mlking"/>
          <p:cNvPicPr>
            <a:picLocks noChangeAspect="1" noChangeArrowheads="1"/>
          </p:cNvPicPr>
          <p:nvPr/>
        </p:nvPicPr>
        <p:blipFill>
          <a:blip r:embed="rId3"/>
          <a:srcRect/>
          <a:stretch>
            <a:fillRect/>
          </a:stretch>
        </p:blipFill>
        <p:spPr bwMode="auto">
          <a:xfrm>
            <a:off x="4038600" y="0"/>
            <a:ext cx="3352800" cy="2514600"/>
          </a:xfrm>
          <a:prstGeom prst="rect">
            <a:avLst/>
          </a:prstGeom>
          <a:noFill/>
        </p:spPr>
      </p:pic>
      <p:pic>
        <p:nvPicPr>
          <p:cNvPr id="5124" name="Picture 4" descr="hitler"/>
          <p:cNvPicPr>
            <a:picLocks noChangeAspect="1" noChangeArrowheads="1"/>
          </p:cNvPicPr>
          <p:nvPr/>
        </p:nvPicPr>
        <p:blipFill>
          <a:blip r:embed="rId4"/>
          <a:srcRect/>
          <a:stretch>
            <a:fillRect/>
          </a:stretch>
        </p:blipFill>
        <p:spPr bwMode="auto">
          <a:xfrm>
            <a:off x="0" y="2971800"/>
            <a:ext cx="2819400" cy="2114550"/>
          </a:xfrm>
          <a:prstGeom prst="rect">
            <a:avLst/>
          </a:prstGeom>
          <a:noFill/>
        </p:spPr>
      </p:pic>
      <p:pic>
        <p:nvPicPr>
          <p:cNvPr id="5125" name="Picture 5" descr="Einstein2"/>
          <p:cNvPicPr>
            <a:picLocks noChangeAspect="1" noChangeArrowheads="1"/>
          </p:cNvPicPr>
          <p:nvPr/>
        </p:nvPicPr>
        <p:blipFill>
          <a:blip r:embed="rId5"/>
          <a:srcRect/>
          <a:stretch>
            <a:fillRect/>
          </a:stretch>
        </p:blipFill>
        <p:spPr bwMode="auto">
          <a:xfrm>
            <a:off x="2819400" y="2517775"/>
            <a:ext cx="2438400" cy="1825625"/>
          </a:xfrm>
          <a:prstGeom prst="rect">
            <a:avLst/>
          </a:prstGeom>
          <a:noFill/>
        </p:spPr>
      </p:pic>
      <p:sp>
        <p:nvSpPr>
          <p:cNvPr id="5127" name="Text Box 7"/>
          <p:cNvSpPr txBox="1">
            <a:spLocks noChangeArrowheads="1"/>
          </p:cNvSpPr>
          <p:nvPr/>
        </p:nvSpPr>
        <p:spPr bwMode="auto">
          <a:xfrm>
            <a:off x="4213225" y="2895600"/>
            <a:ext cx="4321175" cy="3019425"/>
          </a:xfrm>
          <a:prstGeom prst="rect">
            <a:avLst/>
          </a:prstGeom>
          <a:noFill/>
          <a:ln w="9525">
            <a:noFill/>
            <a:miter lim="800000"/>
            <a:headEnd/>
            <a:tailEnd/>
          </a:ln>
          <a:effectLst/>
        </p:spPr>
        <p:txBody>
          <a:bodyPr wrap="none">
            <a:spAutoFit/>
          </a:bodyPr>
          <a:lstStyle/>
          <a:p>
            <a:pPr algn="r"/>
            <a:r>
              <a:rPr lang="tr-TR" sz="9600" i="1">
                <a:latin typeface="Arial Black" pitchFamily="34" charset="0"/>
              </a:rPr>
              <a:t>Kim</a:t>
            </a:r>
          </a:p>
          <a:p>
            <a:pPr algn="r"/>
            <a:r>
              <a:rPr lang="tr-TR" sz="9600" i="1">
                <a:latin typeface="Arial Black" pitchFamily="34" charset="0"/>
              </a:rPr>
              <a:t>Lider?</a:t>
            </a:r>
          </a:p>
        </p:txBody>
      </p:sp>
    </p:spTree>
    <p:extLst>
      <p:ext uri="{BB962C8B-B14F-4D97-AF65-F5344CB8AC3E}">
        <p14:creationId xmlns:p14="http://schemas.microsoft.com/office/powerpoint/2010/main" val="3503785030"/>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SİZ BİR LİDERSİNİZ.</a:t>
            </a:r>
            <a:endParaRPr lang="tr-TR" dirty="0"/>
          </a:p>
        </p:txBody>
      </p:sp>
      <p:sp>
        <p:nvSpPr>
          <p:cNvPr id="3" name="2 İçerik Yer Tutucusu"/>
          <p:cNvSpPr>
            <a:spLocks noGrp="1"/>
          </p:cNvSpPr>
          <p:nvPr>
            <p:ph idx="1"/>
          </p:nvPr>
        </p:nvSpPr>
        <p:spPr/>
        <p:txBody>
          <a:bodyPr>
            <a:normAutofit fontScale="85000" lnSpcReduction="20000"/>
          </a:bodyPr>
          <a:lstStyle/>
          <a:p>
            <a:pPr marL="609600" indent="-609600">
              <a:lnSpc>
                <a:spcPct val="120000"/>
              </a:lnSpc>
              <a:buFontTx/>
              <a:buAutoNum type="arabicPeriod"/>
            </a:pPr>
            <a:r>
              <a:rPr lang="tr-TR" dirty="0" smtClean="0"/>
              <a:t>Eğer bir kere tökezledikten sonra, dokuz defa teşebbüs ediyorsanız,</a:t>
            </a:r>
          </a:p>
          <a:p>
            <a:pPr marL="609600" indent="-609600">
              <a:lnSpc>
                <a:spcPct val="120000"/>
              </a:lnSpc>
              <a:buFontTx/>
              <a:buAutoNum type="arabicPeriod"/>
            </a:pPr>
            <a:endParaRPr lang="tr-TR" dirty="0" smtClean="0"/>
          </a:p>
          <a:p>
            <a:pPr marL="609600" indent="-609600">
              <a:lnSpc>
                <a:spcPct val="120000"/>
              </a:lnSpc>
              <a:buFontTx/>
              <a:buAutoNum type="arabicPeriod"/>
            </a:pPr>
            <a:r>
              <a:rPr lang="tr-TR" dirty="0" smtClean="0"/>
              <a:t>Yöresel ve kişisel farklılıkları anlıyor ve bunlara saygı duyuyorsanız,</a:t>
            </a:r>
          </a:p>
          <a:p>
            <a:pPr marL="609600" indent="-609600">
              <a:lnSpc>
                <a:spcPct val="120000"/>
              </a:lnSpc>
              <a:buFontTx/>
              <a:buAutoNum type="arabicPeriod"/>
            </a:pPr>
            <a:endParaRPr lang="tr-TR" dirty="0" smtClean="0"/>
          </a:p>
          <a:p>
            <a:pPr marL="609600" indent="-609600">
              <a:lnSpc>
                <a:spcPct val="120000"/>
              </a:lnSpc>
              <a:buFontTx/>
              <a:buAutoNum type="arabicPeriod"/>
            </a:pPr>
            <a:r>
              <a:rPr lang="tr-TR" dirty="0" smtClean="0"/>
              <a:t>Sizden yetenekli kişilerle farklılıkları anlıyor ve bunlara saygı duyuyorsanız,</a:t>
            </a:r>
          </a:p>
          <a:p>
            <a:pPr marL="609600" indent="-609600">
              <a:lnSpc>
                <a:spcPct val="120000"/>
              </a:lnSpc>
              <a:buFontTx/>
              <a:buAutoNum type="arabicPeriod"/>
            </a:pPr>
            <a:endParaRPr lang="tr-TR" dirty="0" smtClean="0"/>
          </a:p>
          <a:p>
            <a:pPr marL="609600" indent="-609600">
              <a:lnSpc>
                <a:spcPct val="120000"/>
              </a:lnSpc>
              <a:buFontTx/>
              <a:buAutoNum type="arabicPeriod"/>
            </a:pPr>
            <a:r>
              <a:rPr lang="tr-TR" dirty="0" smtClean="0"/>
              <a:t>Anlaşılmaktan çok anlamaya çalışıyorsanız,</a:t>
            </a:r>
          </a:p>
          <a:p>
            <a:pPr marL="609600" indent="-609600">
              <a:lnSpc>
                <a:spcPct val="120000"/>
              </a:lnSpc>
              <a:buFontTx/>
              <a:buNone/>
            </a:pPr>
            <a:r>
              <a:rPr lang="tr-TR" dirty="0" smtClean="0"/>
              <a:t>                         </a:t>
            </a:r>
          </a:p>
          <a:p>
            <a:endParaRPr lang="tr-TR" dirty="0"/>
          </a:p>
        </p:txBody>
      </p:sp>
    </p:spTree>
    <p:extLst>
      <p:ext uri="{BB962C8B-B14F-4D97-AF65-F5344CB8AC3E}">
        <p14:creationId xmlns:p14="http://schemas.microsoft.com/office/powerpoint/2010/main" val="1337421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268760"/>
            <a:ext cx="8229600" cy="1143000"/>
          </a:xfrm>
        </p:spPr>
        <p:txBody>
          <a:bodyPr>
            <a:normAutofit fontScale="90000"/>
          </a:bodyPr>
          <a:lstStyle/>
          <a:p>
            <a:r>
              <a:rPr lang="tr-TR" dirty="0" smtClean="0">
                <a:latin typeface="Comic Sans MS" pitchFamily="66" charset="0"/>
              </a:rPr>
              <a:t>SİZ (</a:t>
            </a:r>
            <a:r>
              <a:rPr lang="tr-TR" sz="2800" dirty="0" smtClean="0">
                <a:latin typeface="Comic Sans MS" pitchFamily="66" charset="0"/>
              </a:rPr>
              <a:t>ANCAK</a:t>
            </a:r>
            <a:r>
              <a:rPr lang="tr-TR" dirty="0" smtClean="0">
                <a:latin typeface="Comic Sans MS" pitchFamily="66" charset="0"/>
              </a:rPr>
              <a:t>) BİR YÖNETİCİSİNİZ.</a:t>
            </a:r>
            <a:endParaRPr lang="tr-TR" dirty="0"/>
          </a:p>
        </p:txBody>
      </p:sp>
      <p:sp>
        <p:nvSpPr>
          <p:cNvPr id="3" name="2 İçerik Yer Tutucusu"/>
          <p:cNvSpPr>
            <a:spLocks noGrp="1"/>
          </p:cNvSpPr>
          <p:nvPr>
            <p:ph idx="1"/>
          </p:nvPr>
        </p:nvSpPr>
        <p:spPr>
          <a:xfrm>
            <a:off x="457200" y="2996952"/>
            <a:ext cx="8229600" cy="3327648"/>
          </a:xfrm>
        </p:spPr>
        <p:txBody>
          <a:bodyPr/>
          <a:lstStyle/>
          <a:p>
            <a:pPr marL="609600" indent="-609600">
              <a:buFontTx/>
              <a:buAutoNum type="arabicPeriod"/>
            </a:pPr>
            <a:r>
              <a:rPr lang="tr-TR" dirty="0" smtClean="0">
                <a:solidFill>
                  <a:schemeClr val="tx2"/>
                </a:solidFill>
                <a:latin typeface="Comic Sans MS" pitchFamily="66" charset="0"/>
              </a:rPr>
              <a:t>“</a:t>
            </a:r>
            <a:r>
              <a:rPr lang="tr-TR" dirty="0" smtClean="0"/>
              <a:t>İleri görüşe” değil de sadece “görüşe” sahipseniz,</a:t>
            </a:r>
          </a:p>
          <a:p>
            <a:pPr marL="609600" indent="-609600">
              <a:buFontTx/>
              <a:buAutoNum type="arabicPeriod"/>
            </a:pPr>
            <a:endParaRPr lang="tr-TR" dirty="0" smtClean="0"/>
          </a:p>
          <a:p>
            <a:pPr marL="609600" indent="-609600">
              <a:buFontTx/>
              <a:buAutoNum type="arabicPeriod"/>
            </a:pPr>
            <a:r>
              <a:rPr lang="tr-TR" dirty="0" smtClean="0"/>
              <a:t>Çevrenizde size karşı çıkabilecek cesaretli hiç kimse bulunmuyorsa,</a:t>
            </a:r>
          </a:p>
          <a:p>
            <a:pPr marL="609600" indent="-609600">
              <a:buFontTx/>
              <a:buAutoNum type="arabicPeriod"/>
            </a:pPr>
            <a:endParaRPr lang="tr-TR" dirty="0" smtClean="0"/>
          </a:p>
          <a:p>
            <a:pPr marL="609600" indent="-609600">
              <a:buFontTx/>
              <a:buAutoNum type="arabicPeriod"/>
            </a:pPr>
            <a:r>
              <a:rPr lang="tr-TR" dirty="0" smtClean="0"/>
              <a:t>Yerinize geçmek için bekleyen birisi yoksa,</a:t>
            </a:r>
          </a:p>
          <a:p>
            <a:pPr marL="609600" indent="-609600">
              <a:buFontTx/>
              <a:buNone/>
            </a:pPr>
            <a:r>
              <a:rPr lang="tr-TR" dirty="0" smtClean="0"/>
              <a:t> </a:t>
            </a:r>
          </a:p>
          <a:p>
            <a:endParaRPr lang="tr-TR" dirty="0"/>
          </a:p>
        </p:txBody>
      </p:sp>
    </p:spTree>
    <p:extLst>
      <p:ext uri="{BB962C8B-B14F-4D97-AF65-F5344CB8AC3E}">
        <p14:creationId xmlns:p14="http://schemas.microsoft.com/office/powerpoint/2010/main" val="314552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TAKIM ÇALIŞMASI NEDİR?</a:t>
            </a:r>
            <a:endParaRPr lang="tr-TR" dirty="0"/>
          </a:p>
        </p:txBody>
      </p:sp>
      <p:sp>
        <p:nvSpPr>
          <p:cNvPr id="3" name="2 İçerik Yer Tutucusu"/>
          <p:cNvSpPr>
            <a:spLocks noGrp="1"/>
          </p:cNvSpPr>
          <p:nvPr>
            <p:ph idx="1"/>
          </p:nvPr>
        </p:nvSpPr>
        <p:spPr/>
        <p:txBody>
          <a:bodyPr/>
          <a:lstStyle/>
          <a:p>
            <a:r>
              <a:rPr lang="tr-TR" dirty="0" smtClean="0"/>
              <a:t>Kurum içerisinde kişiler arasında bağımsızlığı ve iletişimi geliştirip, güven ortamının oluşmasına zemin hazırlayan ve bu ortamın kalıcı olmasını sağlayan bir çalışma sistemidir.</a:t>
            </a:r>
          </a:p>
          <a:p>
            <a:endParaRPr lang="tr-TR" dirty="0"/>
          </a:p>
        </p:txBody>
      </p:sp>
      <p:pic>
        <p:nvPicPr>
          <p:cNvPr id="5" name="Picture 2" descr="PE01802_"/>
          <p:cNvPicPr>
            <a:picLocks noChangeAspect="1" noChangeArrowheads="1"/>
          </p:cNvPicPr>
          <p:nvPr/>
        </p:nvPicPr>
        <p:blipFill>
          <a:blip r:embed="rId2" cstate="print"/>
          <a:srcRect/>
          <a:stretch>
            <a:fillRect/>
          </a:stretch>
        </p:blipFill>
        <p:spPr bwMode="auto">
          <a:xfrm>
            <a:off x="1714480" y="4143380"/>
            <a:ext cx="5143536" cy="21224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4"/>
          <p:cNvGrpSpPr>
            <a:grpSpLocks/>
          </p:cNvGrpSpPr>
          <p:nvPr/>
        </p:nvGrpSpPr>
        <p:grpSpPr bwMode="auto">
          <a:xfrm rot="-822003">
            <a:off x="1042988" y="2276475"/>
            <a:ext cx="7026275" cy="2490788"/>
            <a:chOff x="0" y="1616"/>
            <a:chExt cx="4426" cy="1569"/>
          </a:xfrm>
        </p:grpSpPr>
        <p:pic>
          <p:nvPicPr>
            <p:cNvPr id="13320" name="Picture 5"/>
            <p:cNvPicPr>
              <a:picLocks noChangeAspect="1" noChangeArrowheads="1"/>
            </p:cNvPicPr>
            <p:nvPr/>
          </p:nvPicPr>
          <p:blipFill>
            <a:blip r:embed="rId2">
              <a:clrChange>
                <a:clrFrom>
                  <a:srgbClr val="BFBF00"/>
                </a:clrFrom>
                <a:clrTo>
                  <a:srgbClr val="BFBF00">
                    <a:alpha val="0"/>
                  </a:srgbClr>
                </a:clrTo>
              </a:clrChange>
              <a:extLst>
                <a:ext uri="{28A0092B-C50C-407E-A947-70E740481C1C}">
                  <a14:useLocalDpi xmlns:a14="http://schemas.microsoft.com/office/drawing/2010/main" val="0"/>
                </a:ext>
              </a:extLst>
            </a:blip>
            <a:srcRect l="76874" t="26772"/>
            <a:stretch>
              <a:fillRect/>
            </a:stretch>
          </p:blipFill>
          <p:spPr bwMode="auto">
            <a:xfrm>
              <a:off x="3198" y="1752"/>
              <a:ext cx="1228" cy="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1" name="Picture 6"/>
            <p:cNvPicPr>
              <a:picLocks noChangeAspect="1" noChangeArrowheads="1"/>
            </p:cNvPicPr>
            <p:nvPr/>
          </p:nvPicPr>
          <p:blipFill>
            <a:blip r:embed="rId2">
              <a:clrChange>
                <a:clrFrom>
                  <a:srgbClr val="BFBF00"/>
                </a:clrFrom>
                <a:clrTo>
                  <a:srgbClr val="BFBF00">
                    <a:alpha val="0"/>
                  </a:srgbClr>
                </a:clrTo>
              </a:clrChange>
              <a:extLst>
                <a:ext uri="{28A0092B-C50C-407E-A947-70E740481C1C}">
                  <a14:useLocalDpi xmlns:a14="http://schemas.microsoft.com/office/drawing/2010/main" val="0"/>
                </a:ext>
              </a:extLst>
            </a:blip>
            <a:srcRect r="86705"/>
            <a:stretch>
              <a:fillRect/>
            </a:stretch>
          </p:blipFill>
          <p:spPr bwMode="auto">
            <a:xfrm>
              <a:off x="0" y="1661"/>
              <a:ext cx="706" cy="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22" name="Line 7"/>
            <p:cNvSpPr>
              <a:spLocks noChangeShapeType="1"/>
            </p:cNvSpPr>
            <p:nvPr/>
          </p:nvSpPr>
          <p:spPr bwMode="auto">
            <a:xfrm>
              <a:off x="724" y="2155"/>
              <a:ext cx="2519" cy="186"/>
            </a:xfrm>
            <a:prstGeom prst="line">
              <a:avLst/>
            </a:prstGeom>
            <a:noFill/>
            <a:ln w="1682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tr-TR"/>
            </a:p>
          </p:txBody>
        </p:sp>
        <p:sp>
          <p:nvSpPr>
            <p:cNvPr id="13323" name="Line 8"/>
            <p:cNvSpPr>
              <a:spLocks noChangeShapeType="1"/>
            </p:cNvSpPr>
            <p:nvPr/>
          </p:nvSpPr>
          <p:spPr bwMode="auto">
            <a:xfrm>
              <a:off x="1292" y="1616"/>
              <a:ext cx="590" cy="635"/>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tr-TR"/>
            </a:p>
          </p:txBody>
        </p:sp>
        <p:sp>
          <p:nvSpPr>
            <p:cNvPr id="13324" name="Line 9"/>
            <p:cNvSpPr>
              <a:spLocks noChangeShapeType="1"/>
            </p:cNvSpPr>
            <p:nvPr/>
          </p:nvSpPr>
          <p:spPr bwMode="auto">
            <a:xfrm>
              <a:off x="2200" y="1661"/>
              <a:ext cx="590" cy="635"/>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tr-TR"/>
            </a:p>
          </p:txBody>
        </p:sp>
        <p:sp>
          <p:nvSpPr>
            <p:cNvPr id="13325" name="Line 10"/>
            <p:cNvSpPr>
              <a:spLocks noChangeShapeType="1"/>
            </p:cNvSpPr>
            <p:nvPr/>
          </p:nvSpPr>
          <p:spPr bwMode="auto">
            <a:xfrm flipH="1">
              <a:off x="1247" y="2251"/>
              <a:ext cx="590" cy="544"/>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tr-TR"/>
            </a:p>
          </p:txBody>
        </p:sp>
        <p:sp>
          <p:nvSpPr>
            <p:cNvPr id="13326" name="Line 11"/>
            <p:cNvSpPr>
              <a:spLocks noChangeShapeType="1"/>
            </p:cNvSpPr>
            <p:nvPr/>
          </p:nvSpPr>
          <p:spPr bwMode="auto">
            <a:xfrm flipH="1">
              <a:off x="2246" y="2342"/>
              <a:ext cx="590" cy="544"/>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tr-TR"/>
            </a:p>
          </p:txBody>
        </p:sp>
      </p:grpSp>
      <p:sp>
        <p:nvSpPr>
          <p:cNvPr id="13315" name="Rectangle 12"/>
          <p:cNvSpPr>
            <a:spLocks noGrp="1" noChangeArrowheads="1"/>
          </p:cNvSpPr>
          <p:nvPr>
            <p:ph type="body" idx="1"/>
          </p:nvPr>
        </p:nvSpPr>
        <p:spPr>
          <a:xfrm rot="2171138">
            <a:off x="2079625" y="1182688"/>
            <a:ext cx="2557463" cy="66992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eaLnBrk="1" hangingPunct="1">
              <a:lnSpc>
                <a:spcPct val="110000"/>
              </a:lnSpc>
              <a:spcBef>
                <a:spcPct val="50000"/>
              </a:spcBef>
              <a:buClr>
                <a:srgbClr val="FAFD00"/>
              </a:buClr>
              <a:buSzTx/>
              <a:buFont typeface="Monotype Sorts" pitchFamily="2" charset="2"/>
              <a:buNone/>
            </a:pPr>
            <a:r>
              <a:rPr lang="tr-TR" altLang="tr-TR" sz="1600" b="1" dirty="0" smtClean="0">
                <a:effectLst/>
              </a:rPr>
              <a:t>Etkili İletişim Kurma Becerileri</a:t>
            </a:r>
          </a:p>
        </p:txBody>
      </p:sp>
      <p:sp>
        <p:nvSpPr>
          <p:cNvPr id="13316" name="Rectangle 13"/>
          <p:cNvSpPr>
            <a:spLocks noChangeArrowheads="1"/>
          </p:cNvSpPr>
          <p:nvPr/>
        </p:nvSpPr>
        <p:spPr bwMode="auto">
          <a:xfrm rot="2199077">
            <a:off x="-323850" y="1412875"/>
            <a:ext cx="3706813" cy="833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İyi Bir Hafıza İle Desteklenmiş</a:t>
            </a:r>
          </a:p>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 Akışkan Bir Zeka</a:t>
            </a:r>
          </a:p>
        </p:txBody>
      </p:sp>
      <p:sp>
        <p:nvSpPr>
          <p:cNvPr id="13317" name="Rectangle 14"/>
          <p:cNvSpPr>
            <a:spLocks noChangeArrowheads="1"/>
          </p:cNvSpPr>
          <p:nvPr/>
        </p:nvSpPr>
        <p:spPr bwMode="auto">
          <a:xfrm rot="-3261069">
            <a:off x="1520825" y="4703763"/>
            <a:ext cx="2725737" cy="833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Yoğun Merak ve</a:t>
            </a:r>
          </a:p>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 Bilgi Arzusu</a:t>
            </a:r>
          </a:p>
        </p:txBody>
      </p:sp>
      <p:sp>
        <p:nvSpPr>
          <p:cNvPr id="13318" name="Rectangle 15"/>
          <p:cNvSpPr>
            <a:spLocks noChangeArrowheads="1"/>
          </p:cNvSpPr>
          <p:nvPr/>
        </p:nvSpPr>
        <p:spPr bwMode="auto">
          <a:xfrm rot="-3271490">
            <a:off x="3281363" y="4443413"/>
            <a:ext cx="2581275" cy="695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İstek ve Vizyon Yaratma Yeteneği</a:t>
            </a:r>
          </a:p>
        </p:txBody>
      </p:sp>
      <p:sp>
        <p:nvSpPr>
          <p:cNvPr id="13319" name="AutoShape 16"/>
          <p:cNvSpPr>
            <a:spLocks noChangeArrowheads="1"/>
          </p:cNvSpPr>
          <p:nvPr/>
        </p:nvSpPr>
        <p:spPr bwMode="auto">
          <a:xfrm>
            <a:off x="7235825" y="476250"/>
            <a:ext cx="1152525" cy="1008063"/>
          </a:xfrm>
          <a:prstGeom prst="wedgeRoundRectCallout">
            <a:avLst>
              <a:gd name="adj1" fmla="val -36778"/>
              <a:gd name="adj2" fmla="val 134250"/>
              <a:gd name="adj3" fmla="val 16667"/>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tr-TR" altLang="tr-TR" sz="2000" b="1">
                <a:latin typeface="Arial" panose="020B0604020202020204" pitchFamily="34" charset="0"/>
              </a:rPr>
              <a:t>LİDER</a:t>
            </a:r>
          </a:p>
        </p:txBody>
      </p:sp>
    </p:spTree>
    <p:extLst>
      <p:ext uri="{BB962C8B-B14F-4D97-AF65-F5344CB8AC3E}">
        <p14:creationId xmlns:p14="http://schemas.microsoft.com/office/powerpoint/2010/main" val="2335481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tr-TR" altLang="tr-TR" smtClean="0"/>
              <a:t>VE </a:t>
            </a:r>
          </a:p>
        </p:txBody>
      </p:sp>
      <p:pic>
        <p:nvPicPr>
          <p:cNvPr id="1638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95513" y="1700213"/>
            <a:ext cx="5038725" cy="4000500"/>
          </a:xfrm>
          <a:noFill/>
        </p:spPr>
      </p:pic>
    </p:spTree>
    <p:extLst>
      <p:ext uri="{BB962C8B-B14F-4D97-AF65-F5344CB8AC3E}">
        <p14:creationId xmlns:p14="http://schemas.microsoft.com/office/powerpoint/2010/main" val="1721502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4227" y="836712"/>
            <a:ext cx="7410069" cy="781624"/>
          </a:xfrm>
          <a:prstGeom prst="rect">
            <a:avLst/>
          </a:prstGeom>
        </p:spPr>
        <p:txBody>
          <a:bodyPr vert="horz" wrap="square" lIns="0" tIns="12065" rIns="0" bIns="0" rtlCol="0">
            <a:spAutoFit/>
          </a:bodyPr>
          <a:lstStyle/>
          <a:p>
            <a:pPr marL="12700">
              <a:lnSpc>
                <a:spcPct val="100000"/>
              </a:lnSpc>
              <a:spcBef>
                <a:spcPts val="95"/>
              </a:spcBef>
            </a:pPr>
            <a:r>
              <a:rPr spc="-5" dirty="0"/>
              <a:t>Örgüt</a:t>
            </a:r>
            <a:r>
              <a:rPr spc="-10" dirty="0"/>
              <a:t> </a:t>
            </a:r>
            <a:r>
              <a:rPr spc="-5" dirty="0"/>
              <a:t>Kültürü</a:t>
            </a:r>
            <a:r>
              <a:rPr spc="20" dirty="0"/>
              <a:t> </a:t>
            </a:r>
            <a:r>
              <a:rPr spc="-5" dirty="0"/>
              <a:t>ve</a:t>
            </a:r>
            <a:r>
              <a:rPr dirty="0"/>
              <a:t> </a:t>
            </a:r>
            <a:r>
              <a:rPr spc="-5" dirty="0"/>
              <a:t>Liderlik</a:t>
            </a:r>
          </a:p>
        </p:txBody>
      </p:sp>
      <p:sp>
        <p:nvSpPr>
          <p:cNvPr id="3" name="object 3"/>
          <p:cNvSpPr txBox="1"/>
          <p:nvPr/>
        </p:nvSpPr>
        <p:spPr>
          <a:xfrm>
            <a:off x="834339" y="1945893"/>
            <a:ext cx="7800975" cy="3195955"/>
          </a:xfrm>
          <a:prstGeom prst="rect">
            <a:avLst/>
          </a:prstGeom>
        </p:spPr>
        <p:txBody>
          <a:bodyPr vert="horz" wrap="square" lIns="0" tIns="12065" rIns="0" bIns="0" rtlCol="0">
            <a:spAutoFit/>
          </a:bodyPr>
          <a:lstStyle/>
          <a:p>
            <a:pPr marL="299085" marR="5080" indent="-287020">
              <a:lnSpc>
                <a:spcPct val="100000"/>
              </a:lnSpc>
              <a:spcBef>
                <a:spcPts val="95"/>
              </a:spcBef>
              <a:buChar char="•"/>
              <a:tabLst>
                <a:tab pos="299085" algn="l"/>
                <a:tab pos="299720" algn="l"/>
              </a:tabLst>
            </a:pPr>
            <a:r>
              <a:rPr sz="1600" spc="-20" dirty="0">
                <a:latin typeface="Microsoft Sans Serif"/>
                <a:cs typeface="Microsoft Sans Serif"/>
              </a:rPr>
              <a:t>Kültür,</a:t>
            </a:r>
            <a:r>
              <a:rPr sz="1600" spc="25" dirty="0">
                <a:latin typeface="Microsoft Sans Serif"/>
                <a:cs typeface="Microsoft Sans Serif"/>
              </a:rPr>
              <a:t> </a:t>
            </a:r>
            <a:r>
              <a:rPr sz="1600" spc="-5" dirty="0">
                <a:latin typeface="Microsoft Sans Serif"/>
                <a:cs typeface="Microsoft Sans Serif"/>
              </a:rPr>
              <a:t>bir</a:t>
            </a:r>
            <a:r>
              <a:rPr sz="1600" spc="5" dirty="0">
                <a:latin typeface="Microsoft Sans Serif"/>
                <a:cs typeface="Microsoft Sans Serif"/>
              </a:rPr>
              <a:t> </a:t>
            </a:r>
            <a:r>
              <a:rPr sz="1600" spc="-5" dirty="0">
                <a:latin typeface="Microsoft Sans Serif"/>
                <a:cs typeface="Microsoft Sans Serif"/>
              </a:rPr>
              <a:t>örgütün</a:t>
            </a:r>
            <a:r>
              <a:rPr sz="1600" spc="15" dirty="0">
                <a:latin typeface="Microsoft Sans Serif"/>
                <a:cs typeface="Microsoft Sans Serif"/>
              </a:rPr>
              <a:t> </a:t>
            </a:r>
            <a:r>
              <a:rPr sz="1600" spc="-10" dirty="0">
                <a:latin typeface="Microsoft Sans Serif"/>
                <a:cs typeface="Microsoft Sans Serif"/>
              </a:rPr>
              <a:t>içindeki</a:t>
            </a:r>
            <a:r>
              <a:rPr sz="1600" spc="15" dirty="0">
                <a:latin typeface="Microsoft Sans Serif"/>
                <a:cs typeface="Microsoft Sans Serif"/>
              </a:rPr>
              <a:t> </a:t>
            </a:r>
            <a:r>
              <a:rPr sz="1600" spc="-5" dirty="0">
                <a:latin typeface="Microsoft Sans Serif"/>
                <a:cs typeface="Microsoft Sans Serif"/>
              </a:rPr>
              <a:t>birey</a:t>
            </a:r>
            <a:r>
              <a:rPr sz="1600" dirty="0">
                <a:latin typeface="Microsoft Sans Serif"/>
                <a:cs typeface="Microsoft Sans Serif"/>
              </a:rPr>
              <a:t> ve</a:t>
            </a:r>
            <a:r>
              <a:rPr sz="1600" spc="5" dirty="0">
                <a:latin typeface="Microsoft Sans Serif"/>
                <a:cs typeface="Microsoft Sans Serif"/>
              </a:rPr>
              <a:t> grupların</a:t>
            </a:r>
            <a:r>
              <a:rPr sz="1600" spc="425" dirty="0">
                <a:latin typeface="Microsoft Sans Serif"/>
                <a:cs typeface="Microsoft Sans Serif"/>
              </a:rPr>
              <a:t> </a:t>
            </a:r>
            <a:r>
              <a:rPr sz="1600" spc="10" dirty="0">
                <a:latin typeface="Microsoft Sans Serif"/>
                <a:cs typeface="Microsoft Sans Serif"/>
              </a:rPr>
              <a:t>davranışlarını</a:t>
            </a:r>
            <a:r>
              <a:rPr sz="1600" spc="15" dirty="0">
                <a:latin typeface="Microsoft Sans Serif"/>
                <a:cs typeface="Microsoft Sans Serif"/>
              </a:rPr>
              <a:t> </a:t>
            </a:r>
            <a:r>
              <a:rPr sz="1600" spc="-10" dirty="0">
                <a:latin typeface="Microsoft Sans Serif"/>
                <a:cs typeface="Microsoft Sans Serif"/>
              </a:rPr>
              <a:t>yönlendiren</a:t>
            </a:r>
            <a:r>
              <a:rPr sz="1600" spc="15" dirty="0">
                <a:latin typeface="Microsoft Sans Serif"/>
                <a:cs typeface="Microsoft Sans Serif"/>
              </a:rPr>
              <a:t> </a:t>
            </a:r>
            <a:r>
              <a:rPr sz="1600" spc="-5" dirty="0">
                <a:latin typeface="Microsoft Sans Serif"/>
                <a:cs typeface="Microsoft Sans Serif"/>
              </a:rPr>
              <a:t>normal </a:t>
            </a:r>
            <a:r>
              <a:rPr sz="1600" spc="-409" dirty="0">
                <a:latin typeface="Microsoft Sans Serif"/>
                <a:cs typeface="Microsoft Sans Serif"/>
              </a:rPr>
              <a:t> </a:t>
            </a:r>
            <a:r>
              <a:rPr sz="1600" spc="5" dirty="0">
                <a:latin typeface="Microsoft Sans Serif"/>
                <a:cs typeface="Microsoft Sans Serif"/>
              </a:rPr>
              <a:t>davranış</a:t>
            </a:r>
            <a:r>
              <a:rPr sz="1600" spc="50" dirty="0">
                <a:latin typeface="Microsoft Sans Serif"/>
                <a:cs typeface="Microsoft Sans Serif"/>
              </a:rPr>
              <a:t> </a:t>
            </a:r>
            <a:r>
              <a:rPr sz="1600" spc="5" dirty="0">
                <a:latin typeface="Microsoft Sans Serif"/>
                <a:cs typeface="Microsoft Sans Serif"/>
              </a:rPr>
              <a:t>kalıpları,</a:t>
            </a:r>
            <a:r>
              <a:rPr sz="1600" spc="55" dirty="0">
                <a:latin typeface="Microsoft Sans Serif"/>
                <a:cs typeface="Microsoft Sans Serif"/>
              </a:rPr>
              <a:t> </a:t>
            </a:r>
            <a:r>
              <a:rPr sz="1600" spc="-15" dirty="0">
                <a:latin typeface="Microsoft Sans Serif"/>
                <a:cs typeface="Microsoft Sans Serif"/>
              </a:rPr>
              <a:t>inançlar,</a:t>
            </a:r>
            <a:r>
              <a:rPr sz="1600" dirty="0">
                <a:latin typeface="Microsoft Sans Serif"/>
                <a:cs typeface="Microsoft Sans Serif"/>
              </a:rPr>
              <a:t> </a:t>
            </a:r>
            <a:r>
              <a:rPr sz="1600" spc="-5" dirty="0">
                <a:latin typeface="Microsoft Sans Serif"/>
                <a:cs typeface="Microsoft Sans Serif"/>
              </a:rPr>
              <a:t>tutumlar</a:t>
            </a:r>
            <a:r>
              <a:rPr sz="1600" spc="75" dirty="0">
                <a:latin typeface="Microsoft Sans Serif"/>
                <a:cs typeface="Microsoft Sans Serif"/>
              </a:rPr>
              <a:t> </a:t>
            </a:r>
            <a:r>
              <a:rPr sz="1600" dirty="0">
                <a:latin typeface="Microsoft Sans Serif"/>
                <a:cs typeface="Microsoft Sans Serif"/>
              </a:rPr>
              <a:t>ve</a:t>
            </a:r>
            <a:r>
              <a:rPr sz="1600" spc="25" dirty="0">
                <a:latin typeface="Microsoft Sans Serif"/>
                <a:cs typeface="Microsoft Sans Serif"/>
              </a:rPr>
              <a:t> </a:t>
            </a:r>
            <a:r>
              <a:rPr sz="1600" dirty="0">
                <a:latin typeface="Microsoft Sans Serif"/>
                <a:cs typeface="Microsoft Sans Serif"/>
              </a:rPr>
              <a:t>alışkanlıklar</a:t>
            </a:r>
            <a:r>
              <a:rPr sz="1600" spc="35" dirty="0">
                <a:latin typeface="Microsoft Sans Serif"/>
                <a:cs typeface="Microsoft Sans Serif"/>
              </a:rPr>
              <a:t> </a:t>
            </a:r>
            <a:r>
              <a:rPr sz="1600" spc="-15" dirty="0">
                <a:latin typeface="Microsoft Sans Serif"/>
                <a:cs typeface="Microsoft Sans Serif"/>
              </a:rPr>
              <a:t>sistemidir.</a:t>
            </a:r>
            <a:endParaRPr sz="1600">
              <a:latin typeface="Microsoft Sans Serif"/>
              <a:cs typeface="Microsoft Sans Serif"/>
            </a:endParaRPr>
          </a:p>
          <a:p>
            <a:pPr>
              <a:lnSpc>
                <a:spcPct val="100000"/>
              </a:lnSpc>
              <a:spcBef>
                <a:spcPts val="50"/>
              </a:spcBef>
              <a:buFont typeface="Microsoft Sans Serif"/>
              <a:buChar char="•"/>
            </a:pPr>
            <a:endParaRPr sz="1650">
              <a:latin typeface="Microsoft Sans Serif"/>
              <a:cs typeface="Microsoft Sans Serif"/>
            </a:endParaRPr>
          </a:p>
          <a:p>
            <a:pPr marL="299085" indent="-287020">
              <a:lnSpc>
                <a:spcPct val="100000"/>
              </a:lnSpc>
              <a:buChar char="•"/>
              <a:tabLst>
                <a:tab pos="299085" algn="l"/>
                <a:tab pos="299720" algn="l"/>
                <a:tab pos="2798445" algn="l"/>
                <a:tab pos="3539490" algn="l"/>
                <a:tab pos="4234815" algn="l"/>
                <a:tab pos="4931410" algn="l"/>
                <a:tab pos="5853430" algn="l"/>
                <a:tab pos="6540500" algn="l"/>
                <a:tab pos="7576820" algn="l"/>
              </a:tabLst>
            </a:pPr>
            <a:r>
              <a:rPr sz="1600" dirty="0">
                <a:latin typeface="Microsoft Sans Serif"/>
                <a:cs typeface="Microsoft Sans Serif"/>
              </a:rPr>
              <a:t>Ö</a:t>
            </a:r>
            <a:r>
              <a:rPr sz="1600" spc="-5" dirty="0">
                <a:latin typeface="Microsoft Sans Serif"/>
                <a:cs typeface="Microsoft Sans Serif"/>
              </a:rPr>
              <a:t>rgü</a:t>
            </a:r>
            <a:r>
              <a:rPr sz="1600" dirty="0">
                <a:latin typeface="Microsoft Sans Serif"/>
                <a:cs typeface="Microsoft Sans Serif"/>
              </a:rPr>
              <a:t>t</a:t>
            </a:r>
            <a:r>
              <a:rPr sz="1600" spc="-5" dirty="0">
                <a:latin typeface="Microsoft Sans Serif"/>
                <a:cs typeface="Microsoft Sans Serif"/>
              </a:rPr>
              <a:t>,</a:t>
            </a:r>
            <a:r>
              <a:rPr sz="1600" spc="140" dirty="0">
                <a:latin typeface="Microsoft Sans Serif"/>
                <a:cs typeface="Microsoft Sans Serif"/>
              </a:rPr>
              <a:t> </a:t>
            </a:r>
            <a:r>
              <a:rPr sz="1600" spc="-5" dirty="0">
                <a:latin typeface="Microsoft Sans Serif"/>
                <a:cs typeface="Microsoft Sans Serif"/>
              </a:rPr>
              <a:t>ik</a:t>
            </a:r>
            <a:r>
              <a:rPr sz="1600" spc="-10" dirty="0">
                <a:latin typeface="Microsoft Sans Serif"/>
                <a:cs typeface="Microsoft Sans Serif"/>
              </a:rPr>
              <a:t>i</a:t>
            </a:r>
            <a:r>
              <a:rPr sz="1600" spc="145" dirty="0">
                <a:latin typeface="Microsoft Sans Serif"/>
                <a:cs typeface="Microsoft Sans Serif"/>
              </a:rPr>
              <a:t> </a:t>
            </a:r>
            <a:r>
              <a:rPr sz="1600" spc="-5" dirty="0">
                <a:latin typeface="Microsoft Sans Serif"/>
                <a:cs typeface="Microsoft Sans Serif"/>
              </a:rPr>
              <a:t>ve</a:t>
            </a:r>
            <a:r>
              <a:rPr sz="1600" spc="-25" dirty="0">
                <a:latin typeface="Microsoft Sans Serif"/>
                <a:cs typeface="Microsoft Sans Serif"/>
              </a:rPr>
              <a:t>y</a:t>
            </a:r>
            <a:r>
              <a:rPr sz="1600" spc="-5" dirty="0">
                <a:latin typeface="Microsoft Sans Serif"/>
                <a:cs typeface="Microsoft Sans Serif"/>
              </a:rPr>
              <a:t>a</a:t>
            </a:r>
            <a:r>
              <a:rPr sz="1600" spc="150" dirty="0">
                <a:latin typeface="Microsoft Sans Serif"/>
                <a:cs typeface="Microsoft Sans Serif"/>
              </a:rPr>
              <a:t> </a:t>
            </a:r>
            <a:r>
              <a:rPr sz="1600" spc="5" dirty="0">
                <a:latin typeface="Microsoft Sans Serif"/>
                <a:cs typeface="Microsoft Sans Serif"/>
              </a:rPr>
              <a:t>d</a:t>
            </a:r>
            <a:r>
              <a:rPr sz="1600" spc="-5" dirty="0">
                <a:latin typeface="Microsoft Sans Serif"/>
                <a:cs typeface="Microsoft Sans Serif"/>
              </a:rPr>
              <a:t>aha</a:t>
            </a:r>
            <a:r>
              <a:rPr sz="1600" spc="140" dirty="0">
                <a:latin typeface="Microsoft Sans Serif"/>
                <a:cs typeface="Microsoft Sans Serif"/>
              </a:rPr>
              <a:t> </a:t>
            </a:r>
            <a:r>
              <a:rPr sz="1600" spc="-5" dirty="0">
                <a:latin typeface="Microsoft Sans Serif"/>
                <a:cs typeface="Microsoft Sans Serif"/>
              </a:rPr>
              <a:t>faz</a:t>
            </a:r>
            <a:r>
              <a:rPr sz="1600" spc="-15" dirty="0">
                <a:latin typeface="Microsoft Sans Serif"/>
                <a:cs typeface="Microsoft Sans Serif"/>
              </a:rPr>
              <a:t>l</a:t>
            </a:r>
            <a:r>
              <a:rPr sz="1600" spc="-5" dirty="0">
                <a:latin typeface="Microsoft Sans Serif"/>
                <a:cs typeface="Microsoft Sans Serif"/>
              </a:rPr>
              <a:t>a</a:t>
            </a:r>
            <a:r>
              <a:rPr sz="1600" dirty="0">
                <a:latin typeface="Microsoft Sans Serif"/>
                <a:cs typeface="Microsoft Sans Serif"/>
              </a:rPr>
              <a:t>	</a:t>
            </a:r>
            <a:r>
              <a:rPr sz="1600" spc="-10" dirty="0">
                <a:latin typeface="Microsoft Sans Serif"/>
                <a:cs typeface="Microsoft Sans Serif"/>
              </a:rPr>
              <a:t>bi</a:t>
            </a:r>
            <a:r>
              <a:rPr sz="1600" spc="-5" dirty="0">
                <a:latin typeface="Microsoft Sans Serif"/>
                <a:cs typeface="Microsoft Sans Serif"/>
              </a:rPr>
              <a:t>r</a:t>
            </a:r>
            <a:r>
              <a:rPr sz="1600" dirty="0">
                <a:latin typeface="Microsoft Sans Serif"/>
                <a:cs typeface="Microsoft Sans Serif"/>
              </a:rPr>
              <a:t>e</a:t>
            </a:r>
            <a:r>
              <a:rPr sz="1600" spc="-25" dirty="0">
                <a:latin typeface="Microsoft Sans Serif"/>
                <a:cs typeface="Microsoft Sans Serif"/>
              </a:rPr>
              <a:t>y</a:t>
            </a:r>
            <a:r>
              <a:rPr sz="1600" spc="-15" dirty="0">
                <a:latin typeface="Microsoft Sans Serif"/>
                <a:cs typeface="Microsoft Sans Serif"/>
              </a:rPr>
              <a:t>i</a:t>
            </a:r>
            <a:r>
              <a:rPr sz="1600" spc="-5" dirty="0">
                <a:latin typeface="Microsoft Sans Serif"/>
                <a:cs typeface="Microsoft Sans Serif"/>
              </a:rPr>
              <a:t>n</a:t>
            </a:r>
            <a:r>
              <a:rPr sz="1600" dirty="0">
                <a:latin typeface="Microsoft Sans Serif"/>
                <a:cs typeface="Microsoft Sans Serif"/>
              </a:rPr>
              <a:t>	</a:t>
            </a:r>
            <a:r>
              <a:rPr sz="1600" spc="-15" dirty="0">
                <a:latin typeface="Microsoft Sans Serif"/>
                <a:cs typeface="Microsoft Sans Serif"/>
              </a:rPr>
              <a:t>b</a:t>
            </a:r>
            <a:r>
              <a:rPr sz="1600" spc="-5" dirty="0">
                <a:latin typeface="Microsoft Sans Serif"/>
                <a:cs typeface="Microsoft Sans Serif"/>
              </a:rPr>
              <a:t>i</a:t>
            </a:r>
            <a:r>
              <a:rPr sz="1600" spc="-25" dirty="0">
                <a:latin typeface="Microsoft Sans Serif"/>
                <a:cs typeface="Microsoft Sans Serif"/>
              </a:rPr>
              <a:t>l</a:t>
            </a:r>
            <a:r>
              <a:rPr sz="1600" spc="-15" dirty="0">
                <a:latin typeface="Microsoft Sans Serif"/>
                <a:cs typeface="Microsoft Sans Serif"/>
              </a:rPr>
              <a:t>i</a:t>
            </a:r>
            <a:r>
              <a:rPr sz="1600" spc="-10" dirty="0">
                <a:latin typeface="Microsoft Sans Serif"/>
                <a:cs typeface="Microsoft Sans Serif"/>
              </a:rPr>
              <a:t>nç</a:t>
            </a:r>
            <a:r>
              <a:rPr sz="1600" spc="-25" dirty="0">
                <a:latin typeface="Microsoft Sans Serif"/>
                <a:cs typeface="Microsoft Sans Serif"/>
              </a:rPr>
              <a:t>l</a:t>
            </a:r>
            <a:r>
              <a:rPr sz="1600" spc="-15" dirty="0">
                <a:latin typeface="Microsoft Sans Serif"/>
                <a:cs typeface="Microsoft Sans Serif"/>
              </a:rPr>
              <a:t>i</a:t>
            </a:r>
            <a:r>
              <a:rPr sz="1600" dirty="0">
                <a:latin typeface="Microsoft Sans Serif"/>
                <a:cs typeface="Microsoft Sans Serif"/>
              </a:rPr>
              <a:t>	</a:t>
            </a:r>
            <a:r>
              <a:rPr sz="1600" spc="-10" dirty="0">
                <a:latin typeface="Microsoft Sans Serif"/>
                <a:cs typeface="Microsoft Sans Serif"/>
              </a:rPr>
              <a:t>ol</a:t>
            </a:r>
            <a:r>
              <a:rPr sz="1600" spc="-5" dirty="0">
                <a:latin typeface="Microsoft Sans Serif"/>
                <a:cs typeface="Microsoft Sans Serif"/>
              </a:rPr>
              <a:t>arak</a:t>
            </a:r>
            <a:r>
              <a:rPr sz="1600" dirty="0">
                <a:latin typeface="Microsoft Sans Serif"/>
                <a:cs typeface="Microsoft Sans Serif"/>
              </a:rPr>
              <a:t>	</a:t>
            </a:r>
            <a:r>
              <a:rPr sz="1600" spc="-5" dirty="0">
                <a:latin typeface="Microsoft Sans Serif"/>
                <a:cs typeface="Microsoft Sans Serif"/>
              </a:rPr>
              <a:t>koordine</a:t>
            </a:r>
            <a:r>
              <a:rPr sz="1600" dirty="0">
                <a:latin typeface="Microsoft Sans Serif"/>
                <a:cs typeface="Microsoft Sans Serif"/>
              </a:rPr>
              <a:t>	</a:t>
            </a:r>
            <a:r>
              <a:rPr sz="1600" spc="-15" dirty="0">
                <a:latin typeface="Microsoft Sans Serif"/>
                <a:cs typeface="Microsoft Sans Serif"/>
              </a:rPr>
              <a:t>o</a:t>
            </a:r>
            <a:r>
              <a:rPr sz="1600" spc="-5" dirty="0">
                <a:latin typeface="Microsoft Sans Serif"/>
                <a:cs typeface="Microsoft Sans Serif"/>
              </a:rPr>
              <a:t>lm</a:t>
            </a:r>
            <a:r>
              <a:rPr sz="1600" spc="5" dirty="0">
                <a:latin typeface="Microsoft Sans Serif"/>
                <a:cs typeface="Microsoft Sans Serif"/>
              </a:rPr>
              <a:t>u</a:t>
            </a:r>
            <a:r>
              <a:rPr sz="1600" spc="-5" dirty="0">
                <a:latin typeface="Microsoft Sans Serif"/>
                <a:cs typeface="Microsoft Sans Serif"/>
              </a:rPr>
              <a:t>ş</a:t>
            </a:r>
            <a:r>
              <a:rPr sz="1600" dirty="0">
                <a:latin typeface="Microsoft Sans Serif"/>
                <a:cs typeface="Microsoft Sans Serif"/>
              </a:rPr>
              <a:t>	</a:t>
            </a:r>
            <a:r>
              <a:rPr sz="1600" spc="-5" dirty="0">
                <a:latin typeface="Microsoft Sans Serif"/>
                <a:cs typeface="Microsoft Sans Serif"/>
              </a:rPr>
              <a:t>etk</a:t>
            </a:r>
            <a:r>
              <a:rPr sz="1600" spc="-15" dirty="0">
                <a:latin typeface="Microsoft Sans Serif"/>
                <a:cs typeface="Microsoft Sans Serif"/>
              </a:rPr>
              <a:t>i</a:t>
            </a:r>
            <a:r>
              <a:rPr sz="1600" spc="-10" dirty="0">
                <a:latin typeface="Microsoft Sans Serif"/>
                <a:cs typeface="Microsoft Sans Serif"/>
              </a:rPr>
              <a:t>n</a:t>
            </a:r>
            <a:r>
              <a:rPr sz="1600" spc="-15" dirty="0">
                <a:latin typeface="Microsoft Sans Serif"/>
                <a:cs typeface="Microsoft Sans Serif"/>
              </a:rPr>
              <a:t>likl</a:t>
            </a:r>
            <a:r>
              <a:rPr sz="1600" spc="-5" dirty="0">
                <a:latin typeface="Microsoft Sans Serif"/>
                <a:cs typeface="Microsoft Sans Serif"/>
              </a:rPr>
              <a:t>eri</a:t>
            </a:r>
            <a:r>
              <a:rPr sz="1600" dirty="0">
                <a:latin typeface="Microsoft Sans Serif"/>
                <a:cs typeface="Microsoft Sans Serif"/>
              </a:rPr>
              <a:t>	</a:t>
            </a:r>
            <a:r>
              <a:rPr sz="1600" spc="-25" dirty="0">
                <a:latin typeface="Microsoft Sans Serif"/>
                <a:cs typeface="Microsoft Sans Serif"/>
              </a:rPr>
              <a:t>ya</a:t>
            </a:r>
            <a:endParaRPr sz="1600">
              <a:latin typeface="Microsoft Sans Serif"/>
              <a:cs typeface="Microsoft Sans Serif"/>
            </a:endParaRPr>
          </a:p>
          <a:p>
            <a:pPr marL="299085">
              <a:lnSpc>
                <a:spcPct val="100000"/>
              </a:lnSpc>
            </a:pPr>
            <a:r>
              <a:rPr sz="1600" spc="-5" dirty="0">
                <a:latin typeface="Microsoft Sans Serif"/>
                <a:cs typeface="Microsoft Sans Serif"/>
              </a:rPr>
              <a:t>da</a:t>
            </a:r>
            <a:r>
              <a:rPr sz="1600" spc="45" dirty="0">
                <a:latin typeface="Microsoft Sans Serif"/>
                <a:cs typeface="Microsoft Sans Serif"/>
              </a:rPr>
              <a:t> </a:t>
            </a:r>
            <a:r>
              <a:rPr sz="1600" spc="-10" dirty="0">
                <a:latin typeface="Microsoft Sans Serif"/>
                <a:cs typeface="Microsoft Sans Serif"/>
              </a:rPr>
              <a:t>güçlerinden</a:t>
            </a:r>
            <a:r>
              <a:rPr sz="1600" spc="440" dirty="0">
                <a:latin typeface="Microsoft Sans Serif"/>
                <a:cs typeface="Microsoft Sans Serif"/>
              </a:rPr>
              <a:t> </a:t>
            </a:r>
            <a:r>
              <a:rPr sz="1600" spc="-5" dirty="0">
                <a:latin typeface="Microsoft Sans Serif"/>
                <a:cs typeface="Microsoft Sans Serif"/>
              </a:rPr>
              <a:t>oluşan</a:t>
            </a:r>
            <a:r>
              <a:rPr sz="1600" spc="455" dirty="0">
                <a:latin typeface="Microsoft Sans Serif"/>
                <a:cs typeface="Microsoft Sans Serif"/>
              </a:rPr>
              <a:t> </a:t>
            </a:r>
            <a:r>
              <a:rPr sz="1600" dirty="0">
                <a:latin typeface="Microsoft Sans Serif"/>
                <a:cs typeface="Microsoft Sans Serif"/>
              </a:rPr>
              <a:t>yapıdır.</a:t>
            </a:r>
            <a:endParaRPr sz="1600">
              <a:latin typeface="Microsoft Sans Serif"/>
              <a:cs typeface="Microsoft Sans Serif"/>
            </a:endParaRPr>
          </a:p>
          <a:p>
            <a:pPr>
              <a:lnSpc>
                <a:spcPct val="100000"/>
              </a:lnSpc>
            </a:pPr>
            <a:endParaRPr sz="1700">
              <a:latin typeface="Microsoft Sans Serif"/>
              <a:cs typeface="Microsoft Sans Serif"/>
            </a:endParaRPr>
          </a:p>
          <a:p>
            <a:pPr marL="299085" indent="-287020">
              <a:lnSpc>
                <a:spcPct val="100000"/>
              </a:lnSpc>
              <a:buFont typeface="Microsoft Sans Serif"/>
              <a:buChar char="•"/>
              <a:tabLst>
                <a:tab pos="299085" algn="l"/>
                <a:tab pos="299720" algn="l"/>
              </a:tabLst>
            </a:pPr>
            <a:r>
              <a:rPr sz="1600" b="1" spc="-10" dirty="0">
                <a:latin typeface="Arial"/>
                <a:cs typeface="Arial"/>
              </a:rPr>
              <a:t>Örgüt</a:t>
            </a:r>
            <a:r>
              <a:rPr sz="1600" b="1" spc="10" dirty="0">
                <a:latin typeface="Arial"/>
                <a:cs typeface="Arial"/>
              </a:rPr>
              <a:t> </a:t>
            </a:r>
            <a:r>
              <a:rPr sz="1600" b="1" spc="-10" dirty="0">
                <a:latin typeface="Arial"/>
                <a:cs typeface="Arial"/>
              </a:rPr>
              <a:t>Kültürü</a:t>
            </a:r>
            <a:r>
              <a:rPr sz="1600" b="1" dirty="0">
                <a:latin typeface="Arial"/>
                <a:cs typeface="Arial"/>
              </a:rPr>
              <a:t> </a:t>
            </a:r>
            <a:r>
              <a:rPr sz="1600" b="1" spc="-5" dirty="0">
                <a:latin typeface="Arial"/>
                <a:cs typeface="Arial"/>
              </a:rPr>
              <a:t>Özellikleri:</a:t>
            </a:r>
            <a:endParaRPr sz="1600">
              <a:latin typeface="Arial"/>
              <a:cs typeface="Arial"/>
            </a:endParaRPr>
          </a:p>
          <a:p>
            <a:pPr>
              <a:lnSpc>
                <a:spcPct val="100000"/>
              </a:lnSpc>
              <a:spcBef>
                <a:spcPts val="25"/>
              </a:spcBef>
            </a:pPr>
            <a:endParaRPr sz="1650">
              <a:latin typeface="Arial"/>
              <a:cs typeface="Arial"/>
            </a:endParaRPr>
          </a:p>
          <a:p>
            <a:pPr marL="240029" indent="-227965">
              <a:lnSpc>
                <a:spcPct val="100000"/>
              </a:lnSpc>
              <a:buAutoNum type="arabicPeriod"/>
              <a:tabLst>
                <a:tab pos="240665" algn="l"/>
              </a:tabLst>
            </a:pPr>
            <a:r>
              <a:rPr sz="1600" spc="-5" dirty="0">
                <a:latin typeface="Microsoft Sans Serif"/>
                <a:cs typeface="Microsoft Sans Serif"/>
              </a:rPr>
              <a:t>Örgütü</a:t>
            </a:r>
            <a:r>
              <a:rPr sz="1600" spc="35" dirty="0">
                <a:latin typeface="Microsoft Sans Serif"/>
                <a:cs typeface="Microsoft Sans Serif"/>
              </a:rPr>
              <a:t> </a:t>
            </a:r>
            <a:r>
              <a:rPr sz="1600" dirty="0">
                <a:latin typeface="Microsoft Sans Serif"/>
                <a:cs typeface="Microsoft Sans Serif"/>
              </a:rPr>
              <a:t>farklılaştırır,</a:t>
            </a:r>
            <a:endParaRPr sz="1600">
              <a:latin typeface="Microsoft Sans Serif"/>
              <a:cs typeface="Microsoft Sans Serif"/>
            </a:endParaRPr>
          </a:p>
          <a:p>
            <a:pPr>
              <a:lnSpc>
                <a:spcPct val="100000"/>
              </a:lnSpc>
              <a:spcBef>
                <a:spcPts val="50"/>
              </a:spcBef>
              <a:buFont typeface="Microsoft Sans Serif"/>
              <a:buAutoNum type="arabicPeriod"/>
            </a:pPr>
            <a:endParaRPr sz="1650">
              <a:latin typeface="Microsoft Sans Serif"/>
              <a:cs typeface="Microsoft Sans Serif"/>
            </a:endParaRPr>
          </a:p>
          <a:p>
            <a:pPr marL="240029" indent="-227965">
              <a:lnSpc>
                <a:spcPct val="100000"/>
              </a:lnSpc>
              <a:spcBef>
                <a:spcPts val="5"/>
              </a:spcBef>
              <a:buAutoNum type="arabicPeriod"/>
              <a:tabLst>
                <a:tab pos="240665" algn="l"/>
              </a:tabLst>
            </a:pPr>
            <a:r>
              <a:rPr sz="1600" spc="-5" dirty="0">
                <a:latin typeface="Microsoft Sans Serif"/>
                <a:cs typeface="Microsoft Sans Serif"/>
              </a:rPr>
              <a:t>Süreklilik</a:t>
            </a:r>
            <a:r>
              <a:rPr sz="1600" dirty="0">
                <a:latin typeface="Microsoft Sans Serif"/>
                <a:cs typeface="Microsoft Sans Serif"/>
              </a:rPr>
              <a:t> </a:t>
            </a:r>
            <a:r>
              <a:rPr sz="1600" spc="-15" dirty="0">
                <a:latin typeface="Microsoft Sans Serif"/>
                <a:cs typeface="Microsoft Sans Serif"/>
              </a:rPr>
              <a:t>özelliği</a:t>
            </a:r>
            <a:r>
              <a:rPr sz="1600" spc="-35" dirty="0">
                <a:latin typeface="Microsoft Sans Serif"/>
                <a:cs typeface="Microsoft Sans Serif"/>
              </a:rPr>
              <a:t> </a:t>
            </a:r>
            <a:r>
              <a:rPr sz="1600" spc="-10" dirty="0">
                <a:latin typeface="Microsoft Sans Serif"/>
                <a:cs typeface="Microsoft Sans Serif"/>
              </a:rPr>
              <a:t>vardır,</a:t>
            </a:r>
            <a:endParaRPr sz="1600">
              <a:latin typeface="Microsoft Sans Serif"/>
              <a:cs typeface="Microsoft Sans Serif"/>
            </a:endParaRPr>
          </a:p>
          <a:p>
            <a:pPr>
              <a:lnSpc>
                <a:spcPct val="100000"/>
              </a:lnSpc>
              <a:spcBef>
                <a:spcPts val="50"/>
              </a:spcBef>
              <a:buFont typeface="Microsoft Sans Serif"/>
              <a:buAutoNum type="arabicPeriod"/>
            </a:pPr>
            <a:endParaRPr sz="1650">
              <a:latin typeface="Microsoft Sans Serif"/>
              <a:cs typeface="Microsoft Sans Serif"/>
            </a:endParaRPr>
          </a:p>
          <a:p>
            <a:pPr marL="240029" indent="-227965">
              <a:lnSpc>
                <a:spcPct val="100000"/>
              </a:lnSpc>
              <a:buAutoNum type="arabicPeriod"/>
              <a:tabLst>
                <a:tab pos="240665" algn="l"/>
              </a:tabLst>
            </a:pPr>
            <a:r>
              <a:rPr sz="1600" dirty="0">
                <a:latin typeface="Microsoft Sans Serif"/>
                <a:cs typeface="Microsoft Sans Serif"/>
              </a:rPr>
              <a:t>Davranışlara</a:t>
            </a:r>
            <a:r>
              <a:rPr sz="1600" spc="15" dirty="0">
                <a:latin typeface="Microsoft Sans Serif"/>
                <a:cs typeface="Microsoft Sans Serif"/>
              </a:rPr>
              <a:t> </a:t>
            </a:r>
            <a:r>
              <a:rPr sz="1600" spc="-5" dirty="0">
                <a:latin typeface="Microsoft Sans Serif"/>
                <a:cs typeface="Microsoft Sans Serif"/>
              </a:rPr>
              <a:t>etki</a:t>
            </a:r>
            <a:r>
              <a:rPr sz="1600" spc="-15" dirty="0">
                <a:latin typeface="Microsoft Sans Serif"/>
                <a:cs typeface="Microsoft Sans Serif"/>
              </a:rPr>
              <a:t> </a:t>
            </a:r>
            <a:r>
              <a:rPr sz="1600" spc="-20" dirty="0">
                <a:latin typeface="Microsoft Sans Serif"/>
                <a:cs typeface="Microsoft Sans Serif"/>
              </a:rPr>
              <a:t>eder.</a:t>
            </a:r>
            <a:endParaRPr sz="1600">
              <a:latin typeface="Microsoft Sans Serif"/>
              <a:cs typeface="Microsoft Sans Serif"/>
            </a:endParaRPr>
          </a:p>
        </p:txBody>
      </p:sp>
      <p:pic>
        <p:nvPicPr>
          <p:cNvPr id="4" name="object 4"/>
          <p:cNvPicPr/>
          <p:nvPr/>
        </p:nvPicPr>
        <p:blipFill>
          <a:blip r:embed="rId2" cstate="print"/>
          <a:stretch>
            <a:fillRect/>
          </a:stretch>
        </p:blipFill>
        <p:spPr>
          <a:xfrm>
            <a:off x="4609262" y="4123511"/>
            <a:ext cx="3851245" cy="1216015"/>
          </a:xfrm>
          <a:prstGeom prst="rect">
            <a:avLst/>
          </a:prstGeom>
        </p:spPr>
      </p:pic>
    </p:spTree>
    <p:extLst>
      <p:ext uri="{BB962C8B-B14F-4D97-AF65-F5344CB8AC3E}">
        <p14:creationId xmlns:p14="http://schemas.microsoft.com/office/powerpoint/2010/main" val="460203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1931" y="836712"/>
            <a:ext cx="7770109" cy="781624"/>
          </a:xfrm>
          <a:prstGeom prst="rect">
            <a:avLst/>
          </a:prstGeom>
        </p:spPr>
        <p:txBody>
          <a:bodyPr vert="horz" wrap="square" lIns="0" tIns="12065" rIns="0" bIns="0" rtlCol="0">
            <a:spAutoFit/>
          </a:bodyPr>
          <a:lstStyle/>
          <a:p>
            <a:pPr marL="12700">
              <a:lnSpc>
                <a:spcPct val="100000"/>
              </a:lnSpc>
              <a:spcBef>
                <a:spcPts val="95"/>
              </a:spcBef>
            </a:pPr>
            <a:r>
              <a:rPr spc="-5" dirty="0"/>
              <a:t>Örgüt</a:t>
            </a:r>
            <a:r>
              <a:rPr spc="-10" dirty="0"/>
              <a:t> </a:t>
            </a:r>
            <a:r>
              <a:rPr spc="-5" dirty="0"/>
              <a:t>Kültürü</a:t>
            </a:r>
            <a:r>
              <a:rPr spc="20" dirty="0"/>
              <a:t> </a:t>
            </a:r>
            <a:r>
              <a:rPr spc="-5" dirty="0"/>
              <a:t>ve</a:t>
            </a:r>
            <a:r>
              <a:rPr dirty="0"/>
              <a:t> </a:t>
            </a:r>
            <a:r>
              <a:rPr spc="-5" dirty="0"/>
              <a:t>Liderlik</a:t>
            </a:r>
          </a:p>
        </p:txBody>
      </p:sp>
      <p:sp>
        <p:nvSpPr>
          <p:cNvPr id="3" name="object 3"/>
          <p:cNvSpPr txBox="1"/>
          <p:nvPr/>
        </p:nvSpPr>
        <p:spPr>
          <a:xfrm>
            <a:off x="834339" y="1945893"/>
            <a:ext cx="2919095" cy="3683635"/>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Arial"/>
                <a:cs typeface="Arial"/>
              </a:rPr>
              <a:t>Örgüt</a:t>
            </a:r>
            <a:r>
              <a:rPr sz="1600" b="1" spc="15" dirty="0">
                <a:latin typeface="Arial"/>
                <a:cs typeface="Arial"/>
              </a:rPr>
              <a:t> </a:t>
            </a:r>
            <a:r>
              <a:rPr sz="1600" b="1" spc="-10" dirty="0">
                <a:latin typeface="Arial"/>
                <a:cs typeface="Arial"/>
              </a:rPr>
              <a:t>Kültürü</a:t>
            </a:r>
            <a:r>
              <a:rPr sz="1600" b="1" spc="15" dirty="0">
                <a:latin typeface="Arial"/>
                <a:cs typeface="Arial"/>
              </a:rPr>
              <a:t> </a:t>
            </a:r>
            <a:r>
              <a:rPr sz="1600" b="1" spc="-5" dirty="0">
                <a:latin typeface="Arial"/>
                <a:cs typeface="Arial"/>
              </a:rPr>
              <a:t>Oluşum</a:t>
            </a:r>
            <a:r>
              <a:rPr sz="1600" b="1" spc="30" dirty="0">
                <a:latin typeface="Arial"/>
                <a:cs typeface="Arial"/>
              </a:rPr>
              <a:t> </a:t>
            </a:r>
            <a:r>
              <a:rPr sz="1600" b="1" spc="-5" dirty="0">
                <a:latin typeface="Arial"/>
                <a:cs typeface="Arial"/>
              </a:rPr>
              <a:t>Süreci:</a:t>
            </a:r>
            <a:endParaRPr sz="1600">
              <a:latin typeface="Arial"/>
              <a:cs typeface="Arial"/>
            </a:endParaRPr>
          </a:p>
          <a:p>
            <a:pPr>
              <a:lnSpc>
                <a:spcPct val="100000"/>
              </a:lnSpc>
              <a:spcBef>
                <a:spcPts val="20"/>
              </a:spcBef>
            </a:pPr>
            <a:endParaRPr sz="1650">
              <a:latin typeface="Arial"/>
              <a:cs typeface="Arial"/>
            </a:endParaRPr>
          </a:p>
          <a:p>
            <a:pPr marL="182245" indent="-170180">
              <a:lnSpc>
                <a:spcPct val="100000"/>
              </a:lnSpc>
              <a:buSzPct val="93750"/>
              <a:buAutoNum type="arabicPeriod"/>
              <a:tabLst>
                <a:tab pos="182880" algn="l"/>
              </a:tabLst>
            </a:pPr>
            <a:r>
              <a:rPr sz="1600" spc="-10" dirty="0">
                <a:latin typeface="Microsoft Sans Serif"/>
                <a:cs typeface="Microsoft Sans Serif"/>
              </a:rPr>
              <a:t>Dini</a:t>
            </a:r>
            <a:r>
              <a:rPr sz="1600" spc="-15" dirty="0">
                <a:latin typeface="Microsoft Sans Serif"/>
                <a:cs typeface="Microsoft Sans Serif"/>
              </a:rPr>
              <a:t> </a:t>
            </a:r>
            <a:r>
              <a:rPr sz="1600" spc="-10" dirty="0">
                <a:latin typeface="Microsoft Sans Serif"/>
                <a:cs typeface="Microsoft Sans Serif"/>
              </a:rPr>
              <a:t>değerler</a:t>
            </a:r>
            <a:endParaRPr sz="1600">
              <a:latin typeface="Microsoft Sans Serif"/>
              <a:cs typeface="Microsoft Sans Serif"/>
            </a:endParaRPr>
          </a:p>
          <a:p>
            <a:pPr>
              <a:lnSpc>
                <a:spcPct val="100000"/>
              </a:lnSpc>
              <a:spcBef>
                <a:spcPts val="55"/>
              </a:spcBef>
              <a:buFont typeface="Microsoft Sans Serif"/>
              <a:buAutoNum type="arabicPeriod"/>
            </a:pPr>
            <a:endParaRPr sz="1650">
              <a:latin typeface="Microsoft Sans Serif"/>
              <a:cs typeface="Microsoft Sans Serif"/>
            </a:endParaRPr>
          </a:p>
          <a:p>
            <a:pPr marL="182245" indent="-170180">
              <a:lnSpc>
                <a:spcPct val="100000"/>
              </a:lnSpc>
              <a:buSzPct val="93750"/>
              <a:buAutoNum type="arabicPeriod"/>
              <a:tabLst>
                <a:tab pos="182880" algn="l"/>
              </a:tabLst>
            </a:pPr>
            <a:r>
              <a:rPr sz="1600" spc="-35" dirty="0">
                <a:latin typeface="Microsoft Sans Serif"/>
                <a:cs typeface="Microsoft Sans Serif"/>
              </a:rPr>
              <a:t>Teknik</a:t>
            </a:r>
            <a:r>
              <a:rPr sz="1600" spc="-5" dirty="0">
                <a:latin typeface="Microsoft Sans Serif"/>
                <a:cs typeface="Microsoft Sans Serif"/>
              </a:rPr>
              <a:t> </a:t>
            </a:r>
            <a:r>
              <a:rPr sz="1600" spc="-10" dirty="0">
                <a:latin typeface="Microsoft Sans Serif"/>
                <a:cs typeface="Microsoft Sans Serif"/>
              </a:rPr>
              <a:t>değerler</a:t>
            </a:r>
            <a:endParaRPr sz="1600">
              <a:latin typeface="Microsoft Sans Serif"/>
              <a:cs typeface="Microsoft Sans Serif"/>
            </a:endParaRPr>
          </a:p>
          <a:p>
            <a:pPr>
              <a:lnSpc>
                <a:spcPct val="100000"/>
              </a:lnSpc>
              <a:buFont typeface="Microsoft Sans Serif"/>
              <a:buAutoNum type="arabicPeriod"/>
            </a:pPr>
            <a:endParaRPr sz="1700">
              <a:latin typeface="Microsoft Sans Serif"/>
              <a:cs typeface="Microsoft Sans Serif"/>
            </a:endParaRPr>
          </a:p>
          <a:p>
            <a:pPr marL="182245" indent="-170180">
              <a:lnSpc>
                <a:spcPct val="100000"/>
              </a:lnSpc>
              <a:buSzPct val="93750"/>
              <a:buAutoNum type="arabicPeriod"/>
              <a:tabLst>
                <a:tab pos="182880" algn="l"/>
              </a:tabLst>
            </a:pPr>
            <a:r>
              <a:rPr sz="1600" spc="-5" dirty="0">
                <a:latin typeface="Microsoft Sans Serif"/>
                <a:cs typeface="Microsoft Sans Serif"/>
              </a:rPr>
              <a:t>Ekonomik</a:t>
            </a:r>
            <a:r>
              <a:rPr sz="1600" spc="-10" dirty="0">
                <a:latin typeface="Microsoft Sans Serif"/>
                <a:cs typeface="Microsoft Sans Serif"/>
              </a:rPr>
              <a:t> değerler</a:t>
            </a:r>
            <a:endParaRPr sz="1600">
              <a:latin typeface="Microsoft Sans Serif"/>
              <a:cs typeface="Microsoft Sans Serif"/>
            </a:endParaRPr>
          </a:p>
          <a:p>
            <a:pPr marL="12700" marR="1084580">
              <a:lnSpc>
                <a:spcPct val="200000"/>
              </a:lnSpc>
              <a:buSzPct val="93750"/>
              <a:buAutoNum type="arabicPeriod"/>
              <a:tabLst>
                <a:tab pos="240665" algn="l"/>
              </a:tabLst>
            </a:pPr>
            <a:r>
              <a:rPr sz="1600" spc="-10" dirty="0">
                <a:latin typeface="Microsoft Sans Serif"/>
                <a:cs typeface="Microsoft Sans Serif"/>
              </a:rPr>
              <a:t>Sosyal</a:t>
            </a:r>
            <a:r>
              <a:rPr sz="1600" spc="10" dirty="0">
                <a:latin typeface="Microsoft Sans Serif"/>
                <a:cs typeface="Microsoft Sans Serif"/>
              </a:rPr>
              <a:t> </a:t>
            </a:r>
            <a:r>
              <a:rPr sz="1600" spc="-10" dirty="0">
                <a:latin typeface="Microsoft Sans Serif"/>
                <a:cs typeface="Microsoft Sans Serif"/>
              </a:rPr>
              <a:t>değerler </a:t>
            </a:r>
            <a:r>
              <a:rPr sz="1600" spc="-5" dirty="0">
                <a:latin typeface="Microsoft Sans Serif"/>
                <a:cs typeface="Microsoft Sans Serif"/>
              </a:rPr>
              <a:t> </a:t>
            </a:r>
            <a:r>
              <a:rPr sz="1600" spc="-10" dirty="0">
                <a:latin typeface="Microsoft Sans Serif"/>
                <a:cs typeface="Microsoft Sans Serif"/>
              </a:rPr>
              <a:t>5.Psikolojik değerler </a:t>
            </a:r>
            <a:r>
              <a:rPr sz="1600" spc="-409" dirty="0">
                <a:latin typeface="Microsoft Sans Serif"/>
                <a:cs typeface="Microsoft Sans Serif"/>
              </a:rPr>
              <a:t> </a:t>
            </a:r>
            <a:r>
              <a:rPr sz="1600" spc="-5" dirty="0">
                <a:latin typeface="Microsoft Sans Serif"/>
                <a:cs typeface="Microsoft Sans Serif"/>
              </a:rPr>
              <a:t>6.Stratejik</a:t>
            </a:r>
            <a:r>
              <a:rPr sz="1600" spc="5" dirty="0">
                <a:latin typeface="Microsoft Sans Serif"/>
                <a:cs typeface="Microsoft Sans Serif"/>
              </a:rPr>
              <a:t> </a:t>
            </a:r>
            <a:r>
              <a:rPr sz="1600" spc="-10" dirty="0">
                <a:latin typeface="Microsoft Sans Serif"/>
                <a:cs typeface="Microsoft Sans Serif"/>
              </a:rPr>
              <a:t>değerler </a:t>
            </a:r>
            <a:r>
              <a:rPr sz="1600" spc="-5" dirty="0">
                <a:latin typeface="Microsoft Sans Serif"/>
                <a:cs typeface="Microsoft Sans Serif"/>
              </a:rPr>
              <a:t> 7.Estetik</a:t>
            </a:r>
            <a:r>
              <a:rPr sz="1600" spc="15" dirty="0">
                <a:latin typeface="Microsoft Sans Serif"/>
                <a:cs typeface="Microsoft Sans Serif"/>
              </a:rPr>
              <a:t> </a:t>
            </a:r>
            <a:r>
              <a:rPr sz="1600" spc="-10" dirty="0">
                <a:latin typeface="Microsoft Sans Serif"/>
                <a:cs typeface="Microsoft Sans Serif"/>
              </a:rPr>
              <a:t>değerler</a:t>
            </a:r>
            <a:endParaRPr sz="1600">
              <a:latin typeface="Microsoft Sans Serif"/>
              <a:cs typeface="Microsoft Sans Serif"/>
            </a:endParaRPr>
          </a:p>
        </p:txBody>
      </p:sp>
      <p:pic>
        <p:nvPicPr>
          <p:cNvPr id="4" name="object 4"/>
          <p:cNvPicPr/>
          <p:nvPr/>
        </p:nvPicPr>
        <p:blipFill>
          <a:blip r:embed="rId2" cstate="print"/>
          <a:stretch>
            <a:fillRect/>
          </a:stretch>
        </p:blipFill>
        <p:spPr>
          <a:xfrm>
            <a:off x="4617720" y="2185416"/>
            <a:ext cx="4084320" cy="3259836"/>
          </a:xfrm>
          <a:prstGeom prst="rect">
            <a:avLst/>
          </a:prstGeom>
        </p:spPr>
      </p:pic>
    </p:spTree>
    <p:extLst>
      <p:ext uri="{BB962C8B-B14F-4D97-AF65-F5344CB8AC3E}">
        <p14:creationId xmlns:p14="http://schemas.microsoft.com/office/powerpoint/2010/main" val="3708187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120" y="848579"/>
            <a:ext cx="7626093" cy="781624"/>
          </a:xfrm>
          <a:prstGeom prst="rect">
            <a:avLst/>
          </a:prstGeom>
        </p:spPr>
        <p:txBody>
          <a:bodyPr vert="horz" wrap="square" lIns="0" tIns="12065" rIns="0" bIns="0" rtlCol="0">
            <a:spAutoFit/>
          </a:bodyPr>
          <a:lstStyle/>
          <a:p>
            <a:pPr marL="12700">
              <a:lnSpc>
                <a:spcPct val="100000"/>
              </a:lnSpc>
              <a:spcBef>
                <a:spcPts val="95"/>
              </a:spcBef>
            </a:pPr>
            <a:r>
              <a:rPr spc="-5" dirty="0"/>
              <a:t>Örgüt</a:t>
            </a:r>
            <a:r>
              <a:rPr spc="-10" dirty="0"/>
              <a:t> </a:t>
            </a:r>
            <a:r>
              <a:rPr spc="-5" dirty="0"/>
              <a:t>Kültürü</a:t>
            </a:r>
            <a:r>
              <a:rPr spc="20" dirty="0"/>
              <a:t> </a:t>
            </a:r>
            <a:r>
              <a:rPr spc="-5" dirty="0"/>
              <a:t>ve</a:t>
            </a:r>
            <a:r>
              <a:rPr dirty="0"/>
              <a:t> </a:t>
            </a:r>
            <a:r>
              <a:rPr spc="-5" dirty="0"/>
              <a:t>Liderlik</a:t>
            </a:r>
          </a:p>
        </p:txBody>
      </p:sp>
      <p:sp>
        <p:nvSpPr>
          <p:cNvPr id="3" name="object 3"/>
          <p:cNvSpPr txBox="1"/>
          <p:nvPr/>
        </p:nvSpPr>
        <p:spPr>
          <a:xfrm>
            <a:off x="834339" y="1945893"/>
            <a:ext cx="5810250" cy="246380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Liderin</a:t>
            </a:r>
            <a:r>
              <a:rPr sz="1600" b="1" spc="15" dirty="0">
                <a:latin typeface="Arial"/>
                <a:cs typeface="Arial"/>
              </a:rPr>
              <a:t> </a:t>
            </a:r>
            <a:r>
              <a:rPr sz="1600" b="1" spc="-10" dirty="0">
                <a:latin typeface="Arial"/>
                <a:cs typeface="Arial"/>
              </a:rPr>
              <a:t>Örgüte</a:t>
            </a:r>
            <a:r>
              <a:rPr sz="1600" b="1" spc="25" dirty="0">
                <a:latin typeface="Arial"/>
                <a:cs typeface="Arial"/>
              </a:rPr>
              <a:t> </a:t>
            </a:r>
            <a:r>
              <a:rPr sz="1600" b="1" spc="-10" dirty="0">
                <a:latin typeface="Arial"/>
                <a:cs typeface="Arial"/>
              </a:rPr>
              <a:t>Katkıları:</a:t>
            </a:r>
            <a:endParaRPr sz="1600" dirty="0">
              <a:latin typeface="Arial"/>
              <a:cs typeface="Arial"/>
            </a:endParaRPr>
          </a:p>
          <a:p>
            <a:pPr>
              <a:lnSpc>
                <a:spcPct val="100000"/>
              </a:lnSpc>
              <a:spcBef>
                <a:spcPts val="20"/>
              </a:spcBef>
            </a:pPr>
            <a:endParaRPr sz="1650" dirty="0">
              <a:latin typeface="Arial"/>
              <a:cs typeface="Arial"/>
            </a:endParaRPr>
          </a:p>
          <a:p>
            <a:pPr marL="299085" marR="5080" indent="-287020">
              <a:lnSpc>
                <a:spcPct val="100000"/>
              </a:lnSpc>
              <a:buChar char="•"/>
              <a:tabLst>
                <a:tab pos="299085" algn="l"/>
                <a:tab pos="299720" algn="l"/>
                <a:tab pos="937894" algn="l"/>
                <a:tab pos="2016760" algn="l"/>
                <a:tab pos="3298825" algn="l"/>
                <a:tab pos="3653790" algn="l"/>
                <a:tab pos="4380865" algn="l"/>
                <a:tab pos="5571490" algn="l"/>
              </a:tabLst>
            </a:pPr>
            <a:r>
              <a:rPr sz="1600" dirty="0">
                <a:latin typeface="Microsoft Sans Serif"/>
                <a:cs typeface="Microsoft Sans Serif"/>
              </a:rPr>
              <a:t>Ö</a:t>
            </a:r>
            <a:r>
              <a:rPr sz="1600" spc="-5" dirty="0">
                <a:latin typeface="Microsoft Sans Serif"/>
                <a:cs typeface="Microsoft Sans Serif"/>
              </a:rPr>
              <a:t>rgüt</a:t>
            </a:r>
            <a:r>
              <a:rPr sz="1600" dirty="0">
                <a:latin typeface="Microsoft Sans Serif"/>
                <a:cs typeface="Microsoft Sans Serif"/>
              </a:rPr>
              <a:t>	</a:t>
            </a:r>
            <a:r>
              <a:rPr sz="1600" spc="-5" dirty="0">
                <a:latin typeface="Microsoft Sans Serif"/>
                <a:cs typeface="Microsoft Sans Serif"/>
              </a:rPr>
              <a:t>k</a:t>
            </a:r>
            <a:r>
              <a:rPr sz="1600" spc="-15" dirty="0">
                <a:latin typeface="Microsoft Sans Serif"/>
                <a:cs typeface="Microsoft Sans Serif"/>
              </a:rPr>
              <a:t>ü</a:t>
            </a:r>
            <a:r>
              <a:rPr sz="1600" spc="-5" dirty="0">
                <a:latin typeface="Microsoft Sans Serif"/>
                <a:cs typeface="Microsoft Sans Serif"/>
              </a:rPr>
              <a:t>ltürün</a:t>
            </a:r>
            <a:r>
              <a:rPr sz="1600" dirty="0">
                <a:latin typeface="Microsoft Sans Serif"/>
                <a:cs typeface="Microsoft Sans Serif"/>
              </a:rPr>
              <a:t>ü</a:t>
            </a:r>
            <a:r>
              <a:rPr sz="1600" spc="-5" dirty="0">
                <a:latin typeface="Microsoft Sans Serif"/>
                <a:cs typeface="Microsoft Sans Serif"/>
              </a:rPr>
              <a:t>n</a:t>
            </a:r>
            <a:r>
              <a:rPr sz="1600" dirty="0">
                <a:latin typeface="Microsoft Sans Serif"/>
                <a:cs typeface="Microsoft Sans Serif"/>
              </a:rPr>
              <a:t>	</a:t>
            </a:r>
            <a:r>
              <a:rPr sz="1600" spc="-15" dirty="0">
                <a:latin typeface="Microsoft Sans Serif"/>
                <a:cs typeface="Microsoft Sans Serif"/>
              </a:rPr>
              <a:t>o</a:t>
            </a:r>
            <a:r>
              <a:rPr sz="1600" dirty="0">
                <a:latin typeface="Microsoft Sans Serif"/>
                <a:cs typeface="Microsoft Sans Serif"/>
              </a:rPr>
              <a:t>l</a:t>
            </a:r>
            <a:r>
              <a:rPr sz="1600" spc="-10" dirty="0">
                <a:latin typeface="Microsoft Sans Serif"/>
                <a:cs typeface="Microsoft Sans Serif"/>
              </a:rPr>
              <a:t>u</a:t>
            </a:r>
            <a:r>
              <a:rPr sz="1600" dirty="0">
                <a:latin typeface="Microsoft Sans Serif"/>
                <a:cs typeface="Microsoft Sans Serif"/>
              </a:rPr>
              <a:t>ş</a:t>
            </a:r>
            <a:r>
              <a:rPr sz="1600" spc="-5" dirty="0">
                <a:latin typeface="Microsoft Sans Serif"/>
                <a:cs typeface="Microsoft Sans Serif"/>
              </a:rPr>
              <a:t>m</a:t>
            </a:r>
            <a:r>
              <a:rPr sz="1600" spc="-10" dirty="0">
                <a:latin typeface="Microsoft Sans Serif"/>
                <a:cs typeface="Microsoft Sans Serif"/>
              </a:rPr>
              <a:t>a</a:t>
            </a:r>
            <a:r>
              <a:rPr sz="1600" dirty="0">
                <a:latin typeface="Microsoft Sans Serif"/>
                <a:cs typeface="Microsoft Sans Serif"/>
              </a:rPr>
              <a:t>s</a:t>
            </a:r>
            <a:r>
              <a:rPr sz="1600" spc="60" dirty="0">
                <a:latin typeface="Microsoft Sans Serif"/>
                <a:cs typeface="Microsoft Sans Serif"/>
              </a:rPr>
              <a:t>ı</a:t>
            </a:r>
            <a:r>
              <a:rPr sz="1600" spc="-10" dirty="0">
                <a:latin typeface="Microsoft Sans Serif"/>
                <a:cs typeface="Microsoft Sans Serif"/>
              </a:rPr>
              <a:t>n</a:t>
            </a:r>
            <a:r>
              <a:rPr sz="1600" spc="-5" dirty="0">
                <a:latin typeface="Microsoft Sans Serif"/>
                <a:cs typeface="Microsoft Sans Serif"/>
              </a:rPr>
              <a:t>da</a:t>
            </a:r>
            <a:r>
              <a:rPr sz="1600" dirty="0">
                <a:latin typeface="Microsoft Sans Serif"/>
                <a:cs typeface="Microsoft Sans Serif"/>
              </a:rPr>
              <a:t>	</a:t>
            </a:r>
            <a:r>
              <a:rPr sz="1600" spc="-5" dirty="0">
                <a:latin typeface="Microsoft Sans Serif"/>
                <a:cs typeface="Microsoft Sans Serif"/>
              </a:rPr>
              <a:t>en</a:t>
            </a:r>
            <a:r>
              <a:rPr sz="1600" dirty="0">
                <a:latin typeface="Microsoft Sans Serif"/>
                <a:cs typeface="Microsoft Sans Serif"/>
              </a:rPr>
              <a:t>	</a:t>
            </a:r>
            <a:r>
              <a:rPr sz="1600" spc="-10" dirty="0">
                <a:latin typeface="Microsoft Sans Serif"/>
                <a:cs typeface="Microsoft Sans Serif"/>
              </a:rPr>
              <a:t>önem</a:t>
            </a:r>
            <a:r>
              <a:rPr sz="1600" dirty="0">
                <a:latin typeface="Microsoft Sans Serif"/>
                <a:cs typeface="Microsoft Sans Serif"/>
              </a:rPr>
              <a:t>l</a:t>
            </a:r>
            <a:r>
              <a:rPr sz="1600" spc="-15" dirty="0">
                <a:latin typeface="Microsoft Sans Serif"/>
                <a:cs typeface="Microsoft Sans Serif"/>
              </a:rPr>
              <a:t>i</a:t>
            </a:r>
            <a:r>
              <a:rPr sz="1600" dirty="0">
                <a:latin typeface="Microsoft Sans Serif"/>
                <a:cs typeface="Microsoft Sans Serif"/>
              </a:rPr>
              <a:t>	</a:t>
            </a:r>
            <a:r>
              <a:rPr sz="1600" spc="-5" dirty="0">
                <a:latin typeface="Microsoft Sans Serif"/>
                <a:cs typeface="Microsoft Sans Serif"/>
              </a:rPr>
              <a:t>etk</a:t>
            </a:r>
            <a:r>
              <a:rPr sz="1600" spc="5" dirty="0">
                <a:latin typeface="Microsoft Sans Serif"/>
                <a:cs typeface="Microsoft Sans Serif"/>
              </a:rPr>
              <a:t>e</a:t>
            </a:r>
            <a:r>
              <a:rPr sz="1600" spc="-10" dirty="0">
                <a:latin typeface="Microsoft Sans Serif"/>
                <a:cs typeface="Microsoft Sans Serif"/>
              </a:rPr>
              <a:t>nl</a:t>
            </a:r>
            <a:r>
              <a:rPr sz="1600" spc="-5" dirty="0">
                <a:latin typeface="Microsoft Sans Serif"/>
                <a:cs typeface="Microsoft Sans Serif"/>
              </a:rPr>
              <a:t>erden</a:t>
            </a:r>
            <a:r>
              <a:rPr sz="1600" dirty="0">
                <a:latin typeface="Microsoft Sans Serif"/>
                <a:cs typeface="Microsoft Sans Serif"/>
              </a:rPr>
              <a:t>	</a:t>
            </a:r>
            <a:r>
              <a:rPr sz="1600" spc="-10" dirty="0">
                <a:latin typeface="Microsoft Sans Serif"/>
                <a:cs typeface="Microsoft Sans Serif"/>
              </a:rPr>
              <a:t>bi</a:t>
            </a:r>
            <a:r>
              <a:rPr sz="1600" spc="-5" dirty="0">
                <a:latin typeface="Microsoft Sans Serif"/>
                <a:cs typeface="Microsoft Sans Serif"/>
              </a:rPr>
              <a:t>r  </a:t>
            </a:r>
            <a:r>
              <a:rPr sz="1600" dirty="0">
                <a:latin typeface="Microsoft Sans Serif"/>
                <a:cs typeface="Microsoft Sans Serif"/>
              </a:rPr>
              <a:t>tarzıdır.</a:t>
            </a:r>
          </a:p>
          <a:p>
            <a:pPr>
              <a:lnSpc>
                <a:spcPct val="100000"/>
              </a:lnSpc>
              <a:buFont typeface="Microsoft Sans Serif"/>
              <a:buChar char="•"/>
            </a:pPr>
            <a:endParaRPr sz="1700" dirty="0">
              <a:latin typeface="Microsoft Sans Serif"/>
              <a:cs typeface="Microsoft Sans Serif"/>
            </a:endParaRPr>
          </a:p>
          <a:p>
            <a:pPr marL="299085" marR="23495" indent="-287020">
              <a:lnSpc>
                <a:spcPct val="100000"/>
              </a:lnSpc>
              <a:buChar char="•"/>
              <a:tabLst>
                <a:tab pos="299085" algn="l"/>
                <a:tab pos="299720" algn="l"/>
                <a:tab pos="1160145" algn="l"/>
                <a:tab pos="1830705" algn="l"/>
                <a:tab pos="2588260" algn="l"/>
                <a:tab pos="3166110" algn="l"/>
                <a:tab pos="3552825" algn="l"/>
                <a:tab pos="4662805" algn="l"/>
                <a:tab pos="5327650" algn="l"/>
              </a:tabLst>
            </a:pPr>
            <a:r>
              <a:rPr sz="1600" dirty="0">
                <a:latin typeface="Microsoft Sans Serif"/>
                <a:cs typeface="Microsoft Sans Serif"/>
              </a:rPr>
              <a:t>Ö</a:t>
            </a:r>
            <a:r>
              <a:rPr sz="1600" spc="-5" dirty="0">
                <a:latin typeface="Microsoft Sans Serif"/>
                <a:cs typeface="Microsoft Sans Serif"/>
              </a:rPr>
              <a:t>rgü</a:t>
            </a:r>
            <a:r>
              <a:rPr sz="1600" dirty="0">
                <a:latin typeface="Microsoft Sans Serif"/>
                <a:cs typeface="Microsoft Sans Serif"/>
              </a:rPr>
              <a:t>t</a:t>
            </a:r>
            <a:r>
              <a:rPr sz="1600" spc="-5" dirty="0">
                <a:latin typeface="Microsoft Sans Serif"/>
                <a:cs typeface="Microsoft Sans Serif"/>
              </a:rPr>
              <a:t>te</a:t>
            </a:r>
            <a:r>
              <a:rPr sz="1600" dirty="0">
                <a:latin typeface="Microsoft Sans Serif"/>
                <a:cs typeface="Microsoft Sans Serif"/>
              </a:rPr>
              <a:t>	</a:t>
            </a:r>
            <a:r>
              <a:rPr sz="1600" spc="-10" dirty="0">
                <a:latin typeface="Microsoft Sans Serif"/>
                <a:cs typeface="Microsoft Sans Serif"/>
              </a:rPr>
              <a:t>gü</a:t>
            </a:r>
            <a:r>
              <a:rPr sz="1600" dirty="0">
                <a:latin typeface="Microsoft Sans Serif"/>
                <a:cs typeface="Microsoft Sans Serif"/>
              </a:rPr>
              <a:t>ç</a:t>
            </a:r>
            <a:r>
              <a:rPr sz="1600" spc="-15" dirty="0">
                <a:latin typeface="Microsoft Sans Serif"/>
                <a:cs typeface="Microsoft Sans Serif"/>
              </a:rPr>
              <a:t>l</a:t>
            </a:r>
            <a:r>
              <a:rPr sz="1600" spc="-5" dirty="0">
                <a:latin typeface="Microsoft Sans Serif"/>
                <a:cs typeface="Microsoft Sans Serif"/>
              </a:rPr>
              <a:t>ü</a:t>
            </a:r>
            <a:r>
              <a:rPr sz="1600" dirty="0">
                <a:latin typeface="Microsoft Sans Serif"/>
                <a:cs typeface="Microsoft Sans Serif"/>
              </a:rPr>
              <a:t>	</a:t>
            </a:r>
            <a:r>
              <a:rPr sz="1600" spc="-25" dirty="0">
                <a:latin typeface="Microsoft Sans Serif"/>
                <a:cs typeface="Microsoft Sans Serif"/>
              </a:rPr>
              <a:t>l</a:t>
            </a:r>
            <a:r>
              <a:rPr sz="1600" spc="-15" dirty="0">
                <a:latin typeface="Microsoft Sans Serif"/>
                <a:cs typeface="Microsoft Sans Serif"/>
              </a:rPr>
              <a:t>i</a:t>
            </a:r>
            <a:r>
              <a:rPr sz="1600" spc="-5" dirty="0">
                <a:latin typeface="Microsoft Sans Serif"/>
                <a:cs typeface="Microsoft Sans Serif"/>
              </a:rPr>
              <a:t>der</a:t>
            </a:r>
            <a:r>
              <a:rPr sz="1600" spc="-15" dirty="0">
                <a:latin typeface="Microsoft Sans Serif"/>
                <a:cs typeface="Microsoft Sans Serif"/>
              </a:rPr>
              <a:t>li</a:t>
            </a:r>
            <a:r>
              <a:rPr sz="1600" spc="-5" dirty="0">
                <a:latin typeface="Microsoft Sans Serif"/>
                <a:cs typeface="Microsoft Sans Serif"/>
              </a:rPr>
              <a:t>k</a:t>
            </a:r>
            <a:r>
              <a:rPr sz="1600" dirty="0">
                <a:latin typeface="Microsoft Sans Serif"/>
                <a:cs typeface="Microsoft Sans Serif"/>
              </a:rPr>
              <a:t>	</a:t>
            </a:r>
            <a:r>
              <a:rPr sz="1600" spc="-5" dirty="0">
                <a:latin typeface="Microsoft Sans Serif"/>
                <a:cs typeface="Microsoft Sans Serif"/>
              </a:rPr>
              <a:t>tar</a:t>
            </a:r>
            <a:r>
              <a:rPr sz="1600" spc="5" dirty="0">
                <a:latin typeface="Microsoft Sans Serif"/>
                <a:cs typeface="Microsoft Sans Serif"/>
              </a:rPr>
              <a:t>z</a:t>
            </a:r>
            <a:r>
              <a:rPr sz="1600" spc="75" dirty="0">
                <a:latin typeface="Microsoft Sans Serif"/>
                <a:cs typeface="Microsoft Sans Serif"/>
              </a:rPr>
              <a:t>ı</a:t>
            </a:r>
            <a:r>
              <a:rPr sz="1600" dirty="0">
                <a:latin typeface="Microsoft Sans Serif"/>
                <a:cs typeface="Microsoft Sans Serif"/>
              </a:rPr>
              <a:t>	</a:t>
            </a:r>
            <a:r>
              <a:rPr sz="1600" spc="-5" dirty="0">
                <a:latin typeface="Microsoft Sans Serif"/>
                <a:cs typeface="Microsoft Sans Serif"/>
              </a:rPr>
              <a:t>il</a:t>
            </a:r>
            <a:r>
              <a:rPr sz="1600" spc="-15" dirty="0">
                <a:latin typeface="Microsoft Sans Serif"/>
                <a:cs typeface="Microsoft Sans Serif"/>
              </a:rPr>
              <a:t>e</a:t>
            </a:r>
            <a:r>
              <a:rPr sz="1600" dirty="0">
                <a:latin typeface="Microsoft Sans Serif"/>
                <a:cs typeface="Microsoft Sans Serif"/>
              </a:rPr>
              <a:t>	</a:t>
            </a:r>
            <a:r>
              <a:rPr sz="1600" spc="-5" dirty="0">
                <a:latin typeface="Microsoft Sans Serif"/>
                <a:cs typeface="Microsoft Sans Serif"/>
              </a:rPr>
              <a:t>k</a:t>
            </a:r>
            <a:r>
              <a:rPr sz="1600" spc="-10" dirty="0">
                <a:latin typeface="Microsoft Sans Serif"/>
                <a:cs typeface="Microsoft Sans Serif"/>
              </a:rPr>
              <a:t>ar</a:t>
            </a:r>
            <a:r>
              <a:rPr sz="1600" spc="5" dirty="0">
                <a:latin typeface="Microsoft Sans Serif"/>
                <a:cs typeface="Microsoft Sans Serif"/>
              </a:rPr>
              <a:t>ş</a:t>
            </a:r>
            <a:r>
              <a:rPr sz="1600" spc="60" dirty="0">
                <a:latin typeface="Microsoft Sans Serif"/>
                <a:cs typeface="Microsoft Sans Serif"/>
              </a:rPr>
              <a:t>ı</a:t>
            </a:r>
            <a:r>
              <a:rPr sz="1600" spc="-15" dirty="0">
                <a:latin typeface="Microsoft Sans Serif"/>
                <a:cs typeface="Microsoft Sans Serif"/>
              </a:rPr>
              <a:t>l</a:t>
            </a:r>
            <a:r>
              <a:rPr sz="1600" spc="-10" dirty="0">
                <a:latin typeface="Microsoft Sans Serif"/>
                <a:cs typeface="Microsoft Sans Serif"/>
              </a:rPr>
              <a:t>a</a:t>
            </a:r>
            <a:r>
              <a:rPr sz="1600" spc="-5" dirty="0">
                <a:latin typeface="Microsoft Sans Serif"/>
                <a:cs typeface="Microsoft Sans Serif"/>
              </a:rPr>
              <a:t>ş</a:t>
            </a:r>
            <a:r>
              <a:rPr sz="1600" spc="-10" dirty="0">
                <a:latin typeface="Microsoft Sans Serif"/>
                <a:cs typeface="Microsoft Sans Serif"/>
              </a:rPr>
              <a:t>a</a:t>
            </a:r>
            <a:r>
              <a:rPr sz="1600" spc="-5" dirty="0">
                <a:latin typeface="Microsoft Sans Serif"/>
                <a:cs typeface="Microsoft Sans Serif"/>
              </a:rPr>
              <a:t>n</a:t>
            </a:r>
            <a:r>
              <a:rPr sz="1600" dirty="0">
                <a:latin typeface="Microsoft Sans Serif"/>
                <a:cs typeface="Microsoft Sans Serif"/>
              </a:rPr>
              <a:t>	</a:t>
            </a:r>
            <a:r>
              <a:rPr sz="1600" spc="-10" dirty="0">
                <a:latin typeface="Microsoft Sans Serif"/>
                <a:cs typeface="Microsoft Sans Serif"/>
              </a:rPr>
              <a:t>bi</a:t>
            </a:r>
            <a:r>
              <a:rPr sz="1600" spc="-5" dirty="0">
                <a:latin typeface="Microsoft Sans Serif"/>
                <a:cs typeface="Microsoft Sans Serif"/>
              </a:rPr>
              <a:t>r</a:t>
            </a:r>
            <a:r>
              <a:rPr sz="1600" dirty="0">
                <a:latin typeface="Microsoft Sans Serif"/>
                <a:cs typeface="Microsoft Sans Serif"/>
              </a:rPr>
              <a:t>e</a:t>
            </a:r>
            <a:r>
              <a:rPr sz="1600" spc="-145" dirty="0">
                <a:latin typeface="Microsoft Sans Serif"/>
                <a:cs typeface="Microsoft Sans Serif"/>
              </a:rPr>
              <a:t>y</a:t>
            </a:r>
            <a:r>
              <a:rPr sz="1600" spc="-5" dirty="0">
                <a:latin typeface="Microsoft Sans Serif"/>
                <a:cs typeface="Microsoft Sans Serif"/>
              </a:rPr>
              <a:t>,</a:t>
            </a:r>
            <a:r>
              <a:rPr sz="1600" dirty="0">
                <a:latin typeface="Microsoft Sans Serif"/>
                <a:cs typeface="Microsoft Sans Serif"/>
              </a:rPr>
              <a:t>	</a:t>
            </a:r>
            <a:r>
              <a:rPr sz="1600" spc="-5" dirty="0">
                <a:latin typeface="Microsoft Sans Serif"/>
                <a:cs typeface="Microsoft Sans Serif"/>
              </a:rPr>
              <a:t>onun  </a:t>
            </a:r>
            <a:r>
              <a:rPr sz="1600" spc="-10" dirty="0">
                <a:latin typeface="Microsoft Sans Serif"/>
                <a:cs typeface="Microsoft Sans Serif"/>
              </a:rPr>
              <a:t>yoluna</a:t>
            </a:r>
            <a:r>
              <a:rPr sz="1600" spc="75" dirty="0">
                <a:latin typeface="Microsoft Sans Serif"/>
                <a:cs typeface="Microsoft Sans Serif"/>
              </a:rPr>
              <a:t> </a:t>
            </a:r>
            <a:r>
              <a:rPr sz="1600" spc="-20" dirty="0">
                <a:latin typeface="Microsoft Sans Serif"/>
                <a:cs typeface="Microsoft Sans Serif"/>
              </a:rPr>
              <a:t>gider.</a:t>
            </a:r>
            <a:endParaRPr sz="1600" dirty="0">
              <a:latin typeface="Microsoft Sans Serif"/>
              <a:cs typeface="Microsoft Sans Serif"/>
            </a:endParaRPr>
          </a:p>
          <a:p>
            <a:pPr>
              <a:lnSpc>
                <a:spcPct val="100000"/>
              </a:lnSpc>
              <a:spcBef>
                <a:spcPts val="55"/>
              </a:spcBef>
              <a:buFont typeface="Microsoft Sans Serif"/>
              <a:buChar char="•"/>
            </a:pPr>
            <a:endParaRPr sz="1650" dirty="0">
              <a:latin typeface="Microsoft Sans Serif"/>
              <a:cs typeface="Microsoft Sans Serif"/>
            </a:endParaRPr>
          </a:p>
          <a:p>
            <a:pPr marL="286385" marR="139700" indent="-286385" algn="r">
              <a:lnSpc>
                <a:spcPct val="100000"/>
              </a:lnSpc>
              <a:buChar char="•"/>
              <a:tabLst>
                <a:tab pos="286385" algn="l"/>
                <a:tab pos="299720" algn="l"/>
                <a:tab pos="1417320" algn="l"/>
                <a:tab pos="2217420" algn="l"/>
                <a:tab pos="2958465" algn="l"/>
                <a:tab pos="3858895" algn="l"/>
                <a:tab pos="5020310" algn="l"/>
              </a:tabLst>
            </a:pPr>
            <a:r>
              <a:rPr sz="1600" spc="-5" dirty="0">
                <a:latin typeface="Microsoft Sans Serif"/>
                <a:cs typeface="Microsoft Sans Serif"/>
              </a:rPr>
              <a:t>Bu </a:t>
            </a:r>
            <a:r>
              <a:rPr sz="1600" spc="-204" dirty="0">
                <a:latin typeface="Microsoft Sans Serif"/>
                <a:cs typeface="Microsoft Sans Serif"/>
              </a:rPr>
              <a:t> </a:t>
            </a:r>
            <a:r>
              <a:rPr sz="1600" spc="-5" dirty="0">
                <a:latin typeface="Microsoft Sans Serif"/>
                <a:cs typeface="Microsoft Sans Serif"/>
              </a:rPr>
              <a:t>duru</a:t>
            </a:r>
            <a:r>
              <a:rPr sz="1600" spc="5" dirty="0">
                <a:latin typeface="Microsoft Sans Serif"/>
                <a:cs typeface="Microsoft Sans Serif"/>
              </a:rPr>
              <a:t>m</a:t>
            </a:r>
            <a:r>
              <a:rPr sz="1600" spc="-5" dirty="0">
                <a:latin typeface="Microsoft Sans Serif"/>
                <a:cs typeface="Microsoft Sans Serif"/>
              </a:rPr>
              <a:t>,</a:t>
            </a:r>
            <a:r>
              <a:rPr sz="1600" dirty="0">
                <a:latin typeface="Microsoft Sans Serif"/>
                <a:cs typeface="Microsoft Sans Serif"/>
              </a:rPr>
              <a:t>	</a:t>
            </a:r>
            <a:r>
              <a:rPr sz="1600" spc="-10" dirty="0">
                <a:latin typeface="Microsoft Sans Serif"/>
                <a:cs typeface="Microsoft Sans Serif"/>
              </a:rPr>
              <a:t>örg</a:t>
            </a:r>
            <a:r>
              <a:rPr sz="1600" dirty="0">
                <a:latin typeface="Microsoft Sans Serif"/>
                <a:cs typeface="Microsoft Sans Serif"/>
              </a:rPr>
              <a:t>ü</a:t>
            </a:r>
            <a:r>
              <a:rPr sz="1600" spc="-5" dirty="0">
                <a:latin typeface="Microsoft Sans Serif"/>
                <a:cs typeface="Microsoft Sans Serif"/>
              </a:rPr>
              <a:t>tte</a:t>
            </a:r>
            <a:r>
              <a:rPr sz="1600" dirty="0">
                <a:latin typeface="Microsoft Sans Serif"/>
                <a:cs typeface="Microsoft Sans Serif"/>
              </a:rPr>
              <a:t>	</a:t>
            </a:r>
            <a:r>
              <a:rPr sz="1600" spc="-15" dirty="0">
                <a:latin typeface="Microsoft Sans Serif"/>
                <a:cs typeface="Microsoft Sans Serif"/>
              </a:rPr>
              <a:t>li</a:t>
            </a:r>
            <a:r>
              <a:rPr sz="1600" spc="-5" dirty="0">
                <a:latin typeface="Microsoft Sans Serif"/>
                <a:cs typeface="Microsoft Sans Serif"/>
              </a:rPr>
              <a:t>der</a:t>
            </a:r>
            <a:r>
              <a:rPr sz="1600" spc="-15" dirty="0">
                <a:latin typeface="Microsoft Sans Serif"/>
                <a:cs typeface="Microsoft Sans Serif"/>
              </a:rPr>
              <a:t>li</a:t>
            </a:r>
            <a:r>
              <a:rPr sz="1600" spc="-5" dirty="0">
                <a:latin typeface="Microsoft Sans Serif"/>
                <a:cs typeface="Microsoft Sans Serif"/>
              </a:rPr>
              <a:t>k</a:t>
            </a:r>
            <a:r>
              <a:rPr sz="1600" dirty="0">
                <a:latin typeface="Microsoft Sans Serif"/>
                <a:cs typeface="Microsoft Sans Serif"/>
              </a:rPr>
              <a:t>	</a:t>
            </a:r>
            <a:r>
              <a:rPr sz="1600" spc="-10" dirty="0">
                <a:latin typeface="Microsoft Sans Serif"/>
                <a:cs typeface="Microsoft Sans Serif"/>
              </a:rPr>
              <a:t>f</a:t>
            </a:r>
            <a:r>
              <a:rPr sz="1600" spc="-5" dirty="0">
                <a:latin typeface="Microsoft Sans Serif"/>
                <a:cs typeface="Microsoft Sans Serif"/>
              </a:rPr>
              <a:t>i</a:t>
            </a:r>
            <a:r>
              <a:rPr sz="1600" spc="-10" dirty="0">
                <a:latin typeface="Microsoft Sans Serif"/>
                <a:cs typeface="Microsoft Sans Serif"/>
              </a:rPr>
              <a:t>gü</a:t>
            </a:r>
            <a:r>
              <a:rPr sz="1600" dirty="0">
                <a:latin typeface="Microsoft Sans Serif"/>
                <a:cs typeface="Microsoft Sans Serif"/>
              </a:rPr>
              <a:t>r</a:t>
            </a:r>
            <a:r>
              <a:rPr sz="1600" spc="-10" dirty="0">
                <a:latin typeface="Microsoft Sans Serif"/>
                <a:cs typeface="Microsoft Sans Serif"/>
              </a:rPr>
              <a:t>ün</a:t>
            </a:r>
            <a:r>
              <a:rPr sz="1600" spc="-5" dirty="0">
                <a:latin typeface="Microsoft Sans Serif"/>
                <a:cs typeface="Microsoft Sans Serif"/>
              </a:rPr>
              <a:t>ü</a:t>
            </a:r>
            <a:r>
              <a:rPr sz="1600" dirty="0">
                <a:latin typeface="Microsoft Sans Serif"/>
                <a:cs typeface="Microsoft Sans Serif"/>
              </a:rPr>
              <a:t>	</a:t>
            </a:r>
            <a:r>
              <a:rPr sz="1600" spc="-5" dirty="0">
                <a:latin typeface="Microsoft Sans Serif"/>
                <a:cs typeface="Microsoft Sans Serif"/>
              </a:rPr>
              <a:t>mod</a:t>
            </a:r>
            <a:r>
              <a:rPr sz="1600" spc="-10" dirty="0">
                <a:latin typeface="Microsoft Sans Serif"/>
                <a:cs typeface="Microsoft Sans Serif"/>
              </a:rPr>
              <a:t>e</a:t>
            </a:r>
            <a:r>
              <a:rPr sz="1600" dirty="0">
                <a:latin typeface="Microsoft Sans Serif"/>
                <a:cs typeface="Microsoft Sans Serif"/>
              </a:rPr>
              <a:t>l</a:t>
            </a:r>
            <a:r>
              <a:rPr sz="1600" spc="-15" dirty="0">
                <a:latin typeface="Microsoft Sans Serif"/>
                <a:cs typeface="Microsoft Sans Serif"/>
              </a:rPr>
              <a:t>l</a:t>
            </a:r>
            <a:r>
              <a:rPr sz="1600" spc="-5" dirty="0">
                <a:latin typeface="Microsoft Sans Serif"/>
                <a:cs typeface="Microsoft Sans Serif"/>
              </a:rPr>
              <a:t>e</a:t>
            </a:r>
            <a:r>
              <a:rPr sz="1600" dirty="0">
                <a:latin typeface="Microsoft Sans Serif"/>
                <a:cs typeface="Microsoft Sans Serif"/>
              </a:rPr>
              <a:t>m</a:t>
            </a:r>
            <a:r>
              <a:rPr sz="1600" spc="-5" dirty="0">
                <a:latin typeface="Microsoft Sans Serif"/>
                <a:cs typeface="Microsoft Sans Serif"/>
              </a:rPr>
              <a:t>e</a:t>
            </a:r>
            <a:r>
              <a:rPr sz="1600" dirty="0">
                <a:latin typeface="Microsoft Sans Serif"/>
                <a:cs typeface="Microsoft Sans Serif"/>
              </a:rPr>
              <a:t>	</a:t>
            </a:r>
            <a:r>
              <a:rPr sz="1600" spc="-25" dirty="0">
                <a:latin typeface="Microsoft Sans Serif"/>
                <a:cs typeface="Microsoft Sans Serif"/>
              </a:rPr>
              <a:t>y</a:t>
            </a:r>
            <a:r>
              <a:rPr sz="1600" spc="-10" dirty="0">
                <a:latin typeface="Microsoft Sans Serif"/>
                <a:cs typeface="Microsoft Sans Serif"/>
              </a:rPr>
              <a:t>ol</a:t>
            </a:r>
            <a:r>
              <a:rPr sz="1600" spc="5" dirty="0">
                <a:latin typeface="Microsoft Sans Serif"/>
                <a:cs typeface="Microsoft Sans Serif"/>
              </a:rPr>
              <a:t>u</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a</a:t>
            </a:r>
            <a:endParaRPr sz="1600" dirty="0">
              <a:latin typeface="Microsoft Sans Serif"/>
              <a:cs typeface="Microsoft Sans Serif"/>
            </a:endParaRPr>
          </a:p>
          <a:p>
            <a:pPr marR="196850" algn="r">
              <a:lnSpc>
                <a:spcPct val="100000"/>
              </a:lnSpc>
            </a:pPr>
            <a:r>
              <a:rPr sz="1600" spc="-10" dirty="0">
                <a:latin typeface="Microsoft Sans Serif"/>
                <a:cs typeface="Microsoft Sans Serif"/>
              </a:rPr>
              <a:t>ortaya</a:t>
            </a:r>
            <a:r>
              <a:rPr sz="1600" spc="110" dirty="0">
                <a:latin typeface="Microsoft Sans Serif"/>
                <a:cs typeface="Microsoft Sans Serif"/>
              </a:rPr>
              <a:t> </a:t>
            </a:r>
            <a:r>
              <a:rPr sz="1600" spc="10" dirty="0">
                <a:latin typeface="Microsoft Sans Serif"/>
                <a:cs typeface="Microsoft Sans Serif"/>
              </a:rPr>
              <a:t>çıkar </a:t>
            </a:r>
            <a:r>
              <a:rPr sz="1600" spc="55" dirty="0">
                <a:latin typeface="Microsoft Sans Serif"/>
                <a:cs typeface="Microsoft Sans Serif"/>
              </a:rPr>
              <a:t> </a:t>
            </a:r>
            <a:r>
              <a:rPr sz="1600" spc="-5" dirty="0">
                <a:latin typeface="Microsoft Sans Serif"/>
                <a:cs typeface="Microsoft Sans Serif"/>
              </a:rPr>
              <a:t>ve</a:t>
            </a:r>
            <a:r>
              <a:rPr sz="1600" spc="35" dirty="0">
                <a:latin typeface="Microsoft Sans Serif"/>
                <a:cs typeface="Microsoft Sans Serif"/>
              </a:rPr>
              <a:t> </a:t>
            </a:r>
            <a:r>
              <a:rPr sz="1600" spc="-10" dirty="0">
                <a:latin typeface="Microsoft Sans Serif"/>
                <a:cs typeface="Microsoft Sans Serif"/>
              </a:rPr>
              <a:t>kültürün</a:t>
            </a:r>
            <a:r>
              <a:rPr sz="1600" spc="484" dirty="0">
                <a:latin typeface="Microsoft Sans Serif"/>
                <a:cs typeface="Microsoft Sans Serif"/>
              </a:rPr>
              <a:t> </a:t>
            </a:r>
            <a:r>
              <a:rPr sz="1600" spc="-10" dirty="0">
                <a:latin typeface="Microsoft Sans Serif"/>
                <a:cs typeface="Microsoft Sans Serif"/>
              </a:rPr>
              <a:t>oluşumuna</a:t>
            </a:r>
            <a:r>
              <a:rPr sz="1600" spc="465" dirty="0">
                <a:latin typeface="Microsoft Sans Serif"/>
                <a:cs typeface="Microsoft Sans Serif"/>
              </a:rPr>
              <a:t> </a:t>
            </a:r>
            <a:r>
              <a:rPr sz="1600" spc="-10" dirty="0">
                <a:latin typeface="Microsoft Sans Serif"/>
                <a:cs typeface="Microsoft Sans Serif"/>
              </a:rPr>
              <a:t>önemli</a:t>
            </a:r>
            <a:r>
              <a:rPr sz="1600" spc="470" dirty="0">
                <a:latin typeface="Microsoft Sans Serif"/>
                <a:cs typeface="Microsoft Sans Serif"/>
              </a:rPr>
              <a:t> </a:t>
            </a:r>
            <a:r>
              <a:rPr sz="1600" spc="10" dirty="0">
                <a:latin typeface="Microsoft Sans Serif"/>
                <a:cs typeface="Microsoft Sans Serif"/>
              </a:rPr>
              <a:t>katkı </a:t>
            </a:r>
            <a:r>
              <a:rPr sz="1600" spc="65" dirty="0">
                <a:latin typeface="Microsoft Sans Serif"/>
                <a:cs typeface="Microsoft Sans Serif"/>
              </a:rPr>
              <a:t> </a:t>
            </a:r>
            <a:r>
              <a:rPr sz="1600" spc="-20" dirty="0">
                <a:latin typeface="Microsoft Sans Serif"/>
                <a:cs typeface="Microsoft Sans Serif"/>
              </a:rPr>
              <a:t>sağlar.</a:t>
            </a:r>
            <a:endParaRPr sz="1600" dirty="0">
              <a:latin typeface="Microsoft Sans Serif"/>
              <a:cs typeface="Microsoft Sans Serif"/>
            </a:endParaRPr>
          </a:p>
        </p:txBody>
      </p:sp>
      <p:sp>
        <p:nvSpPr>
          <p:cNvPr id="4" name="object 4"/>
          <p:cNvSpPr txBox="1"/>
          <p:nvPr/>
        </p:nvSpPr>
        <p:spPr>
          <a:xfrm>
            <a:off x="6750177" y="2433573"/>
            <a:ext cx="1887220" cy="269240"/>
          </a:xfrm>
          <a:prstGeom prst="rect">
            <a:avLst/>
          </a:prstGeom>
        </p:spPr>
        <p:txBody>
          <a:bodyPr vert="horz" wrap="square" lIns="0" tIns="12065" rIns="0" bIns="0" rtlCol="0">
            <a:spAutoFit/>
          </a:bodyPr>
          <a:lstStyle/>
          <a:p>
            <a:pPr marL="12700">
              <a:lnSpc>
                <a:spcPct val="100000"/>
              </a:lnSpc>
              <a:spcBef>
                <a:spcPts val="95"/>
              </a:spcBef>
              <a:tabLst>
                <a:tab pos="684530" algn="l"/>
                <a:tab pos="1298575" algn="l"/>
              </a:tabLst>
            </a:pPr>
            <a:r>
              <a:rPr sz="1600" spc="-5" dirty="0">
                <a:latin typeface="Microsoft Sans Serif"/>
                <a:cs typeface="Microsoft Sans Serif"/>
              </a:rPr>
              <a:t>tanesi	güçlü	</a:t>
            </a:r>
            <a:r>
              <a:rPr sz="1600" spc="-10" dirty="0">
                <a:latin typeface="Microsoft Sans Serif"/>
                <a:cs typeface="Microsoft Sans Serif"/>
              </a:rPr>
              <a:t>liderlik</a:t>
            </a:r>
            <a:endParaRPr sz="1600">
              <a:latin typeface="Microsoft Sans Serif"/>
              <a:cs typeface="Microsoft Sans Serif"/>
            </a:endParaRPr>
          </a:p>
        </p:txBody>
      </p:sp>
      <p:sp>
        <p:nvSpPr>
          <p:cNvPr id="5" name="object 5"/>
          <p:cNvSpPr txBox="1"/>
          <p:nvPr/>
        </p:nvSpPr>
        <p:spPr>
          <a:xfrm>
            <a:off x="6783705" y="3165474"/>
            <a:ext cx="722630"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Microsoft Sans Serif"/>
                <a:cs typeface="Microsoft Sans Serif"/>
              </a:rPr>
              <a:t>kişiliğini</a:t>
            </a:r>
            <a:endParaRPr sz="1600">
              <a:latin typeface="Microsoft Sans Serif"/>
              <a:cs typeface="Microsoft Sans Serif"/>
            </a:endParaRPr>
          </a:p>
        </p:txBody>
      </p:sp>
      <p:sp>
        <p:nvSpPr>
          <p:cNvPr id="6" name="object 6"/>
          <p:cNvSpPr txBox="1"/>
          <p:nvPr/>
        </p:nvSpPr>
        <p:spPr>
          <a:xfrm>
            <a:off x="7664577" y="3165474"/>
            <a:ext cx="972819"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Microsoft Sans Serif"/>
                <a:cs typeface="Microsoft Sans Serif"/>
              </a:rPr>
              <a:t>örnekleme</a:t>
            </a:r>
            <a:endParaRPr sz="1600">
              <a:latin typeface="Microsoft Sans Serif"/>
              <a:cs typeface="Microsoft Sans Serif"/>
            </a:endParaRPr>
          </a:p>
        </p:txBody>
      </p:sp>
      <p:sp>
        <p:nvSpPr>
          <p:cNvPr id="7" name="object 7"/>
          <p:cNvSpPr txBox="1"/>
          <p:nvPr/>
        </p:nvSpPr>
        <p:spPr>
          <a:xfrm>
            <a:off x="6651117" y="3896995"/>
            <a:ext cx="107632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Microsoft Sans Serif"/>
                <a:cs typeface="Microsoft Sans Serif"/>
              </a:rPr>
              <a:t>benimseme</a:t>
            </a:r>
            <a:endParaRPr sz="1600">
              <a:latin typeface="Microsoft Sans Serif"/>
              <a:cs typeface="Microsoft Sans Serif"/>
            </a:endParaRPr>
          </a:p>
        </p:txBody>
      </p:sp>
      <p:sp>
        <p:nvSpPr>
          <p:cNvPr id="8" name="object 8"/>
          <p:cNvSpPr txBox="1"/>
          <p:nvPr/>
        </p:nvSpPr>
        <p:spPr>
          <a:xfrm>
            <a:off x="7868793" y="3896995"/>
            <a:ext cx="76898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Microsoft Sans Serif"/>
                <a:cs typeface="Microsoft Sans Serif"/>
              </a:rPr>
              <a:t>şeklinde</a:t>
            </a:r>
            <a:endParaRPr sz="1600">
              <a:latin typeface="Microsoft Sans Serif"/>
              <a:cs typeface="Microsoft Sans Serif"/>
            </a:endParaRPr>
          </a:p>
        </p:txBody>
      </p:sp>
      <p:sp>
        <p:nvSpPr>
          <p:cNvPr id="9" name="object 9"/>
          <p:cNvSpPr txBox="1"/>
          <p:nvPr/>
        </p:nvSpPr>
        <p:spPr>
          <a:xfrm>
            <a:off x="834339" y="4628769"/>
            <a:ext cx="7802880" cy="1244600"/>
          </a:xfrm>
          <a:prstGeom prst="rect">
            <a:avLst/>
          </a:prstGeom>
        </p:spPr>
        <p:txBody>
          <a:bodyPr vert="horz" wrap="square" lIns="0" tIns="12065" rIns="0" bIns="0" rtlCol="0">
            <a:spAutoFit/>
          </a:bodyPr>
          <a:lstStyle/>
          <a:p>
            <a:pPr marL="299085" marR="5080" indent="-287020">
              <a:lnSpc>
                <a:spcPct val="100000"/>
              </a:lnSpc>
              <a:spcBef>
                <a:spcPts val="95"/>
              </a:spcBef>
              <a:buChar char="•"/>
              <a:tabLst>
                <a:tab pos="299085" algn="l"/>
                <a:tab pos="299720" algn="l"/>
                <a:tab pos="1460500" algn="l"/>
                <a:tab pos="2254885" algn="l"/>
                <a:tab pos="3292475" algn="l"/>
                <a:tab pos="4239260" algn="l"/>
                <a:tab pos="5085080" algn="l"/>
              </a:tabLst>
            </a:pPr>
            <a:r>
              <a:rPr sz="1600" spc="-5" dirty="0">
                <a:latin typeface="Microsoft Sans Serif"/>
                <a:cs typeface="Microsoft Sans Serif"/>
              </a:rPr>
              <a:t>Örnekleme	</a:t>
            </a:r>
            <a:r>
              <a:rPr sz="1600" spc="-15" dirty="0">
                <a:latin typeface="Microsoft Sans Serif"/>
                <a:cs typeface="Microsoft Sans Serif"/>
              </a:rPr>
              <a:t>yoluyla	</a:t>
            </a:r>
            <a:r>
              <a:rPr sz="1600" dirty="0">
                <a:latin typeface="Microsoft Sans Serif"/>
                <a:cs typeface="Microsoft Sans Serif"/>
              </a:rPr>
              <a:t>kazanılan	</a:t>
            </a:r>
            <a:r>
              <a:rPr sz="1600" spc="5" dirty="0">
                <a:latin typeface="Microsoft Sans Serif"/>
                <a:cs typeface="Microsoft Sans Serif"/>
              </a:rPr>
              <a:t>davranış	tarzları,	</a:t>
            </a:r>
            <a:r>
              <a:rPr sz="1600" spc="-10" dirty="0">
                <a:latin typeface="Microsoft Sans Serif"/>
                <a:cs typeface="Microsoft Sans Serif"/>
              </a:rPr>
              <a:t>diğer</a:t>
            </a:r>
            <a:r>
              <a:rPr sz="1600" spc="215" dirty="0">
                <a:latin typeface="Microsoft Sans Serif"/>
                <a:cs typeface="Microsoft Sans Serif"/>
              </a:rPr>
              <a:t> </a:t>
            </a:r>
            <a:r>
              <a:rPr sz="1600" dirty="0">
                <a:latin typeface="Microsoft Sans Serif"/>
                <a:cs typeface="Microsoft Sans Serif"/>
              </a:rPr>
              <a:t>örgüt</a:t>
            </a:r>
            <a:r>
              <a:rPr sz="1600" spc="229" dirty="0">
                <a:latin typeface="Microsoft Sans Serif"/>
                <a:cs typeface="Microsoft Sans Serif"/>
              </a:rPr>
              <a:t> </a:t>
            </a:r>
            <a:r>
              <a:rPr sz="1600" spc="5" dirty="0">
                <a:latin typeface="Microsoft Sans Serif"/>
                <a:cs typeface="Microsoft Sans Serif"/>
              </a:rPr>
              <a:t>çalışanları</a:t>
            </a:r>
            <a:r>
              <a:rPr sz="1600" spc="210" dirty="0">
                <a:latin typeface="Microsoft Sans Serif"/>
                <a:cs typeface="Microsoft Sans Serif"/>
              </a:rPr>
              <a:t> </a:t>
            </a:r>
            <a:r>
              <a:rPr sz="1600" spc="-5" dirty="0">
                <a:latin typeface="Microsoft Sans Serif"/>
                <a:cs typeface="Microsoft Sans Serif"/>
              </a:rPr>
              <a:t>için</a:t>
            </a:r>
            <a:r>
              <a:rPr sz="1600" spc="220" dirty="0">
                <a:latin typeface="Microsoft Sans Serif"/>
                <a:cs typeface="Microsoft Sans Serif"/>
              </a:rPr>
              <a:t> </a:t>
            </a:r>
            <a:r>
              <a:rPr sz="1600" spc="-5" dirty="0">
                <a:latin typeface="Microsoft Sans Serif"/>
                <a:cs typeface="Microsoft Sans Serif"/>
              </a:rPr>
              <a:t>de </a:t>
            </a:r>
            <a:r>
              <a:rPr sz="1600" spc="-409" dirty="0">
                <a:latin typeface="Microsoft Sans Serif"/>
                <a:cs typeface="Microsoft Sans Serif"/>
              </a:rPr>
              <a:t> </a:t>
            </a:r>
            <a:r>
              <a:rPr sz="1600" spc="-5" dirty="0">
                <a:latin typeface="Microsoft Sans Serif"/>
                <a:cs typeface="Microsoft Sans Serif"/>
              </a:rPr>
              <a:t>model</a:t>
            </a:r>
            <a:r>
              <a:rPr sz="1600" spc="20" dirty="0">
                <a:latin typeface="Microsoft Sans Serif"/>
                <a:cs typeface="Microsoft Sans Serif"/>
              </a:rPr>
              <a:t> </a:t>
            </a:r>
            <a:r>
              <a:rPr sz="1600" spc="-15" dirty="0">
                <a:latin typeface="Microsoft Sans Serif"/>
                <a:cs typeface="Microsoft Sans Serif"/>
              </a:rPr>
              <a:t>oluşturur.</a:t>
            </a:r>
            <a:endParaRPr sz="1600" dirty="0">
              <a:latin typeface="Microsoft Sans Serif"/>
              <a:cs typeface="Microsoft Sans Serif"/>
            </a:endParaRPr>
          </a:p>
          <a:p>
            <a:pPr>
              <a:lnSpc>
                <a:spcPct val="100000"/>
              </a:lnSpc>
              <a:spcBef>
                <a:spcPts val="50"/>
              </a:spcBef>
              <a:buFont typeface="Microsoft Sans Serif"/>
              <a:buChar char="•"/>
            </a:pPr>
            <a:endParaRPr sz="1650" dirty="0">
              <a:latin typeface="Microsoft Sans Serif"/>
              <a:cs typeface="Microsoft Sans Serif"/>
            </a:endParaRPr>
          </a:p>
          <a:p>
            <a:pPr marL="299085" indent="-287020">
              <a:lnSpc>
                <a:spcPct val="100000"/>
              </a:lnSpc>
              <a:buChar char="•"/>
              <a:tabLst>
                <a:tab pos="299085" algn="l"/>
                <a:tab pos="299720" algn="l"/>
              </a:tabLst>
            </a:pPr>
            <a:r>
              <a:rPr sz="1600" spc="-5" dirty="0">
                <a:latin typeface="Microsoft Sans Serif"/>
                <a:cs typeface="Microsoft Sans Serif"/>
              </a:rPr>
              <a:t>Zamanla</a:t>
            </a:r>
            <a:r>
              <a:rPr sz="1600" spc="30" dirty="0">
                <a:latin typeface="Microsoft Sans Serif"/>
                <a:cs typeface="Microsoft Sans Serif"/>
              </a:rPr>
              <a:t> </a:t>
            </a:r>
            <a:r>
              <a:rPr sz="1600" dirty="0">
                <a:latin typeface="Microsoft Sans Serif"/>
                <a:cs typeface="Microsoft Sans Serif"/>
              </a:rPr>
              <a:t>kazanılan</a:t>
            </a:r>
            <a:r>
              <a:rPr sz="1600" spc="30" dirty="0">
                <a:latin typeface="Microsoft Sans Serif"/>
                <a:cs typeface="Microsoft Sans Serif"/>
              </a:rPr>
              <a:t> </a:t>
            </a:r>
            <a:r>
              <a:rPr sz="1600" dirty="0">
                <a:latin typeface="Microsoft Sans Serif"/>
                <a:cs typeface="Microsoft Sans Serif"/>
              </a:rPr>
              <a:t>davranışlar</a:t>
            </a:r>
            <a:r>
              <a:rPr sz="1600" spc="40" dirty="0">
                <a:latin typeface="Microsoft Sans Serif"/>
                <a:cs typeface="Microsoft Sans Serif"/>
              </a:rPr>
              <a:t> </a:t>
            </a:r>
            <a:r>
              <a:rPr sz="1600" dirty="0">
                <a:latin typeface="Microsoft Sans Serif"/>
                <a:cs typeface="Microsoft Sans Serif"/>
              </a:rPr>
              <a:t>alışkanlıklara</a:t>
            </a:r>
            <a:r>
              <a:rPr sz="1600" spc="35" dirty="0">
                <a:latin typeface="Microsoft Sans Serif"/>
                <a:cs typeface="Microsoft Sans Serif"/>
              </a:rPr>
              <a:t> </a:t>
            </a:r>
            <a:r>
              <a:rPr sz="1600" spc="-5" dirty="0">
                <a:latin typeface="Microsoft Sans Serif"/>
                <a:cs typeface="Microsoft Sans Serif"/>
              </a:rPr>
              <a:t>ve</a:t>
            </a:r>
            <a:r>
              <a:rPr sz="1600" spc="25" dirty="0">
                <a:latin typeface="Microsoft Sans Serif"/>
                <a:cs typeface="Microsoft Sans Serif"/>
              </a:rPr>
              <a:t> </a:t>
            </a:r>
            <a:r>
              <a:rPr sz="1600" spc="-5" dirty="0">
                <a:latin typeface="Microsoft Sans Serif"/>
                <a:cs typeface="Microsoft Sans Serif"/>
              </a:rPr>
              <a:t>en</a:t>
            </a:r>
            <a:r>
              <a:rPr sz="1600" spc="40" dirty="0">
                <a:latin typeface="Microsoft Sans Serif"/>
                <a:cs typeface="Microsoft Sans Serif"/>
              </a:rPr>
              <a:t> </a:t>
            </a:r>
            <a:r>
              <a:rPr sz="1600" spc="-5" dirty="0">
                <a:latin typeface="Microsoft Sans Serif"/>
                <a:cs typeface="Microsoft Sans Serif"/>
              </a:rPr>
              <a:t>sonunda</a:t>
            </a:r>
            <a:r>
              <a:rPr sz="1600" spc="495" dirty="0">
                <a:latin typeface="Microsoft Sans Serif"/>
                <a:cs typeface="Microsoft Sans Serif"/>
              </a:rPr>
              <a:t> </a:t>
            </a:r>
            <a:r>
              <a:rPr sz="1600" spc="-5" dirty="0">
                <a:latin typeface="Microsoft Sans Serif"/>
                <a:cs typeface="Microsoft Sans Serif"/>
              </a:rPr>
              <a:t>da</a:t>
            </a:r>
            <a:r>
              <a:rPr sz="1600" spc="25" dirty="0">
                <a:latin typeface="Microsoft Sans Serif"/>
                <a:cs typeface="Microsoft Sans Serif"/>
              </a:rPr>
              <a:t> </a:t>
            </a:r>
            <a:r>
              <a:rPr sz="1600" spc="-5" dirty="0">
                <a:latin typeface="Microsoft Sans Serif"/>
                <a:cs typeface="Microsoft Sans Serif"/>
              </a:rPr>
              <a:t>ortaklaşa</a:t>
            </a:r>
            <a:r>
              <a:rPr sz="1600" spc="30" dirty="0">
                <a:latin typeface="Microsoft Sans Serif"/>
                <a:cs typeface="Microsoft Sans Serif"/>
              </a:rPr>
              <a:t> </a:t>
            </a:r>
            <a:r>
              <a:rPr sz="1600" spc="-10" dirty="0">
                <a:latin typeface="Microsoft Sans Serif"/>
                <a:cs typeface="Microsoft Sans Serif"/>
              </a:rPr>
              <a:t>öğrenme</a:t>
            </a:r>
            <a:endParaRPr sz="1600" dirty="0">
              <a:latin typeface="Microsoft Sans Serif"/>
              <a:cs typeface="Microsoft Sans Serif"/>
            </a:endParaRPr>
          </a:p>
          <a:p>
            <a:pPr marL="299085">
              <a:lnSpc>
                <a:spcPct val="100000"/>
              </a:lnSpc>
              <a:spcBef>
                <a:spcPts val="5"/>
              </a:spcBef>
            </a:pPr>
            <a:r>
              <a:rPr sz="1600" spc="-15" dirty="0">
                <a:latin typeface="Microsoft Sans Serif"/>
                <a:cs typeface="Microsoft Sans Serif"/>
              </a:rPr>
              <a:t>yoluyla</a:t>
            </a:r>
            <a:r>
              <a:rPr sz="1600" spc="40" dirty="0">
                <a:latin typeface="Microsoft Sans Serif"/>
                <a:cs typeface="Microsoft Sans Serif"/>
              </a:rPr>
              <a:t> </a:t>
            </a:r>
            <a:r>
              <a:rPr sz="1600" spc="-5" dirty="0">
                <a:latin typeface="Microsoft Sans Serif"/>
                <a:cs typeface="Microsoft Sans Serif"/>
              </a:rPr>
              <a:t>paylaşılan</a:t>
            </a:r>
            <a:r>
              <a:rPr sz="1600" spc="75" dirty="0">
                <a:latin typeface="Microsoft Sans Serif"/>
                <a:cs typeface="Microsoft Sans Serif"/>
              </a:rPr>
              <a:t> </a:t>
            </a:r>
            <a:r>
              <a:rPr sz="1600" spc="-5" dirty="0">
                <a:latin typeface="Microsoft Sans Serif"/>
                <a:cs typeface="Microsoft Sans Serif"/>
              </a:rPr>
              <a:t>kültürel</a:t>
            </a:r>
            <a:r>
              <a:rPr sz="1600" spc="459" dirty="0">
                <a:latin typeface="Microsoft Sans Serif"/>
                <a:cs typeface="Microsoft Sans Serif"/>
              </a:rPr>
              <a:t> </a:t>
            </a:r>
            <a:r>
              <a:rPr sz="1600" dirty="0">
                <a:latin typeface="Microsoft Sans Serif"/>
                <a:cs typeface="Microsoft Sans Serif"/>
              </a:rPr>
              <a:t>kalıplara</a:t>
            </a:r>
            <a:r>
              <a:rPr sz="1600" spc="475" dirty="0">
                <a:latin typeface="Microsoft Sans Serif"/>
                <a:cs typeface="Microsoft Sans Serif"/>
              </a:rPr>
              <a:t> </a:t>
            </a:r>
            <a:r>
              <a:rPr sz="1600" spc="-15" dirty="0">
                <a:latin typeface="Microsoft Sans Serif"/>
                <a:cs typeface="Microsoft Sans Serif"/>
              </a:rPr>
              <a:t>dönüşür.</a:t>
            </a:r>
            <a:endParaRPr sz="1600" dirty="0">
              <a:latin typeface="Microsoft Sans Serif"/>
              <a:cs typeface="Microsoft Sans Serif"/>
            </a:endParaRPr>
          </a:p>
        </p:txBody>
      </p:sp>
    </p:spTree>
    <p:extLst>
      <p:ext uri="{BB962C8B-B14F-4D97-AF65-F5344CB8AC3E}">
        <p14:creationId xmlns:p14="http://schemas.microsoft.com/office/powerpoint/2010/main" val="1568711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24" y="836712"/>
            <a:ext cx="7554085" cy="781624"/>
          </a:xfrm>
          <a:prstGeom prst="rect">
            <a:avLst/>
          </a:prstGeom>
        </p:spPr>
        <p:txBody>
          <a:bodyPr vert="horz" wrap="square" lIns="0" tIns="12065" rIns="0" bIns="0" rtlCol="0">
            <a:spAutoFit/>
          </a:bodyPr>
          <a:lstStyle/>
          <a:p>
            <a:pPr marL="12700">
              <a:lnSpc>
                <a:spcPct val="100000"/>
              </a:lnSpc>
              <a:spcBef>
                <a:spcPts val="95"/>
              </a:spcBef>
            </a:pPr>
            <a:r>
              <a:rPr spc="-5" dirty="0"/>
              <a:t>Örgüt</a:t>
            </a:r>
            <a:r>
              <a:rPr spc="-10" dirty="0"/>
              <a:t> </a:t>
            </a:r>
            <a:r>
              <a:rPr spc="-5" dirty="0"/>
              <a:t>Kültürü</a:t>
            </a:r>
            <a:r>
              <a:rPr spc="20" dirty="0"/>
              <a:t> </a:t>
            </a:r>
            <a:r>
              <a:rPr spc="-5" dirty="0"/>
              <a:t>ve</a:t>
            </a:r>
            <a:r>
              <a:rPr dirty="0"/>
              <a:t> </a:t>
            </a:r>
            <a:r>
              <a:rPr spc="-5" dirty="0"/>
              <a:t>Liderlik</a:t>
            </a:r>
          </a:p>
        </p:txBody>
      </p:sp>
      <p:sp>
        <p:nvSpPr>
          <p:cNvPr id="3" name="object 3"/>
          <p:cNvSpPr txBox="1"/>
          <p:nvPr/>
        </p:nvSpPr>
        <p:spPr>
          <a:xfrm>
            <a:off x="762406" y="1998421"/>
            <a:ext cx="4101465" cy="1038225"/>
          </a:xfrm>
          <a:prstGeom prst="rect">
            <a:avLst/>
          </a:prstGeom>
        </p:spPr>
        <p:txBody>
          <a:bodyPr vert="horz" wrap="square" lIns="0" tIns="12700" rIns="0" bIns="0" rtlCol="0">
            <a:spAutoFit/>
          </a:bodyPr>
          <a:lstStyle/>
          <a:p>
            <a:pPr marR="5080" algn="r">
              <a:lnSpc>
                <a:spcPct val="100000"/>
              </a:lnSpc>
              <a:spcBef>
                <a:spcPts val="100"/>
              </a:spcBef>
            </a:pPr>
            <a:r>
              <a:rPr sz="1800" b="1" i="1" spc="-5" dirty="0">
                <a:latin typeface="Arial"/>
                <a:cs typeface="Arial"/>
              </a:rPr>
              <a:t>Örnekler:</a:t>
            </a:r>
            <a:endParaRPr sz="1800">
              <a:latin typeface="Arial"/>
              <a:cs typeface="Arial"/>
            </a:endParaRPr>
          </a:p>
          <a:p>
            <a:pPr>
              <a:lnSpc>
                <a:spcPct val="100000"/>
              </a:lnSpc>
            </a:pPr>
            <a:endParaRPr sz="2000">
              <a:latin typeface="Arial"/>
              <a:cs typeface="Arial"/>
            </a:endParaRPr>
          </a:p>
          <a:p>
            <a:pPr marL="12700">
              <a:lnSpc>
                <a:spcPct val="100000"/>
              </a:lnSpc>
              <a:spcBef>
                <a:spcPts val="1350"/>
              </a:spcBef>
            </a:pPr>
            <a:r>
              <a:rPr sz="1800" b="1" i="1" spc="-5" dirty="0">
                <a:latin typeface="Arial"/>
                <a:cs typeface="Arial"/>
              </a:rPr>
              <a:t>Otokratik</a:t>
            </a:r>
            <a:r>
              <a:rPr sz="1800" b="1" i="1" spc="-30" dirty="0">
                <a:latin typeface="Arial"/>
                <a:cs typeface="Arial"/>
              </a:rPr>
              <a:t> </a:t>
            </a:r>
            <a:r>
              <a:rPr sz="1800" b="1" i="1" dirty="0">
                <a:latin typeface="Arial"/>
                <a:cs typeface="Arial"/>
              </a:rPr>
              <a:t>Liderlik</a:t>
            </a:r>
            <a:endParaRPr sz="1800">
              <a:latin typeface="Arial"/>
              <a:cs typeface="Arial"/>
            </a:endParaRPr>
          </a:p>
        </p:txBody>
      </p:sp>
      <p:sp>
        <p:nvSpPr>
          <p:cNvPr id="4" name="object 4"/>
          <p:cNvSpPr txBox="1"/>
          <p:nvPr/>
        </p:nvSpPr>
        <p:spPr>
          <a:xfrm>
            <a:off x="762406" y="3284931"/>
            <a:ext cx="2493010" cy="574675"/>
          </a:xfrm>
          <a:prstGeom prst="rect">
            <a:avLst/>
          </a:prstGeom>
        </p:spPr>
        <p:txBody>
          <a:bodyPr vert="horz" wrap="square" lIns="0" tIns="12700" rIns="0" bIns="0" rtlCol="0">
            <a:spAutoFit/>
          </a:bodyPr>
          <a:lstStyle/>
          <a:p>
            <a:pPr marL="12700">
              <a:lnSpc>
                <a:spcPct val="100000"/>
              </a:lnSpc>
              <a:spcBef>
                <a:spcPts val="100"/>
              </a:spcBef>
              <a:tabLst>
                <a:tab pos="948690" algn="l"/>
                <a:tab pos="1604010" algn="l"/>
              </a:tabLst>
            </a:pPr>
            <a:r>
              <a:rPr sz="1800" spc="-5" dirty="0">
                <a:latin typeface="Microsoft Sans Serif"/>
                <a:cs typeface="Microsoft Sans Serif"/>
              </a:rPr>
              <a:t>Otor</a:t>
            </a:r>
            <a:r>
              <a:rPr sz="1800" spc="-15" dirty="0">
                <a:latin typeface="Microsoft Sans Serif"/>
                <a:cs typeface="Microsoft Sans Serif"/>
              </a:rPr>
              <a:t>i</a:t>
            </a:r>
            <a:r>
              <a:rPr sz="1800" dirty="0">
                <a:latin typeface="Microsoft Sans Serif"/>
                <a:cs typeface="Microsoft Sans Serif"/>
              </a:rPr>
              <a:t>ter	</a:t>
            </a:r>
            <a:r>
              <a:rPr sz="1800" spc="-15" dirty="0">
                <a:latin typeface="Microsoft Sans Serif"/>
                <a:cs typeface="Microsoft Sans Serif"/>
              </a:rPr>
              <a:t>l</a:t>
            </a:r>
            <a:r>
              <a:rPr sz="1800" spc="-25" dirty="0">
                <a:latin typeface="Microsoft Sans Serif"/>
                <a:cs typeface="Microsoft Sans Serif"/>
              </a:rPr>
              <a:t>i</a:t>
            </a:r>
            <a:r>
              <a:rPr sz="1800" spc="-10" dirty="0">
                <a:latin typeface="Microsoft Sans Serif"/>
                <a:cs typeface="Microsoft Sans Serif"/>
              </a:rPr>
              <a:t>de</a:t>
            </a:r>
            <a:r>
              <a:rPr sz="1800" spc="-100" dirty="0">
                <a:latin typeface="Microsoft Sans Serif"/>
                <a:cs typeface="Microsoft Sans Serif"/>
              </a:rPr>
              <a:t>r</a:t>
            </a:r>
            <a:r>
              <a:rPr sz="1800" dirty="0">
                <a:latin typeface="Microsoft Sans Serif"/>
                <a:cs typeface="Microsoft Sans Serif"/>
              </a:rPr>
              <a:t>,	</a:t>
            </a:r>
            <a:r>
              <a:rPr sz="1800" spc="-10" dirty="0">
                <a:latin typeface="Microsoft Sans Serif"/>
                <a:cs typeface="Microsoft Sans Serif"/>
              </a:rPr>
              <a:t>a</a:t>
            </a:r>
            <a:r>
              <a:rPr sz="1800" dirty="0">
                <a:latin typeface="Microsoft Sans Serif"/>
                <a:cs typeface="Microsoft Sans Serif"/>
              </a:rPr>
              <a:t>m</a:t>
            </a:r>
            <a:r>
              <a:rPr sz="1800" spc="-10" dirty="0">
                <a:latin typeface="Microsoft Sans Serif"/>
                <a:cs typeface="Microsoft Sans Serif"/>
              </a:rPr>
              <a:t>a</a:t>
            </a:r>
            <a:r>
              <a:rPr sz="1800" spc="-5" dirty="0">
                <a:latin typeface="Microsoft Sans Serif"/>
                <a:cs typeface="Microsoft Sans Serif"/>
              </a:rPr>
              <a:t>çl</a:t>
            </a:r>
            <a:r>
              <a:rPr sz="1800" spc="-20" dirty="0">
                <a:latin typeface="Microsoft Sans Serif"/>
                <a:cs typeface="Microsoft Sans Serif"/>
              </a:rPr>
              <a:t>a</a:t>
            </a:r>
            <a:r>
              <a:rPr sz="1800" spc="10" dirty="0">
                <a:latin typeface="Microsoft Sans Serif"/>
                <a:cs typeface="Microsoft Sans Serif"/>
              </a:rPr>
              <a:t>r</a:t>
            </a:r>
            <a:r>
              <a:rPr sz="1800" spc="90" dirty="0">
                <a:latin typeface="Microsoft Sans Serif"/>
                <a:cs typeface="Microsoft Sans Serif"/>
              </a:rPr>
              <a:t>ı</a:t>
            </a:r>
            <a:endParaRPr sz="1800">
              <a:latin typeface="Microsoft Sans Serif"/>
              <a:cs typeface="Microsoft Sans Serif"/>
            </a:endParaRPr>
          </a:p>
          <a:p>
            <a:pPr marL="12700">
              <a:lnSpc>
                <a:spcPct val="100000"/>
              </a:lnSpc>
              <a:spcBef>
                <a:spcPts val="5"/>
              </a:spcBef>
              <a:tabLst>
                <a:tab pos="1151255" algn="l"/>
              </a:tabLst>
            </a:pPr>
            <a:r>
              <a:rPr sz="1800" spc="5" dirty="0">
                <a:latin typeface="Microsoft Sans Serif"/>
                <a:cs typeface="Microsoft Sans Serif"/>
              </a:rPr>
              <a:t>amacıyla	</a:t>
            </a:r>
            <a:r>
              <a:rPr sz="1800" dirty="0">
                <a:latin typeface="Microsoft Sans Serif"/>
                <a:cs typeface="Microsoft Sans Serif"/>
              </a:rPr>
              <a:t>standartları</a:t>
            </a:r>
            <a:endParaRPr sz="1800">
              <a:latin typeface="Microsoft Sans Serif"/>
              <a:cs typeface="Microsoft Sans Serif"/>
            </a:endParaRPr>
          </a:p>
        </p:txBody>
      </p:sp>
      <p:sp>
        <p:nvSpPr>
          <p:cNvPr id="5" name="object 5"/>
          <p:cNvSpPr txBox="1"/>
          <p:nvPr/>
        </p:nvSpPr>
        <p:spPr>
          <a:xfrm>
            <a:off x="3269741" y="3284931"/>
            <a:ext cx="5311775" cy="574675"/>
          </a:xfrm>
          <a:prstGeom prst="rect">
            <a:avLst/>
          </a:prstGeom>
        </p:spPr>
        <p:txBody>
          <a:bodyPr vert="horz" wrap="square" lIns="0" tIns="12700" rIns="0" bIns="0" rtlCol="0">
            <a:spAutoFit/>
          </a:bodyPr>
          <a:lstStyle/>
          <a:p>
            <a:pPr marR="5080" algn="r">
              <a:lnSpc>
                <a:spcPct val="100000"/>
              </a:lnSpc>
              <a:spcBef>
                <a:spcPts val="100"/>
              </a:spcBef>
              <a:tabLst>
                <a:tab pos="414020" algn="l"/>
              </a:tabLst>
            </a:pPr>
            <a:r>
              <a:rPr sz="1800" spc="-5" dirty="0">
                <a:latin typeface="Microsoft Sans Serif"/>
                <a:cs typeface="Microsoft Sans Serif"/>
              </a:rPr>
              <a:t>ve	strateji</a:t>
            </a:r>
            <a:r>
              <a:rPr sz="1800" spc="195" dirty="0">
                <a:latin typeface="Microsoft Sans Serif"/>
                <a:cs typeface="Microsoft Sans Serif"/>
              </a:rPr>
              <a:t> </a:t>
            </a:r>
            <a:r>
              <a:rPr sz="1800" spc="-10" dirty="0">
                <a:latin typeface="Microsoft Sans Serif"/>
                <a:cs typeface="Microsoft Sans Serif"/>
              </a:rPr>
              <a:t>hedeflerini</a:t>
            </a:r>
            <a:r>
              <a:rPr sz="1800" spc="204" dirty="0">
                <a:latin typeface="Microsoft Sans Serif"/>
                <a:cs typeface="Microsoft Sans Serif"/>
              </a:rPr>
              <a:t> </a:t>
            </a:r>
            <a:r>
              <a:rPr sz="1800" spc="-5" dirty="0">
                <a:latin typeface="Microsoft Sans Serif"/>
                <a:cs typeface="Microsoft Sans Serif"/>
              </a:rPr>
              <a:t>en</a:t>
            </a:r>
            <a:r>
              <a:rPr sz="1800" spc="215" dirty="0">
                <a:latin typeface="Microsoft Sans Serif"/>
                <a:cs typeface="Microsoft Sans Serif"/>
              </a:rPr>
              <a:t> </a:t>
            </a:r>
            <a:r>
              <a:rPr sz="1800" spc="-5" dirty="0">
                <a:latin typeface="Microsoft Sans Serif"/>
                <a:cs typeface="Microsoft Sans Serif"/>
              </a:rPr>
              <a:t>üst</a:t>
            </a:r>
            <a:r>
              <a:rPr sz="1800" spc="210" dirty="0">
                <a:latin typeface="Microsoft Sans Serif"/>
                <a:cs typeface="Microsoft Sans Serif"/>
              </a:rPr>
              <a:t> </a:t>
            </a:r>
            <a:r>
              <a:rPr sz="1800" spc="-5" dirty="0">
                <a:latin typeface="Microsoft Sans Serif"/>
                <a:cs typeface="Microsoft Sans Serif"/>
              </a:rPr>
              <a:t>düzeye</a:t>
            </a:r>
            <a:r>
              <a:rPr sz="1800" spc="204" dirty="0">
                <a:latin typeface="Microsoft Sans Serif"/>
                <a:cs typeface="Microsoft Sans Serif"/>
              </a:rPr>
              <a:t> </a:t>
            </a:r>
            <a:r>
              <a:rPr sz="1800" dirty="0">
                <a:latin typeface="Microsoft Sans Serif"/>
                <a:cs typeface="Microsoft Sans Serif"/>
              </a:rPr>
              <a:t>çıkarabilmek</a:t>
            </a:r>
            <a:endParaRPr sz="1800">
              <a:latin typeface="Microsoft Sans Serif"/>
              <a:cs typeface="Microsoft Sans Serif"/>
            </a:endParaRPr>
          </a:p>
          <a:p>
            <a:pPr marR="5080" algn="r">
              <a:lnSpc>
                <a:spcPct val="100000"/>
              </a:lnSpc>
              <a:spcBef>
                <a:spcPts val="5"/>
              </a:spcBef>
              <a:tabLst>
                <a:tab pos="1394460" algn="l"/>
                <a:tab pos="1862455" algn="l"/>
                <a:tab pos="2964180" algn="l"/>
                <a:tab pos="4395470" algn="l"/>
              </a:tabLst>
            </a:pPr>
            <a:r>
              <a:rPr sz="1800" spc="-5" dirty="0">
                <a:latin typeface="Microsoft Sans Serif"/>
                <a:cs typeface="Microsoft Sans Serif"/>
              </a:rPr>
              <a:t>belirleyerek	ve	görevleri	belirleyecek	</a:t>
            </a:r>
            <a:r>
              <a:rPr sz="1800" spc="-10" dirty="0">
                <a:latin typeface="Microsoft Sans Serif"/>
                <a:cs typeface="Microsoft Sans Serif"/>
              </a:rPr>
              <a:t>esnekliği</a:t>
            </a:r>
            <a:endParaRPr sz="1800">
              <a:latin typeface="Microsoft Sans Serif"/>
              <a:cs typeface="Microsoft Sans Serif"/>
            </a:endParaRPr>
          </a:p>
        </p:txBody>
      </p:sp>
      <p:sp>
        <p:nvSpPr>
          <p:cNvPr id="6" name="object 6"/>
          <p:cNvSpPr txBox="1"/>
          <p:nvPr/>
        </p:nvSpPr>
        <p:spPr>
          <a:xfrm>
            <a:off x="762406" y="3834129"/>
            <a:ext cx="2147570" cy="848360"/>
          </a:xfrm>
          <a:prstGeom prst="rect">
            <a:avLst/>
          </a:prstGeom>
        </p:spPr>
        <p:txBody>
          <a:bodyPr vert="horz" wrap="square" lIns="0" tIns="12700" rIns="0" bIns="0" rtlCol="0">
            <a:spAutoFit/>
          </a:bodyPr>
          <a:lstStyle/>
          <a:p>
            <a:pPr marL="12700">
              <a:lnSpc>
                <a:spcPct val="100000"/>
              </a:lnSpc>
              <a:spcBef>
                <a:spcPts val="100"/>
              </a:spcBef>
            </a:pPr>
            <a:r>
              <a:rPr sz="1800" spc="-5" dirty="0">
                <a:latin typeface="Microsoft Sans Serif"/>
                <a:cs typeface="Microsoft Sans Serif"/>
              </a:rPr>
              <a:t>sağlamaktadır.</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b="1" i="1" spc="-5" dirty="0">
                <a:latin typeface="Arial"/>
                <a:cs typeface="Arial"/>
              </a:rPr>
              <a:t>Demokratik</a:t>
            </a:r>
            <a:r>
              <a:rPr sz="1800" b="1" i="1" spc="-50" dirty="0">
                <a:latin typeface="Arial"/>
                <a:cs typeface="Arial"/>
              </a:rPr>
              <a:t> </a:t>
            </a:r>
            <a:r>
              <a:rPr sz="1800" b="1" i="1" dirty="0">
                <a:latin typeface="Arial"/>
                <a:cs typeface="Arial"/>
              </a:rPr>
              <a:t>Liderlik</a:t>
            </a:r>
            <a:endParaRPr sz="1800">
              <a:latin typeface="Arial"/>
              <a:cs typeface="Arial"/>
            </a:endParaRPr>
          </a:p>
        </p:txBody>
      </p:sp>
      <p:sp>
        <p:nvSpPr>
          <p:cNvPr id="7" name="object 7"/>
          <p:cNvSpPr txBox="1"/>
          <p:nvPr/>
        </p:nvSpPr>
        <p:spPr>
          <a:xfrm>
            <a:off x="762406" y="4931791"/>
            <a:ext cx="3686175" cy="299720"/>
          </a:xfrm>
          <a:prstGeom prst="rect">
            <a:avLst/>
          </a:prstGeom>
        </p:spPr>
        <p:txBody>
          <a:bodyPr vert="horz" wrap="square" lIns="0" tIns="12700" rIns="0" bIns="0" rtlCol="0">
            <a:spAutoFit/>
          </a:bodyPr>
          <a:lstStyle/>
          <a:p>
            <a:pPr marL="12700">
              <a:lnSpc>
                <a:spcPct val="100000"/>
              </a:lnSpc>
              <a:spcBef>
                <a:spcPts val="100"/>
              </a:spcBef>
              <a:tabLst>
                <a:tab pos="476884" algn="l"/>
                <a:tab pos="1461770" algn="l"/>
                <a:tab pos="1901189" algn="l"/>
                <a:tab pos="2694940" algn="l"/>
              </a:tabLst>
            </a:pPr>
            <a:r>
              <a:rPr sz="1800" spc="-5" dirty="0">
                <a:latin typeface="Microsoft Sans Serif"/>
                <a:cs typeface="Microsoft Sans Serif"/>
              </a:rPr>
              <a:t>Bu	tarzdaki	</a:t>
            </a:r>
            <a:r>
              <a:rPr sz="1800" spc="-10" dirty="0">
                <a:latin typeface="Microsoft Sans Serif"/>
                <a:cs typeface="Microsoft Sans Serif"/>
              </a:rPr>
              <a:t>bir	liderle	izleyicileri</a:t>
            </a:r>
            <a:endParaRPr sz="1800">
              <a:latin typeface="Microsoft Sans Serif"/>
              <a:cs typeface="Microsoft Sans Serif"/>
            </a:endParaRPr>
          </a:p>
        </p:txBody>
      </p:sp>
      <p:sp>
        <p:nvSpPr>
          <p:cNvPr id="8" name="object 8"/>
          <p:cNvSpPr txBox="1"/>
          <p:nvPr/>
        </p:nvSpPr>
        <p:spPr>
          <a:xfrm>
            <a:off x="4608067" y="4931791"/>
            <a:ext cx="3974465" cy="299720"/>
          </a:xfrm>
          <a:prstGeom prst="rect">
            <a:avLst/>
          </a:prstGeom>
        </p:spPr>
        <p:txBody>
          <a:bodyPr vert="horz" wrap="square" lIns="0" tIns="12700" rIns="0" bIns="0" rtlCol="0">
            <a:spAutoFit/>
          </a:bodyPr>
          <a:lstStyle/>
          <a:p>
            <a:pPr marL="12700">
              <a:lnSpc>
                <a:spcPct val="100000"/>
              </a:lnSpc>
              <a:spcBef>
                <a:spcPts val="100"/>
              </a:spcBef>
              <a:tabLst>
                <a:tab pos="1085215" algn="l"/>
                <a:tab pos="2887345" algn="l"/>
                <a:tab pos="3288029" algn="l"/>
              </a:tabLst>
            </a:pPr>
            <a:r>
              <a:rPr sz="1800" spc="-5" dirty="0">
                <a:latin typeface="Microsoft Sans Serif"/>
                <a:cs typeface="Microsoft Sans Serif"/>
              </a:rPr>
              <a:t>ar</a:t>
            </a:r>
            <a:r>
              <a:rPr sz="1800" spc="-10" dirty="0">
                <a:latin typeface="Microsoft Sans Serif"/>
                <a:cs typeface="Microsoft Sans Serif"/>
              </a:rPr>
              <a:t>a</a:t>
            </a:r>
            <a:r>
              <a:rPr sz="1800" spc="20" dirty="0">
                <a:latin typeface="Microsoft Sans Serif"/>
                <a:cs typeface="Microsoft Sans Serif"/>
              </a:rPr>
              <a:t>sın</a:t>
            </a:r>
            <a:r>
              <a:rPr sz="1800" spc="15" dirty="0">
                <a:latin typeface="Microsoft Sans Serif"/>
                <a:cs typeface="Microsoft Sans Serif"/>
              </a:rPr>
              <a:t>d</a:t>
            </a:r>
            <a:r>
              <a:rPr sz="1800" dirty="0">
                <a:latin typeface="Microsoft Sans Serif"/>
                <a:cs typeface="Microsoft Sans Serif"/>
              </a:rPr>
              <a:t>a	</a:t>
            </a:r>
            <a:r>
              <a:rPr sz="1800" spc="-5" dirty="0">
                <a:latin typeface="Microsoft Sans Serif"/>
                <a:cs typeface="Microsoft Sans Serif"/>
              </a:rPr>
              <a:t>g</a:t>
            </a:r>
            <a:r>
              <a:rPr sz="1800" spc="-10" dirty="0">
                <a:latin typeface="Microsoft Sans Serif"/>
                <a:cs typeface="Microsoft Sans Serif"/>
              </a:rPr>
              <a:t>ü</a:t>
            </a:r>
            <a:r>
              <a:rPr sz="1800" dirty="0">
                <a:latin typeface="Microsoft Sans Serif"/>
                <a:cs typeface="Microsoft Sans Serif"/>
              </a:rPr>
              <a:t>v</a:t>
            </a:r>
            <a:r>
              <a:rPr sz="1800" spc="5" dirty="0">
                <a:latin typeface="Microsoft Sans Serif"/>
                <a:cs typeface="Microsoft Sans Serif"/>
              </a:rPr>
              <a:t>e</a:t>
            </a:r>
            <a:r>
              <a:rPr sz="1800" dirty="0">
                <a:latin typeface="Microsoft Sans Serif"/>
                <a:cs typeface="Microsoft Sans Serif"/>
              </a:rPr>
              <a:t>n </a:t>
            </a:r>
            <a:r>
              <a:rPr sz="1800" spc="-229" dirty="0">
                <a:latin typeface="Microsoft Sans Serif"/>
                <a:cs typeface="Microsoft Sans Serif"/>
              </a:rPr>
              <a:t> </a:t>
            </a:r>
            <a:r>
              <a:rPr sz="1800" spc="-20" dirty="0">
                <a:latin typeface="Microsoft Sans Serif"/>
                <a:cs typeface="Microsoft Sans Serif"/>
              </a:rPr>
              <a:t>i</a:t>
            </a:r>
            <a:r>
              <a:rPr sz="1800" spc="-25" dirty="0">
                <a:latin typeface="Microsoft Sans Serif"/>
                <a:cs typeface="Microsoft Sans Serif"/>
              </a:rPr>
              <a:t>l</a:t>
            </a:r>
            <a:r>
              <a:rPr sz="1800" spc="-10" dirty="0">
                <a:latin typeface="Microsoft Sans Serif"/>
                <a:cs typeface="Microsoft Sans Serif"/>
              </a:rPr>
              <a:t>i</a:t>
            </a:r>
            <a:r>
              <a:rPr sz="1800" spc="-5" dirty="0">
                <a:latin typeface="Microsoft Sans Serif"/>
                <a:cs typeface="Microsoft Sans Serif"/>
              </a:rPr>
              <a:t>ş</a:t>
            </a:r>
            <a:r>
              <a:rPr sz="1800" spc="-10" dirty="0">
                <a:latin typeface="Microsoft Sans Serif"/>
                <a:cs typeface="Microsoft Sans Serif"/>
              </a:rPr>
              <a:t>kis</a:t>
            </a:r>
            <a:r>
              <a:rPr sz="1800" spc="-15" dirty="0">
                <a:latin typeface="Microsoft Sans Serif"/>
                <a:cs typeface="Microsoft Sans Serif"/>
              </a:rPr>
              <a:t>i</a:t>
            </a:r>
            <a:r>
              <a:rPr sz="1800" spc="-10" dirty="0">
                <a:latin typeface="Microsoft Sans Serif"/>
                <a:cs typeface="Microsoft Sans Serif"/>
              </a:rPr>
              <a:t>ni</a:t>
            </a:r>
            <a:r>
              <a:rPr sz="1800" spc="-5" dirty="0">
                <a:latin typeface="Microsoft Sans Serif"/>
                <a:cs typeface="Microsoft Sans Serif"/>
              </a:rPr>
              <a:t>n</a:t>
            </a:r>
            <a:r>
              <a:rPr sz="1800" dirty="0">
                <a:latin typeface="Microsoft Sans Serif"/>
                <a:cs typeface="Microsoft Sans Serif"/>
              </a:rPr>
              <a:t>	</a:t>
            </a:r>
            <a:r>
              <a:rPr sz="1800" spc="-10" dirty="0">
                <a:latin typeface="Microsoft Sans Serif"/>
                <a:cs typeface="Microsoft Sans Serif"/>
              </a:rPr>
              <a:t>i</a:t>
            </a:r>
            <a:r>
              <a:rPr sz="1800" spc="-15" dirty="0">
                <a:latin typeface="Microsoft Sans Serif"/>
                <a:cs typeface="Microsoft Sans Serif"/>
              </a:rPr>
              <a:t>yi</a:t>
            </a:r>
            <a:r>
              <a:rPr sz="1800" dirty="0">
                <a:latin typeface="Microsoft Sans Serif"/>
                <a:cs typeface="Microsoft Sans Serif"/>
              </a:rPr>
              <a:t>	</a:t>
            </a:r>
            <a:r>
              <a:rPr sz="1800" spc="-15" dirty="0">
                <a:latin typeface="Microsoft Sans Serif"/>
                <a:cs typeface="Microsoft Sans Serif"/>
              </a:rPr>
              <a:t>ol</a:t>
            </a:r>
            <a:r>
              <a:rPr sz="1800" dirty="0">
                <a:latin typeface="Microsoft Sans Serif"/>
                <a:cs typeface="Microsoft Sans Serif"/>
              </a:rPr>
              <a:t>ma</a:t>
            </a:r>
            <a:r>
              <a:rPr sz="1800" spc="5" dirty="0">
                <a:latin typeface="Microsoft Sans Serif"/>
                <a:cs typeface="Microsoft Sans Serif"/>
              </a:rPr>
              <a:t>s</a:t>
            </a:r>
            <a:r>
              <a:rPr sz="1800" spc="85" dirty="0">
                <a:latin typeface="Microsoft Sans Serif"/>
                <a:cs typeface="Microsoft Sans Serif"/>
              </a:rPr>
              <a:t>ı</a:t>
            </a:r>
            <a:endParaRPr sz="1800">
              <a:latin typeface="Microsoft Sans Serif"/>
              <a:cs typeface="Microsoft Sans Serif"/>
            </a:endParaRPr>
          </a:p>
        </p:txBody>
      </p:sp>
      <p:sp>
        <p:nvSpPr>
          <p:cNvPr id="9" name="object 9"/>
          <p:cNvSpPr txBox="1"/>
          <p:nvPr/>
        </p:nvSpPr>
        <p:spPr>
          <a:xfrm>
            <a:off x="762406" y="5206110"/>
            <a:ext cx="7820025"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10" dirty="0">
                <a:latin typeface="Microsoft Sans Serif"/>
                <a:cs typeface="Microsoft Sans Serif"/>
              </a:rPr>
              <a:t>yani</a:t>
            </a:r>
            <a:r>
              <a:rPr sz="1800" spc="-5" dirty="0">
                <a:latin typeface="Microsoft Sans Serif"/>
                <a:cs typeface="Microsoft Sans Serif"/>
              </a:rPr>
              <a:t> </a:t>
            </a:r>
            <a:r>
              <a:rPr sz="1800" spc="-10" dirty="0">
                <a:latin typeface="Microsoft Sans Serif"/>
                <a:cs typeface="Microsoft Sans Serif"/>
              </a:rPr>
              <a:t>liderin</a:t>
            </a:r>
            <a:r>
              <a:rPr sz="1800" spc="-5" dirty="0">
                <a:latin typeface="Microsoft Sans Serif"/>
                <a:cs typeface="Microsoft Sans Serif"/>
              </a:rPr>
              <a:t> </a:t>
            </a:r>
            <a:r>
              <a:rPr sz="1800" spc="-10" dirty="0">
                <a:latin typeface="Microsoft Sans Serif"/>
                <a:cs typeface="Microsoft Sans Serif"/>
              </a:rPr>
              <a:t>izleyicilerine</a:t>
            </a:r>
            <a:r>
              <a:rPr sz="1800" spc="-5" dirty="0">
                <a:latin typeface="Microsoft Sans Serif"/>
                <a:cs typeface="Microsoft Sans Serif"/>
              </a:rPr>
              <a:t> güven</a:t>
            </a:r>
            <a:r>
              <a:rPr sz="1800" dirty="0">
                <a:latin typeface="Microsoft Sans Serif"/>
                <a:cs typeface="Microsoft Sans Serif"/>
              </a:rPr>
              <a:t> </a:t>
            </a:r>
            <a:r>
              <a:rPr sz="1800" spc="5" dirty="0">
                <a:latin typeface="Microsoft Sans Serif"/>
                <a:cs typeface="Microsoft Sans Serif"/>
              </a:rPr>
              <a:t>duyması,</a:t>
            </a:r>
            <a:r>
              <a:rPr sz="1800" spc="10" dirty="0">
                <a:latin typeface="Microsoft Sans Serif"/>
                <a:cs typeface="Microsoft Sans Serif"/>
              </a:rPr>
              <a:t> </a:t>
            </a:r>
            <a:r>
              <a:rPr sz="1800" spc="5" dirty="0">
                <a:latin typeface="Microsoft Sans Serif"/>
                <a:cs typeface="Microsoft Sans Serif"/>
              </a:rPr>
              <a:t>onları</a:t>
            </a:r>
            <a:r>
              <a:rPr sz="1800" spc="10" dirty="0">
                <a:latin typeface="Microsoft Sans Serif"/>
                <a:cs typeface="Microsoft Sans Serif"/>
              </a:rPr>
              <a:t> </a:t>
            </a:r>
            <a:r>
              <a:rPr sz="1800" spc="-10" dirty="0">
                <a:latin typeface="Microsoft Sans Serif"/>
                <a:cs typeface="Microsoft Sans Serif"/>
              </a:rPr>
              <a:t>örgütsel</a:t>
            </a:r>
            <a:r>
              <a:rPr sz="1800" spc="-5" dirty="0">
                <a:latin typeface="Microsoft Sans Serif"/>
                <a:cs typeface="Microsoft Sans Serif"/>
              </a:rPr>
              <a:t> amaç,</a:t>
            </a:r>
            <a:r>
              <a:rPr sz="1800" dirty="0">
                <a:latin typeface="Microsoft Sans Serif"/>
                <a:cs typeface="Microsoft Sans Serif"/>
              </a:rPr>
              <a:t> </a:t>
            </a:r>
            <a:r>
              <a:rPr sz="1800" spc="-10" dirty="0">
                <a:latin typeface="Microsoft Sans Serif"/>
                <a:cs typeface="Microsoft Sans Serif"/>
              </a:rPr>
              <a:t>plan</a:t>
            </a:r>
            <a:r>
              <a:rPr sz="1800" spc="-5" dirty="0">
                <a:latin typeface="Microsoft Sans Serif"/>
                <a:cs typeface="Microsoft Sans Serif"/>
              </a:rPr>
              <a:t> ve </a:t>
            </a:r>
            <a:r>
              <a:rPr sz="1800" dirty="0">
                <a:latin typeface="Microsoft Sans Serif"/>
                <a:cs typeface="Microsoft Sans Serif"/>
              </a:rPr>
              <a:t> politikaların </a:t>
            </a:r>
            <a:r>
              <a:rPr sz="1800" spc="-5" dirty="0">
                <a:latin typeface="Microsoft Sans Serif"/>
                <a:cs typeface="Microsoft Sans Serif"/>
              </a:rPr>
              <a:t>belirlenmesi,</a:t>
            </a:r>
            <a:r>
              <a:rPr sz="1800" spc="470" dirty="0">
                <a:latin typeface="Microsoft Sans Serif"/>
                <a:cs typeface="Microsoft Sans Serif"/>
              </a:rPr>
              <a:t> </a:t>
            </a:r>
            <a:r>
              <a:rPr sz="1800" spc="-10" dirty="0">
                <a:latin typeface="Microsoft Sans Serif"/>
                <a:cs typeface="Microsoft Sans Serif"/>
              </a:rPr>
              <a:t>örgütlenme,</a:t>
            </a:r>
            <a:r>
              <a:rPr sz="1800" spc="459" dirty="0">
                <a:latin typeface="Microsoft Sans Serif"/>
                <a:cs typeface="Microsoft Sans Serif"/>
              </a:rPr>
              <a:t> </a:t>
            </a:r>
            <a:r>
              <a:rPr sz="1800" spc="-10" dirty="0">
                <a:latin typeface="Microsoft Sans Serif"/>
                <a:cs typeface="Microsoft Sans Serif"/>
              </a:rPr>
              <a:t>iş</a:t>
            </a:r>
            <a:r>
              <a:rPr sz="1800" spc="459" dirty="0">
                <a:latin typeface="Microsoft Sans Serif"/>
                <a:cs typeface="Microsoft Sans Serif"/>
              </a:rPr>
              <a:t> </a:t>
            </a:r>
            <a:r>
              <a:rPr sz="1800" spc="-10" dirty="0">
                <a:latin typeface="Microsoft Sans Serif"/>
                <a:cs typeface="Microsoft Sans Serif"/>
              </a:rPr>
              <a:t>bölümü</a:t>
            </a:r>
            <a:r>
              <a:rPr sz="1800" spc="459" dirty="0">
                <a:latin typeface="Microsoft Sans Serif"/>
                <a:cs typeface="Microsoft Sans Serif"/>
              </a:rPr>
              <a:t> </a:t>
            </a:r>
            <a:r>
              <a:rPr sz="1800" spc="10" dirty="0">
                <a:latin typeface="Microsoft Sans Serif"/>
                <a:cs typeface="Microsoft Sans Serif"/>
              </a:rPr>
              <a:t>yapılması   </a:t>
            </a:r>
            <a:r>
              <a:rPr sz="1800" spc="-5" dirty="0">
                <a:latin typeface="Microsoft Sans Serif"/>
                <a:cs typeface="Microsoft Sans Serif"/>
              </a:rPr>
              <a:t>ve</a:t>
            </a:r>
            <a:r>
              <a:rPr sz="1800" spc="940" dirty="0">
                <a:latin typeface="Microsoft Sans Serif"/>
                <a:cs typeface="Microsoft Sans Serif"/>
              </a:rPr>
              <a:t> </a:t>
            </a:r>
            <a:r>
              <a:rPr sz="1800" spc="-5" dirty="0">
                <a:latin typeface="Microsoft Sans Serif"/>
                <a:cs typeface="Microsoft Sans Serif"/>
              </a:rPr>
              <a:t>karar </a:t>
            </a:r>
            <a:r>
              <a:rPr sz="1800" dirty="0">
                <a:latin typeface="Microsoft Sans Serif"/>
                <a:cs typeface="Microsoft Sans Serif"/>
              </a:rPr>
              <a:t> </a:t>
            </a:r>
            <a:r>
              <a:rPr sz="1800" spc="-5" dirty="0">
                <a:latin typeface="Microsoft Sans Serif"/>
                <a:cs typeface="Microsoft Sans Serif"/>
              </a:rPr>
              <a:t>verme</a:t>
            </a:r>
            <a:r>
              <a:rPr sz="1800" spc="55" dirty="0">
                <a:latin typeface="Microsoft Sans Serif"/>
                <a:cs typeface="Microsoft Sans Serif"/>
              </a:rPr>
              <a:t> </a:t>
            </a:r>
            <a:r>
              <a:rPr sz="1800" spc="-10" dirty="0">
                <a:latin typeface="Microsoft Sans Serif"/>
                <a:cs typeface="Microsoft Sans Serif"/>
              </a:rPr>
              <a:t>süreçlerine</a:t>
            </a:r>
            <a:r>
              <a:rPr sz="1800" spc="80" dirty="0">
                <a:latin typeface="Microsoft Sans Serif"/>
                <a:cs typeface="Microsoft Sans Serif"/>
              </a:rPr>
              <a:t> </a:t>
            </a:r>
            <a:r>
              <a:rPr sz="1800" spc="15" dirty="0">
                <a:latin typeface="Microsoft Sans Serif"/>
                <a:cs typeface="Microsoft Sans Serif"/>
              </a:rPr>
              <a:t>katılımında</a:t>
            </a:r>
            <a:r>
              <a:rPr sz="1800" spc="55" dirty="0">
                <a:latin typeface="Microsoft Sans Serif"/>
                <a:cs typeface="Microsoft Sans Serif"/>
              </a:rPr>
              <a:t> </a:t>
            </a:r>
            <a:r>
              <a:rPr sz="1800" spc="15" dirty="0">
                <a:latin typeface="Microsoft Sans Serif"/>
                <a:cs typeface="Microsoft Sans Serif"/>
              </a:rPr>
              <a:t>astlarını</a:t>
            </a:r>
            <a:r>
              <a:rPr sz="1800" spc="35" dirty="0">
                <a:latin typeface="Microsoft Sans Serif"/>
                <a:cs typeface="Microsoft Sans Serif"/>
              </a:rPr>
              <a:t> </a:t>
            </a:r>
            <a:r>
              <a:rPr sz="1800" spc="-10" dirty="0">
                <a:latin typeface="Microsoft Sans Serif"/>
                <a:cs typeface="Microsoft Sans Serif"/>
              </a:rPr>
              <a:t>cesaretlendirmektedir.</a:t>
            </a:r>
            <a:endParaRPr sz="1800">
              <a:latin typeface="Microsoft Sans Serif"/>
              <a:cs typeface="Microsoft Sans Serif"/>
            </a:endParaRPr>
          </a:p>
        </p:txBody>
      </p:sp>
    </p:spTree>
    <p:extLst>
      <p:ext uri="{BB962C8B-B14F-4D97-AF65-F5344CB8AC3E}">
        <p14:creationId xmlns:p14="http://schemas.microsoft.com/office/powerpoint/2010/main" val="2397862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584" y="932498"/>
            <a:ext cx="7050029" cy="781624"/>
          </a:xfrm>
          <a:prstGeom prst="rect">
            <a:avLst/>
          </a:prstGeom>
        </p:spPr>
        <p:txBody>
          <a:bodyPr vert="horz" wrap="square" lIns="0" tIns="12065" rIns="0" bIns="0" rtlCol="0">
            <a:spAutoFit/>
          </a:bodyPr>
          <a:lstStyle/>
          <a:p>
            <a:pPr marL="12700">
              <a:lnSpc>
                <a:spcPct val="100000"/>
              </a:lnSpc>
              <a:spcBef>
                <a:spcPts val="95"/>
              </a:spcBef>
            </a:pPr>
            <a:r>
              <a:rPr spc="-5" dirty="0"/>
              <a:t>Örgüt</a:t>
            </a:r>
            <a:r>
              <a:rPr spc="-10" dirty="0"/>
              <a:t> </a:t>
            </a:r>
            <a:r>
              <a:rPr spc="-5" dirty="0"/>
              <a:t>Kültürü</a:t>
            </a:r>
            <a:r>
              <a:rPr spc="20" dirty="0"/>
              <a:t> </a:t>
            </a:r>
            <a:r>
              <a:rPr spc="-5" dirty="0"/>
              <a:t>ve</a:t>
            </a:r>
            <a:r>
              <a:rPr dirty="0"/>
              <a:t> </a:t>
            </a:r>
            <a:r>
              <a:rPr spc="-5" dirty="0"/>
              <a:t>Liderlik</a:t>
            </a:r>
          </a:p>
        </p:txBody>
      </p:sp>
      <p:sp>
        <p:nvSpPr>
          <p:cNvPr id="3" name="object 3"/>
          <p:cNvSpPr txBox="1"/>
          <p:nvPr/>
        </p:nvSpPr>
        <p:spPr>
          <a:xfrm>
            <a:off x="690473" y="1998421"/>
            <a:ext cx="7818755" cy="2743200"/>
          </a:xfrm>
          <a:prstGeom prst="rect">
            <a:avLst/>
          </a:prstGeom>
        </p:spPr>
        <p:txBody>
          <a:bodyPr vert="horz" wrap="square" lIns="0" tIns="12700" rIns="0" bIns="0" rtlCol="0">
            <a:spAutoFit/>
          </a:bodyPr>
          <a:lstStyle/>
          <a:p>
            <a:pPr marR="504190" algn="ctr">
              <a:lnSpc>
                <a:spcPct val="100000"/>
              </a:lnSpc>
              <a:spcBef>
                <a:spcPts val="100"/>
              </a:spcBef>
            </a:pPr>
            <a:r>
              <a:rPr sz="1800" b="1" i="1" spc="-5" dirty="0">
                <a:latin typeface="Arial"/>
                <a:cs typeface="Arial"/>
              </a:rPr>
              <a:t>Örnekler:</a:t>
            </a:r>
            <a:endParaRPr sz="1800">
              <a:latin typeface="Arial"/>
              <a:cs typeface="Arial"/>
            </a:endParaRPr>
          </a:p>
          <a:p>
            <a:pPr>
              <a:lnSpc>
                <a:spcPct val="100000"/>
              </a:lnSpc>
              <a:spcBef>
                <a:spcPts val="50"/>
              </a:spcBef>
            </a:pPr>
            <a:endParaRPr sz="1650">
              <a:latin typeface="Arial"/>
              <a:cs typeface="Arial"/>
            </a:endParaRPr>
          </a:p>
          <a:p>
            <a:pPr marL="12700" algn="just">
              <a:lnSpc>
                <a:spcPct val="100000"/>
              </a:lnSpc>
            </a:pPr>
            <a:r>
              <a:rPr sz="1800" b="1" i="1" spc="-5" dirty="0">
                <a:latin typeface="Arial"/>
                <a:cs typeface="Arial"/>
              </a:rPr>
              <a:t>Serbestiyetçi</a:t>
            </a:r>
            <a:r>
              <a:rPr sz="1800" b="1" i="1" spc="-20" dirty="0">
                <a:latin typeface="Arial"/>
                <a:cs typeface="Arial"/>
              </a:rPr>
              <a:t> </a:t>
            </a:r>
            <a:r>
              <a:rPr sz="1800" b="1" i="1" dirty="0">
                <a:latin typeface="Arial"/>
                <a:cs typeface="Arial"/>
              </a:rPr>
              <a:t>Liderlik</a:t>
            </a:r>
            <a:endParaRPr sz="1800">
              <a:latin typeface="Arial"/>
              <a:cs typeface="Arial"/>
            </a:endParaRPr>
          </a:p>
          <a:p>
            <a:pPr>
              <a:lnSpc>
                <a:spcPct val="100000"/>
              </a:lnSpc>
              <a:spcBef>
                <a:spcPts val="35"/>
              </a:spcBef>
            </a:pPr>
            <a:endParaRPr sz="1850">
              <a:latin typeface="Arial"/>
              <a:cs typeface="Arial"/>
            </a:endParaRPr>
          </a:p>
          <a:p>
            <a:pPr marL="12700" marR="5080" algn="just">
              <a:lnSpc>
                <a:spcPct val="100000"/>
              </a:lnSpc>
            </a:pPr>
            <a:r>
              <a:rPr sz="1800" spc="-5" dirty="0">
                <a:latin typeface="Microsoft Sans Serif"/>
                <a:cs typeface="Microsoft Sans Serif"/>
              </a:rPr>
              <a:t>Serbestiyetçi</a:t>
            </a:r>
            <a:r>
              <a:rPr sz="1800" spc="465" dirty="0">
                <a:latin typeface="Microsoft Sans Serif"/>
                <a:cs typeface="Microsoft Sans Serif"/>
              </a:rPr>
              <a:t> </a:t>
            </a:r>
            <a:r>
              <a:rPr sz="1800" spc="-10" dirty="0">
                <a:latin typeface="Microsoft Sans Serif"/>
                <a:cs typeface="Microsoft Sans Serif"/>
              </a:rPr>
              <a:t>liderlik,</a:t>
            </a:r>
            <a:r>
              <a:rPr sz="1800" spc="465" dirty="0">
                <a:latin typeface="Microsoft Sans Serif"/>
                <a:cs typeface="Microsoft Sans Serif"/>
              </a:rPr>
              <a:t> </a:t>
            </a:r>
            <a:r>
              <a:rPr sz="1800" spc="-10" dirty="0">
                <a:latin typeface="Microsoft Sans Serif"/>
                <a:cs typeface="Microsoft Sans Serif"/>
              </a:rPr>
              <a:t>liderin</a:t>
            </a:r>
            <a:r>
              <a:rPr sz="1800" spc="459" dirty="0">
                <a:latin typeface="Microsoft Sans Serif"/>
                <a:cs typeface="Microsoft Sans Serif"/>
              </a:rPr>
              <a:t> </a:t>
            </a:r>
            <a:r>
              <a:rPr sz="1800" spc="10" dirty="0">
                <a:latin typeface="Microsoft Sans Serif"/>
                <a:cs typeface="Microsoft Sans Serif"/>
              </a:rPr>
              <a:t>çalışanlarının  </a:t>
            </a:r>
            <a:r>
              <a:rPr sz="1800" spc="-10" dirty="0">
                <a:latin typeface="Microsoft Sans Serif"/>
                <a:cs typeface="Microsoft Sans Serif"/>
              </a:rPr>
              <a:t>işlerine</a:t>
            </a:r>
            <a:r>
              <a:rPr sz="1800" spc="455" dirty="0">
                <a:latin typeface="Microsoft Sans Serif"/>
                <a:cs typeface="Microsoft Sans Serif"/>
              </a:rPr>
              <a:t> </a:t>
            </a:r>
            <a:r>
              <a:rPr sz="1800" spc="-10" dirty="0">
                <a:latin typeface="Microsoft Sans Serif"/>
                <a:cs typeface="Microsoft Sans Serif"/>
              </a:rPr>
              <a:t>müdahale</a:t>
            </a:r>
            <a:r>
              <a:rPr sz="1800" spc="459" dirty="0">
                <a:latin typeface="Microsoft Sans Serif"/>
                <a:cs typeface="Microsoft Sans Serif"/>
              </a:rPr>
              <a:t> </a:t>
            </a:r>
            <a:r>
              <a:rPr sz="1800" spc="-5" dirty="0">
                <a:latin typeface="Microsoft Sans Serif"/>
                <a:cs typeface="Microsoft Sans Serif"/>
              </a:rPr>
              <a:t>etmeyen, </a:t>
            </a:r>
            <a:r>
              <a:rPr sz="1800" dirty="0">
                <a:latin typeface="Microsoft Sans Serif"/>
                <a:cs typeface="Microsoft Sans Serif"/>
              </a:rPr>
              <a:t> </a:t>
            </a:r>
            <a:r>
              <a:rPr sz="1800" spc="-10" dirty="0">
                <a:latin typeface="Microsoft Sans Serif"/>
                <a:cs typeface="Microsoft Sans Serif"/>
              </a:rPr>
              <a:t>işten</a:t>
            </a:r>
            <a:r>
              <a:rPr sz="1800" spc="-5" dirty="0">
                <a:latin typeface="Microsoft Sans Serif"/>
                <a:cs typeface="Microsoft Sans Serif"/>
              </a:rPr>
              <a:t> </a:t>
            </a:r>
            <a:r>
              <a:rPr sz="1800" spc="5" dirty="0">
                <a:latin typeface="Microsoft Sans Serif"/>
                <a:cs typeface="Microsoft Sans Serif"/>
              </a:rPr>
              <a:t>kaçınan, </a:t>
            </a:r>
            <a:r>
              <a:rPr sz="1800" spc="-10" dirty="0">
                <a:latin typeface="Microsoft Sans Serif"/>
                <a:cs typeface="Microsoft Sans Serif"/>
              </a:rPr>
              <a:t>izleyicilerinin </a:t>
            </a:r>
            <a:r>
              <a:rPr sz="1800" spc="5" dirty="0">
                <a:latin typeface="Microsoft Sans Serif"/>
                <a:cs typeface="Microsoft Sans Serif"/>
              </a:rPr>
              <a:t>ihtiyaçlarını </a:t>
            </a:r>
            <a:r>
              <a:rPr sz="1800" dirty="0">
                <a:latin typeface="Microsoft Sans Serif"/>
                <a:cs typeface="Microsoft Sans Serif"/>
              </a:rPr>
              <a:t>karşılamakta çok </a:t>
            </a:r>
            <a:r>
              <a:rPr sz="1800" spc="-5" dirty="0">
                <a:latin typeface="Microsoft Sans Serif"/>
                <a:cs typeface="Microsoft Sans Serif"/>
              </a:rPr>
              <a:t>az çaba gösteren, </a:t>
            </a:r>
            <a:r>
              <a:rPr sz="1800" dirty="0">
                <a:latin typeface="Microsoft Sans Serif"/>
                <a:cs typeface="Microsoft Sans Serif"/>
              </a:rPr>
              <a:t> </a:t>
            </a:r>
            <a:r>
              <a:rPr sz="1800" spc="5" dirty="0">
                <a:latin typeface="Microsoft Sans Serif"/>
                <a:cs typeface="Microsoft Sans Serif"/>
              </a:rPr>
              <a:t>kararların </a:t>
            </a:r>
            <a:r>
              <a:rPr sz="1800" spc="-10" dirty="0">
                <a:latin typeface="Microsoft Sans Serif"/>
                <a:cs typeface="Microsoft Sans Serif"/>
              </a:rPr>
              <a:t>gecikmeli </a:t>
            </a:r>
            <a:r>
              <a:rPr sz="1800" spc="-5" dirty="0">
                <a:latin typeface="Microsoft Sans Serif"/>
                <a:cs typeface="Microsoft Sans Serif"/>
              </a:rPr>
              <a:t>olduğu </a:t>
            </a:r>
            <a:r>
              <a:rPr sz="1800" dirty="0">
                <a:latin typeface="Microsoft Sans Serif"/>
                <a:cs typeface="Microsoft Sans Serif"/>
              </a:rPr>
              <a:t>ve </a:t>
            </a:r>
            <a:r>
              <a:rPr sz="1800" spc="5" dirty="0">
                <a:latin typeface="Microsoft Sans Serif"/>
                <a:cs typeface="Microsoft Sans Serif"/>
              </a:rPr>
              <a:t>sorumluluklarını </a:t>
            </a:r>
            <a:r>
              <a:rPr sz="1800" spc="-5" dirty="0">
                <a:latin typeface="Microsoft Sans Serif"/>
                <a:cs typeface="Microsoft Sans Serif"/>
              </a:rPr>
              <a:t>üzerinden atan </a:t>
            </a:r>
            <a:r>
              <a:rPr sz="1800" spc="-10" dirty="0">
                <a:latin typeface="Microsoft Sans Serif"/>
                <a:cs typeface="Microsoft Sans Serif"/>
              </a:rPr>
              <a:t>bir </a:t>
            </a:r>
            <a:r>
              <a:rPr sz="1800" spc="5" dirty="0">
                <a:latin typeface="Microsoft Sans Serif"/>
                <a:cs typeface="Microsoft Sans Serif"/>
              </a:rPr>
              <a:t>davranış </a:t>
            </a:r>
            <a:r>
              <a:rPr sz="1800" spc="10" dirty="0">
                <a:latin typeface="Microsoft Sans Serif"/>
                <a:cs typeface="Microsoft Sans Serif"/>
              </a:rPr>
              <a:t> </a:t>
            </a:r>
            <a:r>
              <a:rPr sz="1800" spc="-5" dirty="0">
                <a:latin typeface="Microsoft Sans Serif"/>
                <a:cs typeface="Microsoft Sans Serif"/>
              </a:rPr>
              <a:t>gösterme</a:t>
            </a:r>
            <a:r>
              <a:rPr sz="1800" spc="30" dirty="0">
                <a:latin typeface="Microsoft Sans Serif"/>
                <a:cs typeface="Microsoft Sans Serif"/>
              </a:rPr>
              <a:t> </a:t>
            </a:r>
            <a:r>
              <a:rPr sz="1800" spc="-20" dirty="0">
                <a:latin typeface="Microsoft Sans Serif"/>
                <a:cs typeface="Microsoft Sans Serif"/>
              </a:rPr>
              <a:t>eğilimindedirler.</a:t>
            </a:r>
            <a:endParaRPr sz="1800">
              <a:latin typeface="Microsoft Sans Serif"/>
              <a:cs typeface="Microsoft Sans Serif"/>
            </a:endParaRPr>
          </a:p>
          <a:p>
            <a:pPr>
              <a:lnSpc>
                <a:spcPct val="100000"/>
              </a:lnSpc>
              <a:spcBef>
                <a:spcPts val="15"/>
              </a:spcBef>
            </a:pPr>
            <a:endParaRPr sz="1900">
              <a:latin typeface="Microsoft Sans Serif"/>
              <a:cs typeface="Microsoft Sans Serif"/>
            </a:endParaRPr>
          </a:p>
          <a:p>
            <a:pPr marL="12700" algn="just">
              <a:lnSpc>
                <a:spcPct val="100000"/>
              </a:lnSpc>
            </a:pPr>
            <a:r>
              <a:rPr sz="1800" b="1" i="1" spc="-5" dirty="0">
                <a:latin typeface="Arial"/>
                <a:cs typeface="Arial"/>
              </a:rPr>
              <a:t>Katılımcı</a:t>
            </a:r>
            <a:r>
              <a:rPr sz="1800" b="1" i="1" spc="-25" dirty="0">
                <a:latin typeface="Arial"/>
                <a:cs typeface="Arial"/>
              </a:rPr>
              <a:t> </a:t>
            </a:r>
            <a:r>
              <a:rPr sz="1800" b="1" i="1" dirty="0">
                <a:latin typeface="Arial"/>
                <a:cs typeface="Arial"/>
              </a:rPr>
              <a:t>Liderlik</a:t>
            </a:r>
            <a:endParaRPr sz="1800">
              <a:latin typeface="Arial"/>
              <a:cs typeface="Arial"/>
            </a:endParaRPr>
          </a:p>
        </p:txBody>
      </p:sp>
      <p:sp>
        <p:nvSpPr>
          <p:cNvPr id="4" name="object 4"/>
          <p:cNvSpPr txBox="1"/>
          <p:nvPr/>
        </p:nvSpPr>
        <p:spPr>
          <a:xfrm>
            <a:off x="690473" y="4989957"/>
            <a:ext cx="3063875" cy="299720"/>
          </a:xfrm>
          <a:prstGeom prst="rect">
            <a:avLst/>
          </a:prstGeom>
        </p:spPr>
        <p:txBody>
          <a:bodyPr vert="horz" wrap="square" lIns="0" tIns="12700" rIns="0" bIns="0" rtlCol="0">
            <a:spAutoFit/>
          </a:bodyPr>
          <a:lstStyle/>
          <a:p>
            <a:pPr marL="12700">
              <a:lnSpc>
                <a:spcPct val="100000"/>
              </a:lnSpc>
              <a:spcBef>
                <a:spcPts val="100"/>
              </a:spcBef>
              <a:tabLst>
                <a:tab pos="1035050" algn="l"/>
                <a:tab pos="1884045" algn="l"/>
              </a:tabLst>
            </a:pPr>
            <a:r>
              <a:rPr sz="1800" dirty="0">
                <a:latin typeface="Microsoft Sans Serif"/>
                <a:cs typeface="Microsoft Sans Serif"/>
              </a:rPr>
              <a:t>K</a:t>
            </a:r>
            <a:r>
              <a:rPr sz="1800" spc="-10" dirty="0">
                <a:latin typeface="Microsoft Sans Serif"/>
                <a:cs typeface="Microsoft Sans Serif"/>
              </a:rPr>
              <a:t>a</a:t>
            </a:r>
            <a:r>
              <a:rPr sz="1800" spc="35" dirty="0">
                <a:latin typeface="Microsoft Sans Serif"/>
                <a:cs typeface="Microsoft Sans Serif"/>
              </a:rPr>
              <a:t>tılımcı</a:t>
            </a:r>
            <a:r>
              <a:rPr sz="1800" dirty="0">
                <a:latin typeface="Microsoft Sans Serif"/>
                <a:cs typeface="Microsoft Sans Serif"/>
              </a:rPr>
              <a:t>	</a:t>
            </a:r>
            <a:r>
              <a:rPr sz="1800" spc="-10" dirty="0">
                <a:latin typeface="Microsoft Sans Serif"/>
                <a:cs typeface="Microsoft Sans Serif"/>
              </a:rPr>
              <a:t>l</a:t>
            </a:r>
            <a:r>
              <a:rPr sz="1800" spc="-5" dirty="0">
                <a:latin typeface="Microsoft Sans Serif"/>
                <a:cs typeface="Microsoft Sans Serif"/>
              </a:rPr>
              <a:t>i</a:t>
            </a:r>
            <a:r>
              <a:rPr sz="1800" spc="-20" dirty="0">
                <a:latin typeface="Microsoft Sans Serif"/>
                <a:cs typeface="Microsoft Sans Serif"/>
              </a:rPr>
              <a:t>d</a:t>
            </a:r>
            <a:r>
              <a:rPr sz="1800" spc="-5" dirty="0">
                <a:latin typeface="Microsoft Sans Serif"/>
                <a:cs typeface="Microsoft Sans Serif"/>
              </a:rPr>
              <a:t>e</a:t>
            </a:r>
            <a:r>
              <a:rPr sz="1800" dirty="0">
                <a:latin typeface="Microsoft Sans Serif"/>
                <a:cs typeface="Microsoft Sans Serif"/>
              </a:rPr>
              <a:t>r</a:t>
            </a:r>
            <a:r>
              <a:rPr sz="1800" spc="-10" dirty="0">
                <a:latin typeface="Microsoft Sans Serif"/>
                <a:cs typeface="Microsoft Sans Serif"/>
              </a:rPr>
              <a:t>lik,</a:t>
            </a:r>
            <a:r>
              <a:rPr sz="1800" dirty="0">
                <a:latin typeface="Microsoft Sans Serif"/>
                <a:cs typeface="Microsoft Sans Serif"/>
              </a:rPr>
              <a:t>	</a:t>
            </a:r>
            <a:r>
              <a:rPr sz="1800" spc="-5" dirty="0">
                <a:latin typeface="Microsoft Sans Serif"/>
                <a:cs typeface="Microsoft Sans Serif"/>
              </a:rPr>
              <a:t>ça</a:t>
            </a:r>
            <a:r>
              <a:rPr sz="1800" spc="-15" dirty="0">
                <a:latin typeface="Microsoft Sans Serif"/>
                <a:cs typeface="Microsoft Sans Serif"/>
              </a:rPr>
              <a:t>l</a:t>
            </a:r>
            <a:r>
              <a:rPr sz="1800" spc="75" dirty="0">
                <a:latin typeface="Microsoft Sans Serif"/>
                <a:cs typeface="Microsoft Sans Serif"/>
              </a:rPr>
              <a:t>ı</a:t>
            </a:r>
            <a:r>
              <a:rPr sz="1800" spc="-5" dirty="0">
                <a:latin typeface="Microsoft Sans Serif"/>
                <a:cs typeface="Microsoft Sans Serif"/>
              </a:rPr>
              <a:t>şanl</a:t>
            </a:r>
            <a:r>
              <a:rPr sz="1800" spc="-15" dirty="0">
                <a:latin typeface="Microsoft Sans Serif"/>
                <a:cs typeface="Microsoft Sans Serif"/>
              </a:rPr>
              <a:t>a</a:t>
            </a:r>
            <a:r>
              <a:rPr sz="1800" spc="10" dirty="0">
                <a:latin typeface="Microsoft Sans Serif"/>
                <a:cs typeface="Microsoft Sans Serif"/>
              </a:rPr>
              <a:t>r</a:t>
            </a:r>
            <a:r>
              <a:rPr sz="1800" spc="75" dirty="0">
                <a:latin typeface="Microsoft Sans Serif"/>
                <a:cs typeface="Microsoft Sans Serif"/>
              </a:rPr>
              <a:t>ı</a:t>
            </a:r>
            <a:r>
              <a:rPr sz="1800" dirty="0">
                <a:latin typeface="Microsoft Sans Serif"/>
                <a:cs typeface="Microsoft Sans Serif"/>
              </a:rPr>
              <a:t>n</a:t>
            </a:r>
            <a:endParaRPr sz="1800">
              <a:latin typeface="Microsoft Sans Serif"/>
              <a:cs typeface="Microsoft Sans Serif"/>
            </a:endParaRPr>
          </a:p>
        </p:txBody>
      </p:sp>
      <p:sp>
        <p:nvSpPr>
          <p:cNvPr id="5" name="object 5"/>
          <p:cNvSpPr txBox="1"/>
          <p:nvPr/>
        </p:nvSpPr>
        <p:spPr>
          <a:xfrm>
            <a:off x="4001261" y="4989957"/>
            <a:ext cx="12414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Microsoft Sans Serif"/>
                <a:cs typeface="Microsoft Sans Serif"/>
              </a:rPr>
              <a:t>motiv</a:t>
            </a:r>
            <a:r>
              <a:rPr sz="1800" spc="-15" dirty="0">
                <a:latin typeface="Microsoft Sans Serif"/>
                <a:cs typeface="Microsoft Sans Serif"/>
              </a:rPr>
              <a:t>a</a:t>
            </a:r>
            <a:r>
              <a:rPr sz="1800" spc="10" dirty="0">
                <a:latin typeface="Microsoft Sans Serif"/>
                <a:cs typeface="Microsoft Sans Serif"/>
              </a:rPr>
              <a:t>s</a:t>
            </a:r>
            <a:r>
              <a:rPr sz="1800" spc="-25" dirty="0">
                <a:latin typeface="Microsoft Sans Serif"/>
                <a:cs typeface="Microsoft Sans Serif"/>
              </a:rPr>
              <a:t>y</a:t>
            </a:r>
            <a:r>
              <a:rPr sz="1800" spc="-5" dirty="0">
                <a:latin typeface="Microsoft Sans Serif"/>
                <a:cs typeface="Microsoft Sans Serif"/>
              </a:rPr>
              <a:t>o</a:t>
            </a:r>
            <a:r>
              <a:rPr sz="1800" spc="-15" dirty="0">
                <a:latin typeface="Microsoft Sans Serif"/>
                <a:cs typeface="Microsoft Sans Serif"/>
              </a:rPr>
              <a:t>n</a:t>
            </a:r>
            <a:r>
              <a:rPr sz="1800" dirty="0">
                <a:latin typeface="Microsoft Sans Serif"/>
                <a:cs typeface="Microsoft Sans Serif"/>
              </a:rPr>
              <a:t>,</a:t>
            </a:r>
            <a:endParaRPr sz="1800">
              <a:latin typeface="Microsoft Sans Serif"/>
              <a:cs typeface="Microsoft Sans Serif"/>
            </a:endParaRPr>
          </a:p>
        </p:txBody>
      </p:sp>
      <p:sp>
        <p:nvSpPr>
          <p:cNvPr id="6" name="object 6"/>
          <p:cNvSpPr txBox="1"/>
          <p:nvPr/>
        </p:nvSpPr>
        <p:spPr>
          <a:xfrm>
            <a:off x="5490209" y="4989957"/>
            <a:ext cx="11277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Microsoft Sans Serif"/>
                <a:cs typeface="Microsoft Sans Serif"/>
              </a:rPr>
              <a:t>adanmışlık</a:t>
            </a:r>
            <a:endParaRPr sz="1800">
              <a:latin typeface="Microsoft Sans Serif"/>
              <a:cs typeface="Microsoft Sans Serif"/>
            </a:endParaRPr>
          </a:p>
        </p:txBody>
      </p:sp>
      <p:sp>
        <p:nvSpPr>
          <p:cNvPr id="7" name="object 7"/>
          <p:cNvSpPr txBox="1"/>
          <p:nvPr/>
        </p:nvSpPr>
        <p:spPr>
          <a:xfrm>
            <a:off x="6865111" y="4989957"/>
            <a:ext cx="1644650" cy="299720"/>
          </a:xfrm>
          <a:prstGeom prst="rect">
            <a:avLst/>
          </a:prstGeom>
        </p:spPr>
        <p:txBody>
          <a:bodyPr vert="horz" wrap="square" lIns="0" tIns="12700" rIns="0" bIns="0" rtlCol="0">
            <a:spAutoFit/>
          </a:bodyPr>
          <a:lstStyle/>
          <a:p>
            <a:pPr marL="12700">
              <a:lnSpc>
                <a:spcPct val="100000"/>
              </a:lnSpc>
              <a:spcBef>
                <a:spcPts val="100"/>
              </a:spcBef>
              <a:tabLst>
                <a:tab pos="388620" algn="l"/>
              </a:tabLst>
            </a:pPr>
            <a:r>
              <a:rPr sz="1800" spc="-5" dirty="0">
                <a:latin typeface="Microsoft Sans Serif"/>
                <a:cs typeface="Microsoft Sans Serif"/>
              </a:rPr>
              <a:t>ve	memn</a:t>
            </a:r>
            <a:r>
              <a:rPr sz="1800" spc="-15" dirty="0">
                <a:latin typeface="Microsoft Sans Serif"/>
                <a:cs typeface="Microsoft Sans Serif"/>
              </a:rPr>
              <a:t>u</a:t>
            </a:r>
            <a:r>
              <a:rPr sz="1800" spc="-5" dirty="0">
                <a:latin typeface="Microsoft Sans Serif"/>
                <a:cs typeface="Microsoft Sans Serif"/>
              </a:rPr>
              <a:t>ni</a:t>
            </a:r>
            <a:r>
              <a:rPr sz="1800" spc="-15" dirty="0">
                <a:latin typeface="Microsoft Sans Serif"/>
                <a:cs typeface="Microsoft Sans Serif"/>
              </a:rPr>
              <a:t>y</a:t>
            </a:r>
            <a:r>
              <a:rPr sz="1800" dirty="0">
                <a:latin typeface="Microsoft Sans Serif"/>
                <a:cs typeface="Microsoft Sans Serif"/>
              </a:rPr>
              <a:t>et</a:t>
            </a:r>
            <a:endParaRPr sz="1800">
              <a:latin typeface="Microsoft Sans Serif"/>
              <a:cs typeface="Microsoft Sans Serif"/>
            </a:endParaRPr>
          </a:p>
        </p:txBody>
      </p:sp>
      <p:sp>
        <p:nvSpPr>
          <p:cNvPr id="8" name="object 8"/>
          <p:cNvSpPr txBox="1"/>
          <p:nvPr/>
        </p:nvSpPr>
        <p:spPr>
          <a:xfrm>
            <a:off x="690473" y="5264277"/>
            <a:ext cx="7818755" cy="299720"/>
          </a:xfrm>
          <a:prstGeom prst="rect">
            <a:avLst/>
          </a:prstGeom>
        </p:spPr>
        <p:txBody>
          <a:bodyPr vert="horz" wrap="square" lIns="0" tIns="12700" rIns="0" bIns="0" rtlCol="0">
            <a:spAutoFit/>
          </a:bodyPr>
          <a:lstStyle/>
          <a:p>
            <a:pPr marL="12700">
              <a:lnSpc>
                <a:spcPct val="100000"/>
              </a:lnSpc>
              <a:spcBef>
                <a:spcPts val="100"/>
              </a:spcBef>
              <a:tabLst>
                <a:tab pos="1372235" algn="l"/>
                <a:tab pos="2847340" algn="l"/>
                <a:tab pos="3418840" algn="l"/>
                <a:tab pos="4004310" algn="l"/>
                <a:tab pos="4310380" algn="l"/>
                <a:tab pos="5455285" algn="l"/>
                <a:tab pos="5848350" algn="l"/>
                <a:tab pos="7095490" algn="l"/>
              </a:tabLst>
            </a:pPr>
            <a:r>
              <a:rPr sz="1800" spc="-10" dirty="0">
                <a:latin typeface="Microsoft Sans Serif"/>
                <a:cs typeface="Microsoft Sans Serif"/>
              </a:rPr>
              <a:t>düzeylerinin	</a:t>
            </a:r>
            <a:r>
              <a:rPr sz="1800" spc="20" dirty="0">
                <a:latin typeface="Microsoft Sans Serif"/>
                <a:cs typeface="Microsoft Sans Serif"/>
              </a:rPr>
              <a:t>artırılmasının	</a:t>
            </a:r>
            <a:r>
              <a:rPr sz="1800" spc="15" dirty="0">
                <a:latin typeface="Microsoft Sans Serif"/>
                <a:cs typeface="Microsoft Sans Serif"/>
              </a:rPr>
              <a:t>yanı	sıra,	</a:t>
            </a:r>
            <a:r>
              <a:rPr sz="1800" spc="-10" dirty="0">
                <a:latin typeface="Microsoft Sans Serif"/>
                <a:cs typeface="Microsoft Sans Serif"/>
              </a:rPr>
              <a:t>iş	</a:t>
            </a:r>
            <a:r>
              <a:rPr sz="1800" spc="5" dirty="0">
                <a:latin typeface="Microsoft Sans Serif"/>
                <a:cs typeface="Microsoft Sans Serif"/>
              </a:rPr>
              <a:t>hayatında	</a:t>
            </a:r>
            <a:r>
              <a:rPr sz="1800" spc="-5" dirty="0">
                <a:latin typeface="Microsoft Sans Serif"/>
                <a:cs typeface="Microsoft Sans Serif"/>
              </a:rPr>
              <a:t>da	</a:t>
            </a:r>
            <a:r>
              <a:rPr sz="1800" dirty="0">
                <a:latin typeface="Microsoft Sans Serif"/>
                <a:cs typeface="Microsoft Sans Serif"/>
              </a:rPr>
              <a:t>çalışanlara	</a:t>
            </a:r>
            <a:r>
              <a:rPr sz="1800" spc="-10" dirty="0">
                <a:latin typeface="Microsoft Sans Serif"/>
                <a:cs typeface="Microsoft Sans Serif"/>
              </a:rPr>
              <a:t>yönelik</a:t>
            </a:r>
            <a:endParaRPr sz="1800">
              <a:latin typeface="Microsoft Sans Serif"/>
              <a:cs typeface="Microsoft Sans Serif"/>
            </a:endParaRPr>
          </a:p>
        </p:txBody>
      </p:sp>
      <p:sp>
        <p:nvSpPr>
          <p:cNvPr id="9" name="object 9"/>
          <p:cNvSpPr txBox="1"/>
          <p:nvPr/>
        </p:nvSpPr>
        <p:spPr>
          <a:xfrm>
            <a:off x="690473" y="5538317"/>
            <a:ext cx="3797935" cy="300355"/>
          </a:xfrm>
          <a:prstGeom prst="rect">
            <a:avLst/>
          </a:prstGeom>
        </p:spPr>
        <p:txBody>
          <a:bodyPr vert="horz" wrap="square" lIns="0" tIns="12700" rIns="0" bIns="0" rtlCol="0">
            <a:spAutoFit/>
          </a:bodyPr>
          <a:lstStyle/>
          <a:p>
            <a:pPr marL="12700">
              <a:lnSpc>
                <a:spcPct val="100000"/>
              </a:lnSpc>
              <a:spcBef>
                <a:spcPts val="100"/>
              </a:spcBef>
              <a:tabLst>
                <a:tab pos="1007744" algn="l"/>
                <a:tab pos="2388235" algn="l"/>
              </a:tabLst>
            </a:pPr>
            <a:r>
              <a:rPr sz="1800" spc="-10" dirty="0">
                <a:latin typeface="Microsoft Sans Serif"/>
                <a:cs typeface="Microsoft Sans Serif"/>
              </a:rPr>
              <a:t>olarak	niteliklerinin	</a:t>
            </a:r>
            <a:r>
              <a:rPr sz="1800" spc="20" dirty="0">
                <a:latin typeface="Microsoft Sans Serif"/>
                <a:cs typeface="Microsoft Sans Serif"/>
              </a:rPr>
              <a:t>arttırılmasının</a:t>
            </a:r>
            <a:endParaRPr sz="1800">
              <a:latin typeface="Microsoft Sans Serif"/>
              <a:cs typeface="Microsoft Sans Serif"/>
            </a:endParaRPr>
          </a:p>
        </p:txBody>
      </p:sp>
      <p:sp>
        <p:nvSpPr>
          <p:cNvPr id="10" name="object 10"/>
          <p:cNvSpPr txBox="1"/>
          <p:nvPr/>
        </p:nvSpPr>
        <p:spPr>
          <a:xfrm>
            <a:off x="4650485" y="5538317"/>
            <a:ext cx="3860165" cy="300355"/>
          </a:xfrm>
          <a:prstGeom prst="rect">
            <a:avLst/>
          </a:prstGeom>
        </p:spPr>
        <p:txBody>
          <a:bodyPr vert="horz" wrap="square" lIns="0" tIns="12700" rIns="0" bIns="0" rtlCol="0">
            <a:spAutoFit/>
          </a:bodyPr>
          <a:lstStyle/>
          <a:p>
            <a:pPr marL="12700">
              <a:lnSpc>
                <a:spcPct val="100000"/>
              </a:lnSpc>
              <a:spcBef>
                <a:spcPts val="100"/>
              </a:spcBef>
              <a:tabLst>
                <a:tab pos="1076325" algn="l"/>
                <a:tab pos="1948180" algn="l"/>
                <a:tab pos="2390140" algn="l"/>
                <a:tab pos="3350260" algn="l"/>
              </a:tabLst>
            </a:pPr>
            <a:r>
              <a:rPr sz="1800" dirty="0">
                <a:latin typeface="Microsoft Sans Serif"/>
                <a:cs typeface="Microsoft Sans Serif"/>
              </a:rPr>
              <a:t>m</a:t>
            </a:r>
            <a:r>
              <a:rPr sz="1800" spc="-10" dirty="0">
                <a:latin typeface="Microsoft Sans Serif"/>
                <a:cs typeface="Microsoft Sans Serif"/>
              </a:rPr>
              <a:t>ü</a:t>
            </a:r>
            <a:r>
              <a:rPr sz="1800" spc="5" dirty="0">
                <a:latin typeface="Microsoft Sans Serif"/>
                <a:cs typeface="Microsoft Sans Serif"/>
              </a:rPr>
              <a:t>m</a:t>
            </a:r>
            <a:r>
              <a:rPr sz="1800" dirty="0">
                <a:latin typeface="Microsoft Sans Serif"/>
                <a:cs typeface="Microsoft Sans Serif"/>
              </a:rPr>
              <a:t>k</a:t>
            </a:r>
            <a:r>
              <a:rPr sz="1800" spc="-10" dirty="0">
                <a:latin typeface="Microsoft Sans Serif"/>
                <a:cs typeface="Microsoft Sans Serif"/>
              </a:rPr>
              <a:t>ü</a:t>
            </a:r>
            <a:r>
              <a:rPr sz="1800" dirty="0">
                <a:latin typeface="Microsoft Sans Serif"/>
                <a:cs typeface="Microsoft Sans Serif"/>
              </a:rPr>
              <a:t>n	</a:t>
            </a:r>
            <a:r>
              <a:rPr sz="1800" spc="-10" dirty="0">
                <a:latin typeface="Microsoft Sans Serif"/>
                <a:cs typeface="Microsoft Sans Serif"/>
              </a:rPr>
              <a:t>oldu</a:t>
            </a:r>
            <a:r>
              <a:rPr sz="1800" spc="-20" dirty="0">
                <a:latin typeface="Microsoft Sans Serif"/>
                <a:cs typeface="Microsoft Sans Serif"/>
              </a:rPr>
              <a:t>ğ</a:t>
            </a:r>
            <a:r>
              <a:rPr sz="1800" dirty="0">
                <a:latin typeface="Microsoft Sans Serif"/>
                <a:cs typeface="Microsoft Sans Serif"/>
              </a:rPr>
              <a:t>u	b</a:t>
            </a:r>
            <a:r>
              <a:rPr sz="1800" spc="-5" dirty="0">
                <a:latin typeface="Microsoft Sans Serif"/>
                <a:cs typeface="Microsoft Sans Serif"/>
              </a:rPr>
              <a:t>ir</a:t>
            </a:r>
            <a:r>
              <a:rPr sz="1800" dirty="0">
                <a:latin typeface="Microsoft Sans Serif"/>
                <a:cs typeface="Microsoft Sans Serif"/>
              </a:rPr>
              <a:t>	</a:t>
            </a:r>
            <a:r>
              <a:rPr sz="1800" spc="-10" dirty="0">
                <a:latin typeface="Microsoft Sans Serif"/>
                <a:cs typeface="Microsoft Sans Serif"/>
              </a:rPr>
              <a:t>du</a:t>
            </a:r>
            <a:r>
              <a:rPr sz="1800" dirty="0">
                <a:latin typeface="Microsoft Sans Serif"/>
                <a:cs typeface="Microsoft Sans Serif"/>
              </a:rPr>
              <a:t>r</a:t>
            </a:r>
            <a:r>
              <a:rPr sz="1800" spc="-10" dirty="0">
                <a:latin typeface="Microsoft Sans Serif"/>
                <a:cs typeface="Microsoft Sans Serif"/>
              </a:rPr>
              <a:t>u</a:t>
            </a:r>
            <a:r>
              <a:rPr sz="1800" dirty="0">
                <a:latin typeface="Microsoft Sans Serif"/>
                <a:cs typeface="Microsoft Sans Serif"/>
              </a:rPr>
              <a:t>mu	</a:t>
            </a:r>
            <a:r>
              <a:rPr sz="1800" spc="-5" dirty="0">
                <a:latin typeface="Microsoft Sans Serif"/>
                <a:cs typeface="Microsoft Sans Serif"/>
              </a:rPr>
              <a:t>ifade</a:t>
            </a:r>
            <a:endParaRPr sz="1800">
              <a:latin typeface="Microsoft Sans Serif"/>
              <a:cs typeface="Microsoft Sans Serif"/>
            </a:endParaRPr>
          </a:p>
        </p:txBody>
      </p:sp>
      <p:sp>
        <p:nvSpPr>
          <p:cNvPr id="11" name="object 11"/>
          <p:cNvSpPr txBox="1"/>
          <p:nvPr/>
        </p:nvSpPr>
        <p:spPr>
          <a:xfrm>
            <a:off x="690473" y="5813247"/>
            <a:ext cx="11423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Microsoft Sans Serif"/>
                <a:cs typeface="Microsoft Sans Serif"/>
              </a:rPr>
              <a:t>etmektedir.</a:t>
            </a:r>
            <a:endParaRPr sz="1800">
              <a:latin typeface="Microsoft Sans Serif"/>
              <a:cs typeface="Microsoft Sans Serif"/>
            </a:endParaRPr>
          </a:p>
        </p:txBody>
      </p:sp>
    </p:spTree>
    <p:extLst>
      <p:ext uri="{BB962C8B-B14F-4D97-AF65-F5344CB8AC3E}">
        <p14:creationId xmlns:p14="http://schemas.microsoft.com/office/powerpoint/2010/main" val="352023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spcBef>
                <a:spcPct val="50000"/>
              </a:spcBef>
              <a:buClr>
                <a:srgbClr val="FF6600"/>
              </a:buClr>
              <a:buFont typeface="Wingdings" pitchFamily="2" charset="2"/>
              <a:buChar char="Æ"/>
            </a:pPr>
            <a:r>
              <a:rPr lang="tr-TR" dirty="0" smtClean="0"/>
              <a:t>Her üye zincirin bir halkasını oluşturur.</a:t>
            </a:r>
          </a:p>
          <a:p>
            <a:pPr>
              <a:spcBef>
                <a:spcPct val="50000"/>
              </a:spcBef>
              <a:buClr>
                <a:srgbClr val="FF6600"/>
              </a:buClr>
              <a:buFont typeface="Wingdings" pitchFamily="2" charset="2"/>
              <a:buChar char="Æ"/>
            </a:pPr>
            <a:r>
              <a:rPr lang="tr-TR" dirty="0" smtClean="0"/>
              <a:t> Bir halkanın işlevini yerine getirmemesi o takımın etkililiğini düşürür.</a:t>
            </a:r>
          </a:p>
          <a:p>
            <a:pPr>
              <a:spcBef>
                <a:spcPct val="50000"/>
              </a:spcBef>
              <a:buClr>
                <a:srgbClr val="FF6600"/>
              </a:buClr>
              <a:buFont typeface="Wingdings" pitchFamily="2" charset="2"/>
              <a:buChar char="Æ"/>
            </a:pPr>
            <a:endParaRPr lang="tr-TR" dirty="0" smtClean="0"/>
          </a:p>
          <a:p>
            <a:endParaRPr lang="tr-TR" dirty="0"/>
          </a:p>
        </p:txBody>
      </p:sp>
      <p:pic>
        <p:nvPicPr>
          <p:cNvPr id="9" name="8 Resim" descr="tuzruhu-degil-takim-ruhu_k.jpg"/>
          <p:cNvPicPr>
            <a:picLocks noChangeAspect="1"/>
          </p:cNvPicPr>
          <p:nvPr/>
        </p:nvPicPr>
        <p:blipFill>
          <a:blip r:embed="rId2" cstate="print"/>
          <a:stretch>
            <a:fillRect/>
          </a:stretch>
        </p:blipFill>
        <p:spPr>
          <a:xfrm>
            <a:off x="1714480" y="3714752"/>
            <a:ext cx="5643602" cy="235745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4" name="Rectangle 9"/>
          <p:cNvSpPr>
            <a:spLocks noGrp="1" noChangeArrowheads="1"/>
          </p:cNvSpPr>
          <p:nvPr>
            <p:ph idx="1"/>
          </p:nvPr>
        </p:nvSpPr>
        <p:spPr bwMode="auto">
          <a:prstGeom prst="rect">
            <a:avLst/>
          </a:prstGeom>
          <a:solidFill>
            <a:srgbClr val="FFCC00"/>
          </a:solidFill>
          <a:ln w="9525">
            <a:noFill/>
            <a:miter lim="800000"/>
            <a:headEnd/>
            <a:tailEnd/>
          </a:ln>
          <a:effectLst/>
        </p:spPr>
        <p:txBody>
          <a:bodyPr anchor="ctr">
            <a:noAutofit/>
          </a:bodyPr>
          <a:lstStyle/>
          <a:p>
            <a:pPr>
              <a:lnSpc>
                <a:spcPct val="200000"/>
              </a:lnSpc>
              <a:spcBef>
                <a:spcPct val="20000"/>
              </a:spcBef>
            </a:pPr>
            <a:r>
              <a:rPr lang="tr-TR" sz="2800" b="1" dirty="0">
                <a:solidFill>
                  <a:schemeClr val="accent1">
                    <a:lumMod val="75000"/>
                  </a:schemeClr>
                </a:solidFill>
                <a:latin typeface="Tahoma" pitchFamily="34" charset="0"/>
              </a:rPr>
              <a:t>Bir araya gelmek bir başlangıçtır</a:t>
            </a:r>
          </a:p>
          <a:p>
            <a:pPr>
              <a:lnSpc>
                <a:spcPct val="200000"/>
              </a:lnSpc>
              <a:spcBef>
                <a:spcPct val="20000"/>
              </a:spcBef>
            </a:pPr>
            <a:r>
              <a:rPr lang="tr-TR" sz="2800" b="1" dirty="0">
                <a:solidFill>
                  <a:schemeClr val="accent1">
                    <a:lumMod val="75000"/>
                  </a:schemeClr>
                </a:solidFill>
                <a:latin typeface="Tahoma" pitchFamily="34" charset="0"/>
              </a:rPr>
              <a:t>Bir arada kalmak bir ilerlemedir</a:t>
            </a:r>
          </a:p>
          <a:p>
            <a:pPr>
              <a:lnSpc>
                <a:spcPct val="200000"/>
              </a:lnSpc>
              <a:spcBef>
                <a:spcPct val="20000"/>
              </a:spcBef>
            </a:pPr>
            <a:r>
              <a:rPr lang="tr-TR" sz="2800" b="1" dirty="0">
                <a:solidFill>
                  <a:schemeClr val="accent1">
                    <a:lumMod val="75000"/>
                  </a:schemeClr>
                </a:solidFill>
                <a:latin typeface="Tahoma" pitchFamily="34" charset="0"/>
              </a:rPr>
              <a:t>Bir arada çalışmak ise başarının ta kendisidir</a:t>
            </a:r>
          </a:p>
          <a:p>
            <a:pPr algn="r">
              <a:lnSpc>
                <a:spcPct val="200000"/>
              </a:lnSpc>
              <a:spcBef>
                <a:spcPct val="20000"/>
              </a:spcBef>
            </a:pPr>
            <a:r>
              <a:rPr lang="tr-TR" sz="2800" b="1" dirty="0">
                <a:solidFill>
                  <a:srgbClr val="CC6600"/>
                </a:solidFill>
                <a:latin typeface="Tahoma" pitchFamily="34" charset="0"/>
              </a:rPr>
              <a:t>Anonim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4" name="Text Box 4"/>
          <p:cNvSpPr txBox="1">
            <a:spLocks noGrp="1" noChangeArrowheads="1"/>
          </p:cNvSpPr>
          <p:nvPr>
            <p:ph idx="1"/>
          </p:nvPr>
        </p:nvSpPr>
        <p:spPr>
          <a:solidFill>
            <a:srgbClr val="FFCC00"/>
          </a:solidFill>
          <a:ln/>
        </p:spPr>
        <p:txBody>
          <a:bodyPr/>
          <a:lstStyle/>
          <a:p>
            <a:pPr algn="ctr" eaLnBrk="1" hangingPunct="1">
              <a:spcBef>
                <a:spcPct val="50000"/>
              </a:spcBef>
              <a:buFontTx/>
              <a:buNone/>
            </a:pPr>
            <a:r>
              <a:rPr lang="tr-TR" sz="7200" b="1" dirty="0">
                <a:solidFill>
                  <a:schemeClr val="accent1">
                    <a:lumMod val="75000"/>
                  </a:schemeClr>
                </a:solidFill>
                <a:latin typeface="Tahoma" pitchFamily="34" charset="0"/>
              </a:rPr>
              <a:t>Hiçbirimiz hepimiz kadar akıllı değiliz</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p:txBody>
          <a:bodyPr/>
          <a:lstStyle/>
          <a:p>
            <a:endParaRPr lang="tr-TR" dirty="0"/>
          </a:p>
        </p:txBody>
      </p:sp>
      <p:sp>
        <p:nvSpPr>
          <p:cNvPr id="3" name="2 İçerik Yer Tutucusu"/>
          <p:cNvSpPr>
            <a:spLocks noGrp="1"/>
          </p:cNvSpPr>
          <p:nvPr>
            <p:ph sz="half" idx="1"/>
          </p:nvPr>
        </p:nvSpPr>
        <p:spPr/>
        <p:txBody>
          <a:bodyPr>
            <a:normAutofit lnSpcReduction="10000"/>
          </a:bodyPr>
          <a:lstStyle/>
          <a:p>
            <a:r>
              <a:rPr lang="tr-TR" dirty="0" smtClean="0"/>
              <a:t>Göç eden yaban kazlarının havada süzülürken "V" şeklinde bir formasyonla uçtuklarını görmüşsünüzdür... Bilim adamları kazların neden bu şekilde uçtuklarını araştırmışlar araştırma sonucunda şu verilere ulaşmışlar;</a:t>
            </a:r>
          </a:p>
          <a:p>
            <a:endParaRPr lang="tr-TR" dirty="0"/>
          </a:p>
        </p:txBody>
      </p:sp>
      <p:pic>
        <p:nvPicPr>
          <p:cNvPr id="8" name="Picture 2" descr="0253_800"/>
          <p:cNvPicPr>
            <a:picLocks noGrp="1" noChangeAspect="1" noChangeArrowheads="1"/>
          </p:cNvPicPr>
          <p:nvPr>
            <p:ph sz="half" idx="2"/>
          </p:nvPr>
        </p:nvPicPr>
        <p:blipFill>
          <a:blip r:embed="rId2" cstate="print"/>
          <a:srcRect/>
          <a:stretch>
            <a:fillRect/>
          </a:stretch>
        </p:blipFill>
        <p:spPr bwMode="auto">
          <a:xfrm>
            <a:off x="4648200" y="2000240"/>
            <a:ext cx="4038600" cy="385765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SONUÇ 1</a:t>
            </a:r>
            <a:endParaRPr lang="tr-TR" dirty="0"/>
          </a:p>
        </p:txBody>
      </p:sp>
      <p:sp>
        <p:nvSpPr>
          <p:cNvPr id="3" name="2 İçerik Yer Tutucusu"/>
          <p:cNvSpPr>
            <a:spLocks noGrp="1"/>
          </p:cNvSpPr>
          <p:nvPr>
            <p:ph sz="half" idx="1"/>
          </p:nvPr>
        </p:nvSpPr>
        <p:spPr/>
        <p:txBody>
          <a:bodyPr>
            <a:normAutofit fontScale="85000" lnSpcReduction="20000"/>
          </a:bodyPr>
          <a:lstStyle/>
          <a:p>
            <a:r>
              <a:rPr lang="tr-TR" dirty="0" smtClean="0"/>
              <a:t>"V" şeklinde  uçulduğunda, uçan her kuş kanat çırptığında, arkasındaki kuş için onu  kaldıran bir hava akımı yaratıyormuş. Böylece "V" şeklinde bir formasyonda uçan kaz grubu, birbirlerinin kanat çırpışlar sonucu ortaya çıkan hava akımını kullanarak uçuş menzillerini % 70 oranında uzatıyorlarmış. Yani tek başına gidebilecekleri maksimum yolu grup halinde neredeyse ikiye katlıyorlarmış.</a:t>
            </a:r>
            <a:endParaRPr lang="tr-TR" dirty="0"/>
          </a:p>
        </p:txBody>
      </p:sp>
      <p:sp>
        <p:nvSpPr>
          <p:cNvPr id="6" name="5 İçerik Yer Tutucusu"/>
          <p:cNvSpPr>
            <a:spLocks noGrp="1"/>
          </p:cNvSpPr>
          <p:nvPr>
            <p:ph sz="half" idx="2"/>
          </p:nvPr>
        </p:nvSpPr>
        <p:spPr/>
        <p:txBody>
          <a:bodyPr>
            <a:normAutofit fontScale="85000" lnSpcReduction="20000"/>
          </a:bodyPr>
          <a:lstStyle/>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r>
              <a:rPr lang="tr-TR" dirty="0" smtClean="0">
                <a:solidFill>
                  <a:srgbClr val="C00000"/>
                </a:solidFill>
              </a:rPr>
              <a:t>Kıssadan Hisse: </a:t>
            </a:r>
            <a:r>
              <a:rPr lang="tr-TR" dirty="0" smtClean="0"/>
              <a:t>Belli bir hedefi olan ve buna ulaşmak için bir araya gelen insanlar, hedeflerine daha kolay ve çabuk erişirler.</a:t>
            </a:r>
          </a:p>
          <a:p>
            <a:endParaRPr lang="tr-TR" dirty="0"/>
          </a:p>
        </p:txBody>
      </p:sp>
      <p:pic>
        <p:nvPicPr>
          <p:cNvPr id="7" name="Picture 2" descr="0253_800"/>
          <p:cNvPicPr>
            <a:picLocks noChangeAspect="1" noChangeArrowheads="1"/>
          </p:cNvPicPr>
          <p:nvPr/>
        </p:nvPicPr>
        <p:blipFill>
          <a:blip r:embed="rId2" cstate="print"/>
          <a:srcRect/>
          <a:stretch>
            <a:fillRect/>
          </a:stretch>
        </p:blipFill>
        <p:spPr bwMode="auto">
          <a:xfrm>
            <a:off x="5000628" y="2000240"/>
            <a:ext cx="3214710" cy="200026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SONUÇ 2</a:t>
            </a:r>
            <a:endParaRPr lang="tr-TR" dirty="0"/>
          </a:p>
        </p:txBody>
      </p:sp>
      <p:sp>
        <p:nvSpPr>
          <p:cNvPr id="3" name="2 İçerik Yer Tutucusu"/>
          <p:cNvSpPr>
            <a:spLocks noGrp="1"/>
          </p:cNvSpPr>
          <p:nvPr>
            <p:ph sz="half" idx="1"/>
          </p:nvPr>
        </p:nvSpPr>
        <p:spPr/>
        <p:txBody>
          <a:bodyPr>
            <a:normAutofit/>
          </a:bodyPr>
          <a:lstStyle/>
          <a:p>
            <a:r>
              <a:rPr lang="tr-TR" dirty="0" smtClean="0"/>
              <a:t>Bir kaz, "V" grubundan çıktığı anda uçmakta güçlük çekiyor. Çünkü diğer kuşların yarattığı hava akımının dışında kalmış oluyor. Bunun sonucunda, genellikle gruba geri dönüyor ve yoluna grupla devam ediyor</a:t>
            </a:r>
            <a:r>
              <a:rPr lang="tr-TR" sz="2800" b="1" dirty="0" smtClean="0">
                <a:solidFill>
                  <a:schemeClr val="bg1"/>
                </a:solidFill>
                <a:latin typeface="Tahoma" pitchFamily="34" charset="0"/>
              </a:rPr>
              <a:t>.</a:t>
            </a:r>
            <a:endParaRPr lang="tr-TR" dirty="0"/>
          </a:p>
        </p:txBody>
      </p:sp>
      <p:sp>
        <p:nvSpPr>
          <p:cNvPr id="4" name="3 İçerik Yer Tutucusu"/>
          <p:cNvSpPr>
            <a:spLocks noGrp="1"/>
          </p:cNvSpPr>
          <p:nvPr>
            <p:ph sz="half" idx="2"/>
          </p:nvPr>
        </p:nvSpPr>
        <p:spPr/>
        <p:txBody>
          <a:bodyPr>
            <a:normAutofit/>
          </a:bodyPr>
          <a:lstStyle/>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endParaRPr lang="tr-TR" dirty="0" smtClean="0">
              <a:solidFill>
                <a:srgbClr val="C00000"/>
              </a:solidFill>
            </a:endParaRPr>
          </a:p>
          <a:p>
            <a:r>
              <a:rPr lang="tr-TR" dirty="0" smtClean="0">
                <a:solidFill>
                  <a:srgbClr val="C00000"/>
                </a:solidFill>
              </a:rPr>
              <a:t>Kıssadan Hisse</a:t>
            </a:r>
            <a:r>
              <a:rPr lang="tr-TR" dirty="0" smtClean="0"/>
              <a:t>: Eğer kafamız bir kaz kadar çalışıyorsa, bizimle aynı yöne gidenlerle bilgi alışverişini ve işbirliğini sürekli kılarız.</a:t>
            </a:r>
          </a:p>
          <a:p>
            <a:endParaRPr lang="tr-TR" dirty="0" smtClean="0"/>
          </a:p>
          <a:p>
            <a:endParaRPr lang="tr-TR" dirty="0"/>
          </a:p>
        </p:txBody>
      </p:sp>
      <p:pic>
        <p:nvPicPr>
          <p:cNvPr id="5" name="Picture 2" descr="0253_800"/>
          <p:cNvPicPr>
            <a:picLocks noChangeAspect="1" noChangeArrowheads="1"/>
          </p:cNvPicPr>
          <p:nvPr/>
        </p:nvPicPr>
        <p:blipFill>
          <a:blip r:embed="rId2" cstate="print"/>
          <a:srcRect/>
          <a:stretch>
            <a:fillRect/>
          </a:stretch>
        </p:blipFill>
        <p:spPr bwMode="auto">
          <a:xfrm>
            <a:off x="5000628" y="1857364"/>
            <a:ext cx="3071834" cy="185738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949</TotalTime>
  <Words>1349</Words>
  <Application>Microsoft Office PowerPoint</Application>
  <PresentationFormat>Ekran Gösterisi (4:3)</PresentationFormat>
  <Paragraphs>268</Paragraphs>
  <Slides>36</Slides>
  <Notes>0</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36</vt:i4>
      </vt:variant>
    </vt:vector>
  </HeadingPairs>
  <TitlesOfParts>
    <vt:vector size="48" baseType="lpstr">
      <vt:lpstr>Arial</vt:lpstr>
      <vt:lpstr>Arial Black</vt:lpstr>
      <vt:lpstr>Calibri</vt:lpstr>
      <vt:lpstr>Comic Sans MS</vt:lpstr>
      <vt:lpstr>Constantia</vt:lpstr>
      <vt:lpstr>Microsoft Sans Serif</vt:lpstr>
      <vt:lpstr>Monotype Sorts</vt:lpstr>
      <vt:lpstr>Tahoma</vt:lpstr>
      <vt:lpstr>Times New Roman</vt:lpstr>
      <vt:lpstr>Wingdings</vt:lpstr>
      <vt:lpstr>Wingdings 2</vt:lpstr>
      <vt:lpstr>Akış</vt:lpstr>
      <vt:lpstr>TAKIM RUHU ve ÇALIŞMASI LİDERLİK</vt:lpstr>
      <vt:lpstr>         TAKIM NEDİR?</vt:lpstr>
      <vt:lpstr>TAKIM ÇALIŞMASI NEDİR?</vt:lpstr>
      <vt:lpstr>PowerPoint Sunusu</vt:lpstr>
      <vt:lpstr>PowerPoint Sunusu</vt:lpstr>
      <vt:lpstr>PowerPoint Sunusu</vt:lpstr>
      <vt:lpstr>PowerPoint Sunusu</vt:lpstr>
      <vt:lpstr> SONUÇ 1</vt:lpstr>
      <vt:lpstr>SONUÇ 2</vt:lpstr>
      <vt:lpstr>SONUÇ 3</vt:lpstr>
      <vt:lpstr>SONUÇ 4</vt:lpstr>
      <vt:lpstr>PowerPoint Sunusu</vt:lpstr>
      <vt:lpstr>Takım Nasıl Kurulur ?</vt:lpstr>
      <vt:lpstr>TAKIM OLUŞTURMA  STRATEJİLERİ</vt:lpstr>
      <vt:lpstr>PowerPoint Sunusu</vt:lpstr>
      <vt:lpstr>Takım Lideri Olmak</vt:lpstr>
      <vt:lpstr>TAKIMDA ENGELLER</vt:lpstr>
      <vt:lpstr>TAKIMIN BAŞ BELALARI</vt:lpstr>
      <vt:lpstr>PowerPoint Sunusu</vt:lpstr>
      <vt:lpstr>PowerPoint Sunusu</vt:lpstr>
      <vt:lpstr>BİR KURUMUN YA DA TAKIM LİDERİNİN TAKIMLARI İÇİN YAPMASI GEREKEN ŞEYLER</vt:lpstr>
      <vt:lpstr>PowerPoint Sunusu</vt:lpstr>
      <vt:lpstr>Etkin Takım Çalışması</vt:lpstr>
      <vt:lpstr>PowerPoint Sunusu</vt:lpstr>
      <vt:lpstr>PowerPoint Sunusu</vt:lpstr>
      <vt:lpstr>PowerPoint Sunusu</vt:lpstr>
      <vt:lpstr>PowerPoint Sunusu</vt:lpstr>
      <vt:lpstr>SİZ BİR LİDERSİNİZ.</vt:lpstr>
      <vt:lpstr>SİZ (ANCAK) BİR YÖNETİCİSİNİZ.</vt:lpstr>
      <vt:lpstr>PowerPoint Sunusu</vt:lpstr>
      <vt:lpstr>VE </vt:lpstr>
      <vt:lpstr>Örgüt Kültürü ve Liderlik</vt:lpstr>
      <vt:lpstr>Örgüt Kültürü ve Liderlik</vt:lpstr>
      <vt:lpstr>Örgüt Kültürü ve Liderlik</vt:lpstr>
      <vt:lpstr>Örgüt Kültürü ve Liderlik</vt:lpstr>
      <vt:lpstr>Örgüt Kültürü ve Liderlik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TAKIM RUHU ve EKİP ÇALIŞMASI</dc:title>
  <dc:creator>Emre ÖZDEMİR</dc:creator>
  <cp:lastModifiedBy>Emre ÖZDEMİR</cp:lastModifiedBy>
  <cp:revision>80</cp:revision>
  <dcterms:modified xsi:type="dcterms:W3CDTF">2024-05-31T09:40:55Z</dcterms:modified>
</cp:coreProperties>
</file>