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1E4077-8DF0-40F9-85A2-B68D6AF25766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tr-TR"/>
        </a:p>
      </dgm:t>
    </dgm:pt>
    <dgm:pt modelId="{8ABBE2A1-0C4A-4DD5-AADF-32309C53E42B}">
      <dgm:prSet/>
      <dgm:spPr/>
      <dgm:t>
        <a:bodyPr/>
        <a:lstStyle/>
        <a:p>
          <a:pPr rtl="0"/>
          <a:r>
            <a:rPr lang="tr-TR" smtClean="0"/>
            <a:t>Sosyal psikoloji bir bireyin duygu, düşünce ve davranışlarının, diğer bireylerden nasıl etkilendiğini araştıran uzmanlık alanıdır. Sosyal psikolojinin değişik tanımları yapılmıştır.</a:t>
          </a:r>
          <a:endParaRPr lang="tr-TR"/>
        </a:p>
      </dgm:t>
    </dgm:pt>
    <dgm:pt modelId="{EA29357B-7693-4176-B6E7-CB8A56F7E7ED}" type="parTrans" cxnId="{71A1FFAD-10F6-4263-B2F5-E7C75FA33822}">
      <dgm:prSet/>
      <dgm:spPr/>
      <dgm:t>
        <a:bodyPr/>
        <a:lstStyle/>
        <a:p>
          <a:endParaRPr lang="tr-TR"/>
        </a:p>
      </dgm:t>
    </dgm:pt>
    <dgm:pt modelId="{9AE15CFC-D721-4229-8AAD-50DB0724B95F}" type="sibTrans" cxnId="{71A1FFAD-10F6-4263-B2F5-E7C75FA33822}">
      <dgm:prSet/>
      <dgm:spPr/>
      <dgm:t>
        <a:bodyPr/>
        <a:lstStyle/>
        <a:p>
          <a:endParaRPr lang="tr-TR"/>
        </a:p>
      </dgm:t>
    </dgm:pt>
    <dgm:pt modelId="{F863CF7F-70F7-4E59-A8BC-16DBE1EDBED2}">
      <dgm:prSet/>
      <dgm:spPr/>
      <dgm:t>
        <a:bodyPr/>
        <a:lstStyle/>
        <a:p>
          <a:pPr rtl="0"/>
          <a:r>
            <a:rPr lang="tr-TR" smtClean="0"/>
            <a:t>Tanımlara göre;</a:t>
          </a:r>
          <a:endParaRPr lang="tr-TR"/>
        </a:p>
      </dgm:t>
    </dgm:pt>
    <dgm:pt modelId="{956DF96A-0B46-4600-858A-7D624C708AB5}" type="parTrans" cxnId="{DAE1A0CE-F552-412E-A582-2EE54A645FAA}">
      <dgm:prSet/>
      <dgm:spPr/>
      <dgm:t>
        <a:bodyPr/>
        <a:lstStyle/>
        <a:p>
          <a:endParaRPr lang="tr-TR"/>
        </a:p>
      </dgm:t>
    </dgm:pt>
    <dgm:pt modelId="{991DB29E-2306-4880-B017-C9F08891700E}" type="sibTrans" cxnId="{DAE1A0CE-F552-412E-A582-2EE54A645FAA}">
      <dgm:prSet/>
      <dgm:spPr/>
      <dgm:t>
        <a:bodyPr/>
        <a:lstStyle/>
        <a:p>
          <a:endParaRPr lang="tr-TR"/>
        </a:p>
      </dgm:t>
    </dgm:pt>
    <dgm:pt modelId="{DDA542AF-A154-4622-BB36-D2ED3C98E441}">
      <dgm:prSet/>
      <dgm:spPr/>
      <dgm:t>
        <a:bodyPr/>
        <a:lstStyle/>
        <a:p>
          <a:pPr rtl="0"/>
          <a:r>
            <a:rPr lang="tr-TR" smtClean="0"/>
            <a:t>1. Sosyal psikoloji, kişiler arası ilişkileri inceler.</a:t>
          </a:r>
          <a:endParaRPr lang="tr-TR"/>
        </a:p>
      </dgm:t>
    </dgm:pt>
    <dgm:pt modelId="{D5F0549D-CCE6-45F7-BE4C-96143195B06E}" type="parTrans" cxnId="{55518669-0216-49AD-B0E4-668396EACB9E}">
      <dgm:prSet/>
      <dgm:spPr/>
      <dgm:t>
        <a:bodyPr/>
        <a:lstStyle/>
        <a:p>
          <a:endParaRPr lang="tr-TR"/>
        </a:p>
      </dgm:t>
    </dgm:pt>
    <dgm:pt modelId="{3DEB50E7-8F91-4120-AB27-B6E2E00B36B6}" type="sibTrans" cxnId="{55518669-0216-49AD-B0E4-668396EACB9E}">
      <dgm:prSet/>
      <dgm:spPr/>
      <dgm:t>
        <a:bodyPr/>
        <a:lstStyle/>
        <a:p>
          <a:endParaRPr lang="tr-TR"/>
        </a:p>
      </dgm:t>
    </dgm:pt>
    <dgm:pt modelId="{22677655-C10E-41D8-B30B-FD375EE40737}">
      <dgm:prSet/>
      <dgm:spPr/>
      <dgm:t>
        <a:bodyPr/>
        <a:lstStyle/>
        <a:p>
          <a:pPr rtl="0"/>
          <a:r>
            <a:rPr lang="tr-TR" smtClean="0"/>
            <a:t>2.Kişi, duygu düşünce ve davranışlarının başkalarından nasıl etkilendiğini araştırır.</a:t>
          </a:r>
          <a:endParaRPr lang="tr-TR"/>
        </a:p>
      </dgm:t>
    </dgm:pt>
    <dgm:pt modelId="{39458048-4904-497D-84A4-F0DA0AE961A2}" type="parTrans" cxnId="{54467D0F-2F8D-4D48-96A5-6F068ABBECB9}">
      <dgm:prSet/>
      <dgm:spPr/>
      <dgm:t>
        <a:bodyPr/>
        <a:lstStyle/>
        <a:p>
          <a:endParaRPr lang="tr-TR"/>
        </a:p>
      </dgm:t>
    </dgm:pt>
    <dgm:pt modelId="{B55D809F-875A-4DD5-899E-CA489A47AF6C}" type="sibTrans" cxnId="{54467D0F-2F8D-4D48-96A5-6F068ABBECB9}">
      <dgm:prSet/>
      <dgm:spPr/>
      <dgm:t>
        <a:bodyPr/>
        <a:lstStyle/>
        <a:p>
          <a:endParaRPr lang="tr-TR"/>
        </a:p>
      </dgm:t>
    </dgm:pt>
    <dgm:pt modelId="{A3ABBDEE-C476-482C-8B01-FA91FADBB584}">
      <dgm:prSet/>
      <dgm:spPr/>
      <dgm:t>
        <a:bodyPr/>
        <a:lstStyle/>
        <a:p>
          <a:pPr rtl="0"/>
          <a:r>
            <a:rPr lang="tr-TR" smtClean="0"/>
            <a:t>3. Bireyin davranışları sosyal psikolojinin alanını meydana getirir.</a:t>
          </a:r>
          <a:endParaRPr lang="tr-TR"/>
        </a:p>
      </dgm:t>
    </dgm:pt>
    <dgm:pt modelId="{CE3D9E5F-57ED-447F-AA95-D17E04DCFD25}" type="parTrans" cxnId="{FE0B7B5D-A33A-4BAB-9EDD-495826DAE91A}">
      <dgm:prSet/>
      <dgm:spPr/>
      <dgm:t>
        <a:bodyPr/>
        <a:lstStyle/>
        <a:p>
          <a:endParaRPr lang="tr-TR"/>
        </a:p>
      </dgm:t>
    </dgm:pt>
    <dgm:pt modelId="{54178A61-992C-4137-8495-291041093BAA}" type="sibTrans" cxnId="{FE0B7B5D-A33A-4BAB-9EDD-495826DAE91A}">
      <dgm:prSet/>
      <dgm:spPr/>
      <dgm:t>
        <a:bodyPr/>
        <a:lstStyle/>
        <a:p>
          <a:endParaRPr lang="tr-TR"/>
        </a:p>
      </dgm:t>
    </dgm:pt>
    <dgm:pt modelId="{2DA38C16-8205-4837-AC03-F7889452A919}" type="pres">
      <dgm:prSet presAssocID="{A71E4077-8DF0-40F9-85A2-B68D6AF257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892DF2F4-FE5F-4019-95EB-7BA4A978EE6E}" type="pres">
      <dgm:prSet presAssocID="{8ABBE2A1-0C4A-4DD5-AADF-32309C53E42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DA64233-8011-44C7-BFDF-4DA82934C971}" type="pres">
      <dgm:prSet presAssocID="{9AE15CFC-D721-4229-8AAD-50DB0724B95F}" presName="spacer" presStyleCnt="0"/>
      <dgm:spPr/>
    </dgm:pt>
    <dgm:pt modelId="{4E8EDB90-3365-47AA-869F-35F2B9F05888}" type="pres">
      <dgm:prSet presAssocID="{F863CF7F-70F7-4E59-A8BC-16DBE1EDBED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6A39E69-97C6-446A-A824-736590BA30E8}" type="pres">
      <dgm:prSet presAssocID="{F863CF7F-70F7-4E59-A8BC-16DBE1EDBED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54467D0F-2F8D-4D48-96A5-6F068ABBECB9}" srcId="{F863CF7F-70F7-4E59-A8BC-16DBE1EDBED2}" destId="{22677655-C10E-41D8-B30B-FD375EE40737}" srcOrd="1" destOrd="0" parTransId="{39458048-4904-497D-84A4-F0DA0AE961A2}" sibTransId="{B55D809F-875A-4DD5-899E-CA489A47AF6C}"/>
    <dgm:cxn modelId="{D940F9D8-8B34-42A5-930C-E817419748A5}" type="presOf" srcId="{A71E4077-8DF0-40F9-85A2-B68D6AF25766}" destId="{2DA38C16-8205-4837-AC03-F7889452A919}" srcOrd="0" destOrd="0" presId="urn:microsoft.com/office/officeart/2005/8/layout/vList2"/>
    <dgm:cxn modelId="{E72B6994-A514-49CB-BFB8-53D5F224C362}" type="presOf" srcId="{22677655-C10E-41D8-B30B-FD375EE40737}" destId="{16A39E69-97C6-446A-A824-736590BA30E8}" srcOrd="0" destOrd="1" presId="urn:microsoft.com/office/officeart/2005/8/layout/vList2"/>
    <dgm:cxn modelId="{6EBEAE18-7817-4AC5-9612-56F291F70BD7}" type="presOf" srcId="{DDA542AF-A154-4622-BB36-D2ED3C98E441}" destId="{16A39E69-97C6-446A-A824-736590BA30E8}" srcOrd="0" destOrd="0" presId="urn:microsoft.com/office/officeart/2005/8/layout/vList2"/>
    <dgm:cxn modelId="{FE0B7B5D-A33A-4BAB-9EDD-495826DAE91A}" srcId="{F863CF7F-70F7-4E59-A8BC-16DBE1EDBED2}" destId="{A3ABBDEE-C476-482C-8B01-FA91FADBB584}" srcOrd="2" destOrd="0" parTransId="{CE3D9E5F-57ED-447F-AA95-D17E04DCFD25}" sibTransId="{54178A61-992C-4137-8495-291041093BAA}"/>
    <dgm:cxn modelId="{71A1FFAD-10F6-4263-B2F5-E7C75FA33822}" srcId="{A71E4077-8DF0-40F9-85A2-B68D6AF25766}" destId="{8ABBE2A1-0C4A-4DD5-AADF-32309C53E42B}" srcOrd="0" destOrd="0" parTransId="{EA29357B-7693-4176-B6E7-CB8A56F7E7ED}" sibTransId="{9AE15CFC-D721-4229-8AAD-50DB0724B95F}"/>
    <dgm:cxn modelId="{B9EEA49A-39AE-4903-A4EF-3CD49BA83182}" type="presOf" srcId="{F863CF7F-70F7-4E59-A8BC-16DBE1EDBED2}" destId="{4E8EDB90-3365-47AA-869F-35F2B9F05888}" srcOrd="0" destOrd="0" presId="urn:microsoft.com/office/officeart/2005/8/layout/vList2"/>
    <dgm:cxn modelId="{DAE1A0CE-F552-412E-A582-2EE54A645FAA}" srcId="{A71E4077-8DF0-40F9-85A2-B68D6AF25766}" destId="{F863CF7F-70F7-4E59-A8BC-16DBE1EDBED2}" srcOrd="1" destOrd="0" parTransId="{956DF96A-0B46-4600-858A-7D624C708AB5}" sibTransId="{991DB29E-2306-4880-B017-C9F08891700E}"/>
    <dgm:cxn modelId="{423C7BE4-1F3C-48DD-B3D9-052E1703D941}" type="presOf" srcId="{A3ABBDEE-C476-482C-8B01-FA91FADBB584}" destId="{16A39E69-97C6-446A-A824-736590BA30E8}" srcOrd="0" destOrd="2" presId="urn:microsoft.com/office/officeart/2005/8/layout/vList2"/>
    <dgm:cxn modelId="{C0421B9A-1894-4F77-BA02-EF94EB589CC0}" type="presOf" srcId="{8ABBE2A1-0C4A-4DD5-AADF-32309C53E42B}" destId="{892DF2F4-FE5F-4019-95EB-7BA4A978EE6E}" srcOrd="0" destOrd="0" presId="urn:microsoft.com/office/officeart/2005/8/layout/vList2"/>
    <dgm:cxn modelId="{55518669-0216-49AD-B0E4-668396EACB9E}" srcId="{F863CF7F-70F7-4E59-A8BC-16DBE1EDBED2}" destId="{DDA542AF-A154-4622-BB36-D2ED3C98E441}" srcOrd="0" destOrd="0" parTransId="{D5F0549D-CCE6-45F7-BE4C-96143195B06E}" sibTransId="{3DEB50E7-8F91-4120-AB27-B6E2E00B36B6}"/>
    <dgm:cxn modelId="{57A4180E-1A57-4FF1-A5FB-EB4C24859766}" type="presParOf" srcId="{2DA38C16-8205-4837-AC03-F7889452A919}" destId="{892DF2F4-FE5F-4019-95EB-7BA4A978EE6E}" srcOrd="0" destOrd="0" presId="urn:microsoft.com/office/officeart/2005/8/layout/vList2"/>
    <dgm:cxn modelId="{DF6EBE49-A747-4828-9F36-50937720F415}" type="presParOf" srcId="{2DA38C16-8205-4837-AC03-F7889452A919}" destId="{ADA64233-8011-44C7-BFDF-4DA82934C971}" srcOrd="1" destOrd="0" presId="urn:microsoft.com/office/officeart/2005/8/layout/vList2"/>
    <dgm:cxn modelId="{A8D5FA87-FD87-40F6-AF77-C0D3FA883D93}" type="presParOf" srcId="{2DA38C16-8205-4837-AC03-F7889452A919}" destId="{4E8EDB90-3365-47AA-869F-35F2B9F05888}" srcOrd="2" destOrd="0" presId="urn:microsoft.com/office/officeart/2005/8/layout/vList2"/>
    <dgm:cxn modelId="{88198753-09D5-48EF-8F4B-8620DE59A361}" type="presParOf" srcId="{2DA38C16-8205-4837-AC03-F7889452A919}" destId="{16A39E69-97C6-446A-A824-736590BA30E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DF2F4-FE5F-4019-95EB-7BA4A978EE6E}">
      <dsp:nvSpPr>
        <dsp:cNvPr id="0" name=""/>
        <dsp:cNvSpPr/>
      </dsp:nvSpPr>
      <dsp:spPr>
        <a:xfrm>
          <a:off x="0" y="30518"/>
          <a:ext cx="10515600" cy="1539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smtClean="0"/>
            <a:t>Sosyal psikoloji bir bireyin duygu, düşünce ve davranışlarının, diğer bireylerden nasıl etkilendiğini araştıran uzmanlık alanıdır. Sosyal psikolojinin değişik tanımları yapılmıştır.</a:t>
          </a:r>
          <a:endParaRPr lang="tr-TR" sz="2800" kern="1200"/>
        </a:p>
      </dsp:txBody>
      <dsp:txXfrm>
        <a:off x="75163" y="105681"/>
        <a:ext cx="10365274" cy="1389393"/>
      </dsp:txXfrm>
    </dsp:sp>
    <dsp:sp modelId="{4E8EDB90-3365-47AA-869F-35F2B9F05888}">
      <dsp:nvSpPr>
        <dsp:cNvPr id="0" name=""/>
        <dsp:cNvSpPr/>
      </dsp:nvSpPr>
      <dsp:spPr>
        <a:xfrm>
          <a:off x="0" y="1650878"/>
          <a:ext cx="10515600" cy="1539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smtClean="0"/>
            <a:t>Tanımlara göre;</a:t>
          </a:r>
          <a:endParaRPr lang="tr-TR" sz="2800" kern="1200"/>
        </a:p>
      </dsp:txBody>
      <dsp:txXfrm>
        <a:off x="75163" y="1726041"/>
        <a:ext cx="10365274" cy="1389393"/>
      </dsp:txXfrm>
    </dsp:sp>
    <dsp:sp modelId="{16A39E69-97C6-446A-A824-736590BA30E8}">
      <dsp:nvSpPr>
        <dsp:cNvPr id="0" name=""/>
        <dsp:cNvSpPr/>
      </dsp:nvSpPr>
      <dsp:spPr>
        <a:xfrm>
          <a:off x="0" y="3190598"/>
          <a:ext cx="10515600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tr-TR" sz="2200" kern="1200" smtClean="0"/>
            <a:t>1. Sosyal psikoloji, kişiler arası ilişkileri inceler.</a:t>
          </a:r>
          <a:endParaRPr lang="tr-TR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tr-TR" sz="2200" kern="1200" smtClean="0"/>
            <a:t>2.Kişi, duygu düşünce ve davranışlarının başkalarından nasıl etkilendiğini araştırır.</a:t>
          </a:r>
          <a:endParaRPr lang="tr-TR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tr-TR" sz="2200" kern="1200" smtClean="0"/>
            <a:t>3. Bireyin davranışları sosyal psikolojinin alanını meydana getirir.</a:t>
          </a:r>
          <a:endParaRPr lang="tr-TR" sz="2200" kern="1200"/>
        </a:p>
      </dsp:txBody>
      <dsp:txXfrm>
        <a:off x="0" y="3190598"/>
        <a:ext cx="10515600" cy="1130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DC60F1-2901-477F-932A-7C158DCF6C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8F2CB4-B8FF-4550-BDCB-D2E8CDD880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3E7840-659E-452D-BDF8-B395D1BA091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B6B02A-99C6-4127-99D5-A00B2B3E132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FDF458-7C1A-4611-A191-AAED442D79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228C7A-0E8B-4C2B-B648-256DA0AD0E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A8B2BF-6A0D-4872-A185-01C4339A8F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F988A5-542F-476C-8DCB-EAC2A5C0B2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382596-2C81-41B8-B38A-9064F37912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965702-24F3-47C4-9B3C-42A69C14A5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DD3AEF-670F-4EA7-AE03-DB0987DB30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66F4E8-47A0-418D-98DB-F5B5C8C149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DDBE23-2352-453C-91D8-89C5BA9743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E08B44-8E22-406E-878E-14A1D632AB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B3534E-7FCA-49D3-B3BF-B57FE36FFF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5595A0-A125-4504-81D0-55E269EFDF6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7D241F-D03B-48EC-8B79-3A17968F639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172D49-6DE7-42F9-A8B1-F72C2D7BDD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2AE4CC-ED89-4571-9419-9B008C1028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91D5A5-3197-40BE-93AA-C1996304CB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84BD4F-2FBF-426C-917E-DBE75E6BD7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5A11E6-126A-4B02-81AD-B8B5F30250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7400D6-1743-4BE2-BC84-73D2E944B2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BD9367-8E0D-47A9-8A6D-67FA9E93F8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tr-T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tr-T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tr-T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65EB5E-A77B-49D4-AEC7-72A362E58C7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tr-T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tr-T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tr-T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Arial"/>
              </a:rPr>
              <a:t>Ana başlık metnini düzenlemek için tıklayın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latin typeface="Arial"/>
              </a:rPr>
              <a:t>Anahat metninin biçimini düzenlemek için tıklayın</a:t>
            </a: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000000"/>
                </a:solidFill>
                <a:latin typeface="Arial"/>
              </a:rPr>
              <a:t>İkinci Anahat Düzeyi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</a:rPr>
              <a:t>Üçüncü Anahat Düzeyi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Dördüncü Anahat Düzeyi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Beşinci Anahat Düzeyi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Altıncı Anahat Düzeyi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Yedinci Anahat Düzeyi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tr-T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tr-T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tr-T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341BA6-6CD3-409A-93E4-68CF6651628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tr-T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tr-T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tr-T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Arial"/>
              </a:rPr>
              <a:t>Ana başlık metnini düzenlemek için tıklayın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latin typeface="Arial"/>
              </a:rPr>
              <a:t>Anahat metninin biçimini düzenlemek için tıklayın</a:t>
            </a: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000000"/>
                </a:solidFill>
                <a:latin typeface="Arial"/>
              </a:rPr>
              <a:t>İkinci Anahat Düzeyi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</a:rPr>
              <a:t>Üçüncü Anahat Düzeyi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Dördüncü Anahat Düzeyi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Beşinci Anahat Düzeyi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Altıncı Anahat Düzeyi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Yedinci Anahat Düzeyi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45840" y="210348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68000"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tr-TR" sz="4400" spc="-1" strike="noStrike">
                <a:solidFill>
                  <a:srgbClr val="ff0000"/>
                </a:solidFill>
                <a:latin typeface="Times New Roman"/>
              </a:rPr>
              <a:t>SOSYAL PSİKOLOJİ</a:t>
            </a:r>
            <a:br>
              <a:rPr sz="4400"/>
            </a:br>
            <a:br>
              <a:rPr sz="4400"/>
            </a:br>
            <a:r>
              <a:rPr b="1" lang="tr-TR" sz="4400" spc="-1" strike="noStrike">
                <a:solidFill>
                  <a:srgbClr val="ff0000"/>
                </a:solidFill>
                <a:latin typeface="Times New Roman"/>
              </a:rPr>
              <a:t>3.Hafta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014840" y="5515200"/>
            <a:ext cx="10514520" cy="112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b="0" lang="tr-TR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Öğr. Gör. Dr. Emre Özdemir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tr-TR" sz="4400" spc="-1" strike="noStrike">
                <a:solidFill>
                  <a:srgbClr val="ff0000"/>
                </a:solidFill>
                <a:latin typeface="Calibri Light"/>
              </a:rPr>
              <a:t>4) UYMA / UYDUMCULUK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tr-TR" sz="3200" spc="-1" strike="noStrike">
                <a:solidFill>
                  <a:srgbClr val="000000"/>
                </a:solidFill>
                <a:latin typeface="Calibri"/>
              </a:rPr>
              <a:t>Asch deneyi </a:t>
            </a: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İnsanın karar verme sürecinde, çevre etkisinin ne denli önemli olduğunu anlamaya çalışan uyum ve sosyal etki üzerine gerçekleştirilen deneyi sosyal psikolog Asch yürütmüştür.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Deneyin amacı, gerçek deneğin davranışlarının diğer deneklerden ne derece etkilendiğini bulmaktı. Araştırmaya katılan katılımcıların %76’sı diğer kişilere uyarak, çizgilerin uzunluğu konusunda  yanlış yanıt vermişlerdir.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tr-TR" sz="4400" spc="-1" strike="noStrike">
                <a:solidFill>
                  <a:srgbClr val="ff0000"/>
                </a:solidFill>
                <a:latin typeface="Calibri Light"/>
              </a:rPr>
              <a:t>5) OTORİTEYE İTAAT</a:t>
            </a:r>
            <a:br>
              <a:rPr sz="4400"/>
            </a:b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5000"/>
          </a:bodyPr>
          <a:p>
            <a:pPr marL="184680" indent="-184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Milgram deneyi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lvl="1" marL="648000" indent="-243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https://www.youtube.com/watch?v=WKfj0o8vhck&amp;t=294s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marL="184680" indent="-184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İnsanların erk (otorite) sahibi bir kişi veya kurumun isteklerine, 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marL="184680" indent="-184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erk kendi vicdani değerleriyle çelişmesine rağmen itaat etmeye ne ölçüde istekli olduklarını ölçme amacını güden bir deneyler dizisinin genel adıdır. 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marL="184680" indent="-184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Kendi vicdani değerleriyle çelişmesine rağmen itaat etmeye ne ölçüde istekli olduklarını ölçme amacını güden bir deneyler dizisinin genel adıdır.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marL="184680" indent="-184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Binlerce Nazi’nin Hitler’in emirlerine itaat etmesinin ve milyonlarca Yahudi’nin gaz odalarına göndermelerinin nedeni neydi? 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lvl="1" marL="555120" indent="-1846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Neden ABD askerleri üstlerinin emirlerine itaat ettiler 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  <a:p>
            <a:pPr lvl="1" marL="555120" indent="-1846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My Lai by isimli Vietnam köyünde yüzlerce masum insanı katlettiler (Hersh, 1971; Opton, 1970, 1973)? 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  <a:p>
            <a:pPr lvl="1" marL="555120" indent="-1846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İnsanların emirlere körlemesine itaat etmeleri onların zayıf karakterli olmalarını mı gösterir? 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  <a:p>
            <a:pPr lvl="1" marL="555120" indent="-1846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Hiç ahlaki değerleri yok muydu? 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tr-TR" sz="4400" spc="-1" strike="noStrike">
                <a:solidFill>
                  <a:srgbClr val="ff0000"/>
                </a:solidFill>
                <a:latin typeface="Times New Roman"/>
              </a:rPr>
              <a:t>SOSYAL PSİKOLOJİ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898486554"/>
              </p:ext>
            </p:extLst>
          </p:nvPr>
        </p:nvGraphicFramePr>
        <p:xfrm>
          <a:off x="838080" y="1825560"/>
          <a:ext cx="10514520" cy="435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tr-TR" sz="4400" spc="-1" strike="noStrike">
                <a:solidFill>
                  <a:srgbClr val="ff0000"/>
                </a:solidFill>
                <a:latin typeface="Times New Roman"/>
              </a:rPr>
              <a:t>SOSYAL PSİKOLOJİ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1000"/>
          </a:bodyPr>
          <a:p>
            <a:pPr marL="22392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Sosyal psikolojinin temelleri sosyoloji ve psikolojiye dayalı olup kişi-toplum ilişkisinde bu bilimlerin yetersiz kaldığı sosyal olayları konu edinir. 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lvl="1" marL="673560" indent="-2239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Örneğin, psikoloji kişilik konusunda önemli bilgiler verir, ancak liderlik sadece bireysel özelliklerle değil, toplum etkileri ile incelenebildiğinden sosyal çevrenin önemi konusunda diğer bilgilere gereksinim duyulur. Sosyal psikoloji bu bilgileri verir.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  <a:p>
            <a:pPr marL="22392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Sosyal Etki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lvl="1" marL="673560" indent="-2239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Bireyin davranışlarının çoğu sosyaldir. Farkında olunmadan davranışlar çevreye göre değişebilir. 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  <a:p>
            <a:pPr lvl="1" marL="673560" indent="-2239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Davranışlar ,sosyal etkileşim süreci içinde tekrar edilerek alışkanlık haline dönüşür.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  <a:p>
            <a:pPr lvl="2" marL="1123560" indent="-2239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Örnek: Otobüse binen genç bir bayanın izlendiğini farkedince, kendisini düzenlemeye çalışması, her otobüse bindiğinde izleneceğini düşünerek, bu davranışını sürdürmesi.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tr-TR" sz="4400" spc="-1" strike="noStrike">
                <a:solidFill>
                  <a:srgbClr val="ff0000"/>
                </a:solidFill>
                <a:latin typeface="Calibri Light"/>
              </a:rPr>
              <a:t>1) OLUMLU SOSYAL DAVRANIŞ (yardım etme)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Yardım etme davranışı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2 güdü vardır: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Alturistik (özgeci)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Egoistik (ben merkezci)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Ör; biri yere düşmüş ve ona yardım etmek istiyorsun etmezsne kendini kötü hissediyorsun!(egoistik), karşılık beklemeksizin yapılana özgeci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tr-TR" sz="4400" spc="-1" strike="noStrike">
                <a:solidFill>
                  <a:srgbClr val="ff0000"/>
                </a:solidFill>
                <a:latin typeface="Calibri Light"/>
              </a:rPr>
              <a:t>1) OLUMLU SOSYAL DAVRANIŞ (yardım etme)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Neden yardım ederiz?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1)Önce yardım ihtiyacının algılanması lazım!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Clart &amp; Wood deeneyi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A.Merdivenden düşme var ağlama var 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B.Merdivenden düşme var ağlama yok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(A koşulunda %100, B koşulunda %30)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2)Kişisel sorumluluk aşaması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3) Bedel fayda ilişkisi – dengesi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Bazı yardımları yapmak kolay ve zordur.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Ör; saati söylemek veya kaza aracından insan çıkarmak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tr-TR" sz="4400" spc="-1" strike="noStrike">
                <a:solidFill>
                  <a:srgbClr val="ff0000"/>
                </a:solidFill>
                <a:latin typeface="Calibri Light"/>
              </a:rPr>
              <a:t>2) SALDIRGANLIK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Başkalarını inciten her türlü davranışlar (Davranışçılar)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Başkalarını incitmeyi amaçlayan (niyet) her türlü davranış.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Neden ABD dünyada en yüksek cinayet oranlarıyla tanınmaktadır? 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Ekonomik kaynakların dağıtımındaki adaletsizlikler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Toplumsal kaynaşma ve bütünleşme düzeyinin düşük olması 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Nüfustaki yaş dağılımıyla ilgili (15-29 yaş aralığının yüksek olması gibi) 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Ateşli silahların ulaşılabilirliği 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tr-TR" sz="4400" spc="-1" strike="noStrike">
                <a:solidFill>
                  <a:srgbClr val="ff0000"/>
                </a:solidFill>
                <a:latin typeface="Calibri Light"/>
              </a:rPr>
              <a:t>2) SALDIRGANLIK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9880" y="1681200"/>
            <a:ext cx="5156640" cy="82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tr-TR" sz="2400" spc="-1" strike="noStrike">
                <a:solidFill>
                  <a:srgbClr val="000000"/>
                </a:solidFill>
                <a:latin typeface="Calibri"/>
              </a:rPr>
              <a:t>Saldırganlık türleri 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839880" y="2505240"/>
            <a:ext cx="5156640" cy="368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lvl="1"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Olumlu toplumsal saldırganlık (savaş sırasında komutanın emirlerine uyma)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lvl="1"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Düşmanca saldırganlık (suikast, cinayet)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lvl="1"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İzin verilmiş saldırganlık (asi bir oyuncuyu disipline etmeye çalışan antrenör).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172200" y="1681200"/>
            <a:ext cx="5182200" cy="82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tr-TR" sz="2400" spc="-1" strike="noStrike">
                <a:solidFill>
                  <a:srgbClr val="000000"/>
                </a:solidFill>
                <a:latin typeface="Calibri"/>
              </a:rPr>
              <a:t>Saldırganlığın kökenleri 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/>
          </p:nvPr>
        </p:nvSpPr>
        <p:spPr>
          <a:xfrm>
            <a:off x="6172200" y="2505240"/>
            <a:ext cx="5182200" cy="368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Fiziksel saldırganlık ve erkek cinsiyet hormonu testosteron 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Saldırganlık ve biyokimyasal etmenler (serotonini) arası ilişkiler 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Saldırganlık eğilimli bireylerin farklı beyin etkileşme örüntüleri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Saldırganlık ve genetik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tr-TR" sz="4400" spc="-1" strike="noStrike">
                <a:solidFill>
                  <a:srgbClr val="ff0000"/>
                </a:solidFill>
                <a:latin typeface="Calibri Light"/>
              </a:rPr>
              <a:t>3) KİŞİLERARASI ÇEKİCİLİK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7000"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Neden bazı insanlardan hoşlanır bazılarında hoşlanmayız?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marL="220680" indent="-220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1) İyi yaşantılarla bağlantılı olma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lvl="1" marL="664200" indent="-2206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Deney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  <a:p>
            <a:pPr lvl="2" marL="1107720" indent="-2206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Güzel müzik ve insan resimleri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2" marL="1107720" indent="-2206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Kötü müzik ve insan resimleri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marL="220680" indent="-220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2) Benzer olan, sıcakkanlı, yeterli, net ve açık konuşan, uzman insanlarda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marL="220680" indent="-220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3) Fiziksel çekiciliği olan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lvl="1" marL="664200" indent="-2206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Halo efekt 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  <a:p>
            <a:pPr lvl="2" marL="1107720" indent="-2206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Bir kişinin kalitesinin diğer özelliklerine de yansıyacağını düşünmek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marL="220680" indent="-220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4) Fiziksel yakınlık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tr-TR" sz="4400" spc="-1" strike="noStrike">
                <a:solidFill>
                  <a:srgbClr val="ff0000"/>
                </a:solidFill>
                <a:latin typeface="Calibri Light"/>
              </a:rPr>
              <a:t>4) UYMA / UYDUMCULUK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Bir sosyal rolü üstlendiğinizde veya sosyal normlara boyun eğdiğinizde bir ölçüde sosyal beklentilere uyuyorsunuzdur. 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Uydumculuk, kişilerin diğer grup üyeleri tarafından ortaya konan davranış ve fikirleri kabul etmeleri eğilimidir. Peki neden uyum gösterirsiniz? 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Sosyal kısıtlamaları görmezden geldiğiniz ve bağımsız davrandığınız durumlar var mı? 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Sosyal psikologlar uydumculuğa yol açabilecek iki çeşit gücü araştırmışlardır: 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lvl="1" marL="68832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Bilgi etkisi süreçleri—belli bir durumda doğru olma ve doğru hareket etme şeklini anlama isteği. 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  <a:p>
            <a:pPr lvl="1" marL="68832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Normatif etki süreçleri—başkaları tarafından hoşlanılma, kabul edilme ve onaylanma isteği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Application>LibreOffice/7.4.3.2$Windows_X86_64 LibreOffice_project/1048a8393ae2eeec98dff31b5c133c5f1d08b890</Application>
  <AppVersion>15.0000</AppVersion>
  <Words>771</Words>
  <Paragraphs>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2023-12-26T07:51:54Z</dcterms:created>
  <dc:creator>Emre ÖZDEMİR</dc:creator>
  <dc:description/>
  <dc:language>tr-TR</dc:language>
  <cp:lastModifiedBy/>
  <dcterms:modified xsi:type="dcterms:W3CDTF">2024-04-08T14:55:43Z</dcterms:modified>
  <cp:revision>15</cp:revision>
  <dc:subject/>
  <dc:title>Sosyal Psikoloji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6</vt:i4>
  </property>
  <property fmtid="{D5CDD505-2E9C-101B-9397-08002B2CF9AE}" pid="3" name="PresentationFormat">
    <vt:lpwstr>Geniş ekran</vt:lpwstr>
  </property>
  <property fmtid="{D5CDD505-2E9C-101B-9397-08002B2CF9AE}" pid="4" name="Slides">
    <vt:i4>17</vt:i4>
  </property>
</Properties>
</file>