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712" autoAdjust="0"/>
  </p:normalViewPr>
  <p:slideViewPr>
    <p:cSldViewPr snapToGrid="0">
      <p:cViewPr varScale="1">
        <p:scale>
          <a:sx n="108" d="100"/>
          <a:sy n="108" d="100"/>
        </p:scale>
        <p:origin x="678" y="10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883310-EC4F-4D58-A916-E16AD3A031D0}" type="datetimeFigureOut">
              <a:rPr lang="tr-TR" smtClean="0"/>
              <a:t>29.05.2023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32CF8C-9475-4DE9-908A-2B9EDEF49236}" type="slidenum">
              <a:rPr lang="tr-TR" smtClean="0"/>
              <a:t>‹#›</a:t>
            </a:fld>
            <a:endParaRPr lang="tr-TR"/>
          </a:p>
        </p:txBody>
      </p:sp>
    </p:spTree>
    <p:extLst>
      <p:ext uri="{BB962C8B-B14F-4D97-AF65-F5344CB8AC3E}">
        <p14:creationId xmlns:p14="http://schemas.microsoft.com/office/powerpoint/2010/main" val="2070139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994CFA-1458-4582-7C77-757A6254606A}"/>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13CA21B2-474A-BDAB-FD55-7360852DF5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F8BBBE57-55C6-2C57-3E8C-529E0C06501C}"/>
              </a:ext>
            </a:extLst>
          </p:cNvPr>
          <p:cNvSpPr>
            <a:spLocks noGrp="1"/>
          </p:cNvSpPr>
          <p:nvPr>
            <p:ph type="dt" sz="half" idx="10"/>
          </p:nvPr>
        </p:nvSpPr>
        <p:spPr/>
        <p:txBody>
          <a:bodyPr/>
          <a:lstStyle/>
          <a:p>
            <a:fld id="{85B484FB-202B-4E2E-93D8-CFB046B60DD5}" type="datetime1">
              <a:rPr lang="tr-TR" smtClean="0"/>
              <a:t>29.05.2023</a:t>
            </a:fld>
            <a:endParaRPr lang="tr-TR"/>
          </a:p>
        </p:txBody>
      </p:sp>
      <p:sp>
        <p:nvSpPr>
          <p:cNvPr id="5" name="Alt Bilgi Yer Tutucusu 4">
            <a:extLst>
              <a:ext uri="{FF2B5EF4-FFF2-40B4-BE49-F238E27FC236}">
                <a16:creationId xmlns:a16="http://schemas.microsoft.com/office/drawing/2014/main" id="{45E82BC1-8B41-2691-ABFE-0A4B1E7C63A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5B306A4-E9F6-E398-6066-A93ADCDBB8EC}"/>
              </a:ext>
            </a:extLst>
          </p:cNvPr>
          <p:cNvSpPr>
            <a:spLocks noGrp="1"/>
          </p:cNvSpPr>
          <p:nvPr>
            <p:ph type="sldNum" sz="quarter" idx="12"/>
          </p:nvPr>
        </p:nvSpPr>
        <p:spPr/>
        <p:txBody>
          <a:bodyPr/>
          <a:lstStyle/>
          <a:p>
            <a:fld id="{A030E147-6E4E-486F-8A9C-2A670FD04348}" type="slidenum">
              <a:rPr lang="tr-TR" smtClean="0"/>
              <a:t>‹#›</a:t>
            </a:fld>
            <a:endParaRPr lang="tr-TR"/>
          </a:p>
        </p:txBody>
      </p:sp>
    </p:spTree>
    <p:extLst>
      <p:ext uri="{BB962C8B-B14F-4D97-AF65-F5344CB8AC3E}">
        <p14:creationId xmlns:p14="http://schemas.microsoft.com/office/powerpoint/2010/main" val="33033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5AE6DB-CFA2-ACE9-5271-57F747200B82}"/>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917E4B45-3C0A-4335-E8CA-8B52448C3E61}"/>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5111258-BFCC-76C7-12A4-17A1312B8DD6}"/>
              </a:ext>
            </a:extLst>
          </p:cNvPr>
          <p:cNvSpPr>
            <a:spLocks noGrp="1"/>
          </p:cNvSpPr>
          <p:nvPr>
            <p:ph type="dt" sz="half" idx="10"/>
          </p:nvPr>
        </p:nvSpPr>
        <p:spPr/>
        <p:txBody>
          <a:bodyPr/>
          <a:lstStyle/>
          <a:p>
            <a:fld id="{D1EFD36B-EB66-4C20-8295-3A213EDCF4B9}" type="datetime1">
              <a:rPr lang="tr-TR" smtClean="0"/>
              <a:t>29.05.2023</a:t>
            </a:fld>
            <a:endParaRPr lang="tr-TR"/>
          </a:p>
        </p:txBody>
      </p:sp>
      <p:sp>
        <p:nvSpPr>
          <p:cNvPr id="5" name="Alt Bilgi Yer Tutucusu 4">
            <a:extLst>
              <a:ext uri="{FF2B5EF4-FFF2-40B4-BE49-F238E27FC236}">
                <a16:creationId xmlns:a16="http://schemas.microsoft.com/office/drawing/2014/main" id="{5CB150A9-2FEB-C880-22FB-3D83C02F7D5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522D45B-D607-BFFF-DF44-95468D4D711E}"/>
              </a:ext>
            </a:extLst>
          </p:cNvPr>
          <p:cNvSpPr>
            <a:spLocks noGrp="1"/>
          </p:cNvSpPr>
          <p:nvPr>
            <p:ph type="sldNum" sz="quarter" idx="12"/>
          </p:nvPr>
        </p:nvSpPr>
        <p:spPr/>
        <p:txBody>
          <a:bodyPr/>
          <a:lstStyle/>
          <a:p>
            <a:fld id="{A030E147-6E4E-486F-8A9C-2A670FD04348}" type="slidenum">
              <a:rPr lang="tr-TR" smtClean="0"/>
              <a:t>‹#›</a:t>
            </a:fld>
            <a:endParaRPr lang="tr-TR"/>
          </a:p>
        </p:txBody>
      </p:sp>
    </p:spTree>
    <p:extLst>
      <p:ext uri="{BB962C8B-B14F-4D97-AF65-F5344CB8AC3E}">
        <p14:creationId xmlns:p14="http://schemas.microsoft.com/office/powerpoint/2010/main" val="1215631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269C777C-5F81-A7F5-D44B-E341C9B66B1F}"/>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75199047-EAB1-7EA9-F166-9FFFFE875F49}"/>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E895978-C9EB-8E64-EA61-1591B529CCA8}"/>
              </a:ext>
            </a:extLst>
          </p:cNvPr>
          <p:cNvSpPr>
            <a:spLocks noGrp="1"/>
          </p:cNvSpPr>
          <p:nvPr>
            <p:ph type="dt" sz="half" idx="10"/>
          </p:nvPr>
        </p:nvSpPr>
        <p:spPr/>
        <p:txBody>
          <a:bodyPr/>
          <a:lstStyle/>
          <a:p>
            <a:fld id="{A9C7950F-5CC2-4BC6-B7D2-73FFE312B010}" type="datetime1">
              <a:rPr lang="tr-TR" smtClean="0"/>
              <a:t>29.05.2023</a:t>
            </a:fld>
            <a:endParaRPr lang="tr-TR"/>
          </a:p>
        </p:txBody>
      </p:sp>
      <p:sp>
        <p:nvSpPr>
          <p:cNvPr id="5" name="Alt Bilgi Yer Tutucusu 4">
            <a:extLst>
              <a:ext uri="{FF2B5EF4-FFF2-40B4-BE49-F238E27FC236}">
                <a16:creationId xmlns:a16="http://schemas.microsoft.com/office/drawing/2014/main" id="{BC525B45-49E3-C740-73D7-6F8EAD7988B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3609371-82B9-582B-2966-8D008510557A}"/>
              </a:ext>
            </a:extLst>
          </p:cNvPr>
          <p:cNvSpPr>
            <a:spLocks noGrp="1"/>
          </p:cNvSpPr>
          <p:nvPr>
            <p:ph type="sldNum" sz="quarter" idx="12"/>
          </p:nvPr>
        </p:nvSpPr>
        <p:spPr/>
        <p:txBody>
          <a:bodyPr/>
          <a:lstStyle/>
          <a:p>
            <a:fld id="{A030E147-6E4E-486F-8A9C-2A670FD04348}" type="slidenum">
              <a:rPr lang="tr-TR" smtClean="0"/>
              <a:t>‹#›</a:t>
            </a:fld>
            <a:endParaRPr lang="tr-TR"/>
          </a:p>
        </p:txBody>
      </p:sp>
    </p:spTree>
    <p:extLst>
      <p:ext uri="{BB962C8B-B14F-4D97-AF65-F5344CB8AC3E}">
        <p14:creationId xmlns:p14="http://schemas.microsoft.com/office/powerpoint/2010/main" val="1385561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AC8C3D-E91D-43B5-A4D0-1BCE2380D51A}"/>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E5C2A71-7BF1-5B04-940B-3CE1294AB055}"/>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5CC786B-C8A3-94E5-00E5-AFE1F88535AC}"/>
              </a:ext>
            </a:extLst>
          </p:cNvPr>
          <p:cNvSpPr>
            <a:spLocks noGrp="1"/>
          </p:cNvSpPr>
          <p:nvPr>
            <p:ph type="dt" sz="half" idx="10"/>
          </p:nvPr>
        </p:nvSpPr>
        <p:spPr/>
        <p:txBody>
          <a:bodyPr/>
          <a:lstStyle/>
          <a:p>
            <a:fld id="{7BB9EA46-32B2-4AFD-9ACA-394287FFA1CC}" type="datetime1">
              <a:rPr lang="tr-TR" smtClean="0"/>
              <a:t>29.05.2023</a:t>
            </a:fld>
            <a:endParaRPr lang="tr-TR"/>
          </a:p>
        </p:txBody>
      </p:sp>
      <p:sp>
        <p:nvSpPr>
          <p:cNvPr id="5" name="Alt Bilgi Yer Tutucusu 4">
            <a:extLst>
              <a:ext uri="{FF2B5EF4-FFF2-40B4-BE49-F238E27FC236}">
                <a16:creationId xmlns:a16="http://schemas.microsoft.com/office/drawing/2014/main" id="{147072AD-F646-CD53-10BF-A07E28DC9F8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EB6A7AF-0A8D-58DB-82F0-1207F0BB3FA9}"/>
              </a:ext>
            </a:extLst>
          </p:cNvPr>
          <p:cNvSpPr>
            <a:spLocks noGrp="1"/>
          </p:cNvSpPr>
          <p:nvPr>
            <p:ph type="sldNum" sz="quarter" idx="12"/>
          </p:nvPr>
        </p:nvSpPr>
        <p:spPr>
          <a:xfrm>
            <a:off x="8610600" y="6356350"/>
            <a:ext cx="2743200" cy="365125"/>
          </a:xfrm>
        </p:spPr>
        <p:txBody>
          <a:bodyPr/>
          <a:lstStyle/>
          <a:p>
            <a:fld id="{A030E147-6E4E-486F-8A9C-2A670FD04348}" type="slidenum">
              <a:rPr lang="tr-TR" smtClean="0"/>
              <a:t>‹#›</a:t>
            </a:fld>
            <a:endParaRPr lang="tr-TR" dirty="0"/>
          </a:p>
        </p:txBody>
      </p:sp>
    </p:spTree>
    <p:extLst>
      <p:ext uri="{BB962C8B-B14F-4D97-AF65-F5344CB8AC3E}">
        <p14:creationId xmlns:p14="http://schemas.microsoft.com/office/powerpoint/2010/main" val="19645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83B707-AE52-B791-FA56-FD7793F024BB}"/>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C18289A6-7F6D-0268-41B4-E87040532B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81829A9F-FDB6-D28F-B960-76A2611C319E}"/>
              </a:ext>
            </a:extLst>
          </p:cNvPr>
          <p:cNvSpPr>
            <a:spLocks noGrp="1"/>
          </p:cNvSpPr>
          <p:nvPr>
            <p:ph type="dt" sz="half" idx="10"/>
          </p:nvPr>
        </p:nvSpPr>
        <p:spPr/>
        <p:txBody>
          <a:bodyPr/>
          <a:lstStyle/>
          <a:p>
            <a:fld id="{D3959FE9-DB8F-4B3C-8ABF-AA8477503E98}" type="datetime1">
              <a:rPr lang="tr-TR" smtClean="0"/>
              <a:t>29.05.2023</a:t>
            </a:fld>
            <a:endParaRPr lang="tr-TR"/>
          </a:p>
        </p:txBody>
      </p:sp>
      <p:sp>
        <p:nvSpPr>
          <p:cNvPr id="5" name="Alt Bilgi Yer Tutucusu 4">
            <a:extLst>
              <a:ext uri="{FF2B5EF4-FFF2-40B4-BE49-F238E27FC236}">
                <a16:creationId xmlns:a16="http://schemas.microsoft.com/office/drawing/2014/main" id="{3701B643-B182-9EB5-BC8F-F91CE30BDA5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60E1538-6807-7D5F-D8D7-3B4A4893972F}"/>
              </a:ext>
            </a:extLst>
          </p:cNvPr>
          <p:cNvSpPr>
            <a:spLocks noGrp="1"/>
          </p:cNvSpPr>
          <p:nvPr>
            <p:ph type="sldNum" sz="quarter" idx="12"/>
          </p:nvPr>
        </p:nvSpPr>
        <p:spPr/>
        <p:txBody>
          <a:bodyPr/>
          <a:lstStyle/>
          <a:p>
            <a:fld id="{A030E147-6E4E-486F-8A9C-2A670FD04348}" type="slidenum">
              <a:rPr lang="tr-TR" smtClean="0"/>
              <a:t>‹#›</a:t>
            </a:fld>
            <a:endParaRPr lang="tr-TR"/>
          </a:p>
        </p:txBody>
      </p:sp>
    </p:spTree>
    <p:extLst>
      <p:ext uri="{BB962C8B-B14F-4D97-AF65-F5344CB8AC3E}">
        <p14:creationId xmlns:p14="http://schemas.microsoft.com/office/powerpoint/2010/main" val="278414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FC187F-0EA8-2418-10D5-6D2BC7E430E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48B29A6A-C3EC-9C85-12F6-2CC648BEE59D}"/>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0345848C-02B7-CF83-1F04-BD63F8698E57}"/>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8F31D051-8165-F2E0-2A37-612D60B6C23A}"/>
              </a:ext>
            </a:extLst>
          </p:cNvPr>
          <p:cNvSpPr>
            <a:spLocks noGrp="1"/>
          </p:cNvSpPr>
          <p:nvPr>
            <p:ph type="dt" sz="half" idx="10"/>
          </p:nvPr>
        </p:nvSpPr>
        <p:spPr/>
        <p:txBody>
          <a:bodyPr/>
          <a:lstStyle/>
          <a:p>
            <a:fld id="{B279C785-5CBC-4E00-858D-01D2B19842F6}" type="datetime1">
              <a:rPr lang="tr-TR" smtClean="0"/>
              <a:t>29.05.2023</a:t>
            </a:fld>
            <a:endParaRPr lang="tr-TR"/>
          </a:p>
        </p:txBody>
      </p:sp>
      <p:sp>
        <p:nvSpPr>
          <p:cNvPr id="6" name="Alt Bilgi Yer Tutucusu 5">
            <a:extLst>
              <a:ext uri="{FF2B5EF4-FFF2-40B4-BE49-F238E27FC236}">
                <a16:creationId xmlns:a16="http://schemas.microsoft.com/office/drawing/2014/main" id="{32193FB5-84FB-10C6-B3E8-840188B2980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D79DA17-579B-9DD8-9FF3-1DFBFC1D3852}"/>
              </a:ext>
            </a:extLst>
          </p:cNvPr>
          <p:cNvSpPr>
            <a:spLocks noGrp="1"/>
          </p:cNvSpPr>
          <p:nvPr>
            <p:ph type="sldNum" sz="quarter" idx="12"/>
          </p:nvPr>
        </p:nvSpPr>
        <p:spPr/>
        <p:txBody>
          <a:bodyPr/>
          <a:lstStyle/>
          <a:p>
            <a:fld id="{A030E147-6E4E-486F-8A9C-2A670FD04348}" type="slidenum">
              <a:rPr lang="tr-TR" smtClean="0"/>
              <a:t>‹#›</a:t>
            </a:fld>
            <a:endParaRPr lang="tr-TR"/>
          </a:p>
        </p:txBody>
      </p:sp>
    </p:spTree>
    <p:extLst>
      <p:ext uri="{BB962C8B-B14F-4D97-AF65-F5344CB8AC3E}">
        <p14:creationId xmlns:p14="http://schemas.microsoft.com/office/powerpoint/2010/main" val="1169293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B7A314-0ABD-9E1F-312C-377AB56CCE25}"/>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392A464-608B-2FBF-F867-D91C357C0C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CF859B1C-393D-D5A6-FFE1-A92C934363B1}"/>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6F18B7B2-ACF2-7B9B-6B07-D7503B4783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C60DBD5E-9255-C6DE-E913-629C48B9D885}"/>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A850B411-6DF8-821F-FC96-EFA5D3A1E7BC}"/>
              </a:ext>
            </a:extLst>
          </p:cNvPr>
          <p:cNvSpPr>
            <a:spLocks noGrp="1"/>
          </p:cNvSpPr>
          <p:nvPr>
            <p:ph type="dt" sz="half" idx="10"/>
          </p:nvPr>
        </p:nvSpPr>
        <p:spPr/>
        <p:txBody>
          <a:bodyPr/>
          <a:lstStyle/>
          <a:p>
            <a:fld id="{A730FC64-CD39-4564-BECE-869E599A1AED}" type="datetime1">
              <a:rPr lang="tr-TR" smtClean="0"/>
              <a:t>29.05.2023</a:t>
            </a:fld>
            <a:endParaRPr lang="tr-TR"/>
          </a:p>
        </p:txBody>
      </p:sp>
      <p:sp>
        <p:nvSpPr>
          <p:cNvPr id="8" name="Alt Bilgi Yer Tutucusu 7">
            <a:extLst>
              <a:ext uri="{FF2B5EF4-FFF2-40B4-BE49-F238E27FC236}">
                <a16:creationId xmlns:a16="http://schemas.microsoft.com/office/drawing/2014/main" id="{F407692C-42F3-9EA5-CD2B-53793D68491B}"/>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A585DC05-B6C8-5033-1B7E-B33B7182AB56}"/>
              </a:ext>
            </a:extLst>
          </p:cNvPr>
          <p:cNvSpPr>
            <a:spLocks noGrp="1"/>
          </p:cNvSpPr>
          <p:nvPr>
            <p:ph type="sldNum" sz="quarter" idx="12"/>
          </p:nvPr>
        </p:nvSpPr>
        <p:spPr/>
        <p:txBody>
          <a:bodyPr/>
          <a:lstStyle/>
          <a:p>
            <a:fld id="{A030E147-6E4E-486F-8A9C-2A670FD04348}" type="slidenum">
              <a:rPr lang="tr-TR" smtClean="0"/>
              <a:t>‹#›</a:t>
            </a:fld>
            <a:endParaRPr lang="tr-TR"/>
          </a:p>
        </p:txBody>
      </p:sp>
    </p:spTree>
    <p:extLst>
      <p:ext uri="{BB962C8B-B14F-4D97-AF65-F5344CB8AC3E}">
        <p14:creationId xmlns:p14="http://schemas.microsoft.com/office/powerpoint/2010/main" val="2605194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8F623BE-B180-F1EC-881B-5CC007AC5338}"/>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C06D6DC5-3019-28A1-3C37-7B022B86380A}"/>
              </a:ext>
            </a:extLst>
          </p:cNvPr>
          <p:cNvSpPr>
            <a:spLocks noGrp="1"/>
          </p:cNvSpPr>
          <p:nvPr>
            <p:ph type="dt" sz="half" idx="10"/>
          </p:nvPr>
        </p:nvSpPr>
        <p:spPr/>
        <p:txBody>
          <a:bodyPr/>
          <a:lstStyle/>
          <a:p>
            <a:fld id="{7E08A46A-37BD-4532-9C05-0015B934EFA9}" type="datetime1">
              <a:rPr lang="tr-TR" smtClean="0"/>
              <a:t>29.05.2023</a:t>
            </a:fld>
            <a:endParaRPr lang="tr-TR"/>
          </a:p>
        </p:txBody>
      </p:sp>
      <p:sp>
        <p:nvSpPr>
          <p:cNvPr id="4" name="Alt Bilgi Yer Tutucusu 3">
            <a:extLst>
              <a:ext uri="{FF2B5EF4-FFF2-40B4-BE49-F238E27FC236}">
                <a16:creationId xmlns:a16="http://schemas.microsoft.com/office/drawing/2014/main" id="{567B396E-1945-3145-3818-05534DD1BB04}"/>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FA2FE3B1-37AA-66CD-F0F4-EEF6BF591E2E}"/>
              </a:ext>
            </a:extLst>
          </p:cNvPr>
          <p:cNvSpPr>
            <a:spLocks noGrp="1"/>
          </p:cNvSpPr>
          <p:nvPr>
            <p:ph type="sldNum" sz="quarter" idx="12"/>
          </p:nvPr>
        </p:nvSpPr>
        <p:spPr/>
        <p:txBody>
          <a:bodyPr/>
          <a:lstStyle/>
          <a:p>
            <a:fld id="{A030E147-6E4E-486F-8A9C-2A670FD04348}" type="slidenum">
              <a:rPr lang="tr-TR" smtClean="0"/>
              <a:t>‹#›</a:t>
            </a:fld>
            <a:endParaRPr lang="tr-TR"/>
          </a:p>
        </p:txBody>
      </p:sp>
    </p:spTree>
    <p:extLst>
      <p:ext uri="{BB962C8B-B14F-4D97-AF65-F5344CB8AC3E}">
        <p14:creationId xmlns:p14="http://schemas.microsoft.com/office/powerpoint/2010/main" val="599669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5C5E8D90-AEEA-5260-3088-2662A6525111}"/>
              </a:ext>
            </a:extLst>
          </p:cNvPr>
          <p:cNvSpPr>
            <a:spLocks noGrp="1"/>
          </p:cNvSpPr>
          <p:nvPr>
            <p:ph type="dt" sz="half" idx="10"/>
          </p:nvPr>
        </p:nvSpPr>
        <p:spPr/>
        <p:txBody>
          <a:bodyPr/>
          <a:lstStyle/>
          <a:p>
            <a:fld id="{506CA68B-8E6E-4A86-B370-999385CF28DF}" type="datetime1">
              <a:rPr lang="tr-TR" smtClean="0"/>
              <a:t>29.05.2023</a:t>
            </a:fld>
            <a:endParaRPr lang="tr-TR"/>
          </a:p>
        </p:txBody>
      </p:sp>
      <p:sp>
        <p:nvSpPr>
          <p:cNvPr id="3" name="Alt Bilgi Yer Tutucusu 2">
            <a:extLst>
              <a:ext uri="{FF2B5EF4-FFF2-40B4-BE49-F238E27FC236}">
                <a16:creationId xmlns:a16="http://schemas.microsoft.com/office/drawing/2014/main" id="{7347FB6D-2D6F-9366-FD66-D4460DA6E6C6}"/>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CDE7C7B9-9D64-D0E6-4E99-907E1A0ABFE9}"/>
              </a:ext>
            </a:extLst>
          </p:cNvPr>
          <p:cNvSpPr>
            <a:spLocks noGrp="1"/>
          </p:cNvSpPr>
          <p:nvPr>
            <p:ph type="sldNum" sz="quarter" idx="12"/>
          </p:nvPr>
        </p:nvSpPr>
        <p:spPr/>
        <p:txBody>
          <a:bodyPr/>
          <a:lstStyle/>
          <a:p>
            <a:fld id="{A030E147-6E4E-486F-8A9C-2A670FD04348}" type="slidenum">
              <a:rPr lang="tr-TR" smtClean="0"/>
              <a:t>‹#›</a:t>
            </a:fld>
            <a:endParaRPr lang="tr-TR"/>
          </a:p>
        </p:txBody>
      </p:sp>
    </p:spTree>
    <p:extLst>
      <p:ext uri="{BB962C8B-B14F-4D97-AF65-F5344CB8AC3E}">
        <p14:creationId xmlns:p14="http://schemas.microsoft.com/office/powerpoint/2010/main" val="1197262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F50D71-C9ED-3DE0-AE9D-A215D5DE10A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1F8DC123-DC1D-BF7A-D877-FC6871CBC5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0349EACE-FA28-1235-4EF1-E0A6F79823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30B93B5-FD08-AC40-E0BB-E227D3119DB1}"/>
              </a:ext>
            </a:extLst>
          </p:cNvPr>
          <p:cNvSpPr>
            <a:spLocks noGrp="1"/>
          </p:cNvSpPr>
          <p:nvPr>
            <p:ph type="dt" sz="half" idx="10"/>
          </p:nvPr>
        </p:nvSpPr>
        <p:spPr/>
        <p:txBody>
          <a:bodyPr/>
          <a:lstStyle/>
          <a:p>
            <a:fld id="{33ABC0F1-04CF-430E-9B08-20C08227B83D}" type="datetime1">
              <a:rPr lang="tr-TR" smtClean="0"/>
              <a:t>29.05.2023</a:t>
            </a:fld>
            <a:endParaRPr lang="tr-TR"/>
          </a:p>
        </p:txBody>
      </p:sp>
      <p:sp>
        <p:nvSpPr>
          <p:cNvPr id="6" name="Alt Bilgi Yer Tutucusu 5">
            <a:extLst>
              <a:ext uri="{FF2B5EF4-FFF2-40B4-BE49-F238E27FC236}">
                <a16:creationId xmlns:a16="http://schemas.microsoft.com/office/drawing/2014/main" id="{62E62F5F-A85C-CE9A-0B97-E6E3CD5BD83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71FB308-5062-08A2-148B-7A821BABF31B}"/>
              </a:ext>
            </a:extLst>
          </p:cNvPr>
          <p:cNvSpPr>
            <a:spLocks noGrp="1"/>
          </p:cNvSpPr>
          <p:nvPr>
            <p:ph type="sldNum" sz="quarter" idx="12"/>
          </p:nvPr>
        </p:nvSpPr>
        <p:spPr/>
        <p:txBody>
          <a:bodyPr/>
          <a:lstStyle/>
          <a:p>
            <a:fld id="{A030E147-6E4E-486F-8A9C-2A670FD04348}" type="slidenum">
              <a:rPr lang="tr-TR" smtClean="0"/>
              <a:t>‹#›</a:t>
            </a:fld>
            <a:endParaRPr lang="tr-TR"/>
          </a:p>
        </p:txBody>
      </p:sp>
    </p:spTree>
    <p:extLst>
      <p:ext uri="{BB962C8B-B14F-4D97-AF65-F5344CB8AC3E}">
        <p14:creationId xmlns:p14="http://schemas.microsoft.com/office/powerpoint/2010/main" val="3319514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386DBA-C42B-3E34-31FB-AF5B66B61F1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55C95D7F-B142-1962-FFB6-E5471A8EE9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59D3280D-BA60-B356-DB41-9F1D9CDD6E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28F79CB-F357-2240-7CCD-9502C7ECF383}"/>
              </a:ext>
            </a:extLst>
          </p:cNvPr>
          <p:cNvSpPr>
            <a:spLocks noGrp="1"/>
          </p:cNvSpPr>
          <p:nvPr>
            <p:ph type="dt" sz="half" idx="10"/>
          </p:nvPr>
        </p:nvSpPr>
        <p:spPr/>
        <p:txBody>
          <a:bodyPr/>
          <a:lstStyle/>
          <a:p>
            <a:fld id="{D990002B-98CE-4511-A202-B533E5EDBD8F}" type="datetime1">
              <a:rPr lang="tr-TR" smtClean="0"/>
              <a:t>29.05.2023</a:t>
            </a:fld>
            <a:endParaRPr lang="tr-TR"/>
          </a:p>
        </p:txBody>
      </p:sp>
      <p:sp>
        <p:nvSpPr>
          <p:cNvPr id="6" name="Alt Bilgi Yer Tutucusu 5">
            <a:extLst>
              <a:ext uri="{FF2B5EF4-FFF2-40B4-BE49-F238E27FC236}">
                <a16:creationId xmlns:a16="http://schemas.microsoft.com/office/drawing/2014/main" id="{229349C5-B54C-8C20-073E-8327DABBEDB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E908EDE-242E-CC23-242A-B7D22F6EB2B5}"/>
              </a:ext>
            </a:extLst>
          </p:cNvPr>
          <p:cNvSpPr>
            <a:spLocks noGrp="1"/>
          </p:cNvSpPr>
          <p:nvPr>
            <p:ph type="sldNum" sz="quarter" idx="12"/>
          </p:nvPr>
        </p:nvSpPr>
        <p:spPr/>
        <p:txBody>
          <a:bodyPr/>
          <a:lstStyle/>
          <a:p>
            <a:fld id="{A030E147-6E4E-486F-8A9C-2A670FD04348}" type="slidenum">
              <a:rPr lang="tr-TR" smtClean="0"/>
              <a:t>‹#›</a:t>
            </a:fld>
            <a:endParaRPr lang="tr-TR"/>
          </a:p>
        </p:txBody>
      </p:sp>
    </p:spTree>
    <p:extLst>
      <p:ext uri="{BB962C8B-B14F-4D97-AF65-F5344CB8AC3E}">
        <p14:creationId xmlns:p14="http://schemas.microsoft.com/office/powerpoint/2010/main" val="2255260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7C35AA42-44A2-436A-BD4C-C384F9B627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AC657A88-2DFE-A8AA-AFF1-C0CAEF5BF5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0ABCC8F-F6DB-0B91-2841-65A423419A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86FAE-FA49-4CA0-8ACF-9D9E635E4F5C}" type="datetime1">
              <a:rPr lang="tr-TR" smtClean="0"/>
              <a:t>29.05.2023</a:t>
            </a:fld>
            <a:endParaRPr lang="tr-TR"/>
          </a:p>
        </p:txBody>
      </p:sp>
      <p:sp>
        <p:nvSpPr>
          <p:cNvPr id="5" name="Alt Bilgi Yer Tutucusu 4">
            <a:extLst>
              <a:ext uri="{FF2B5EF4-FFF2-40B4-BE49-F238E27FC236}">
                <a16:creationId xmlns:a16="http://schemas.microsoft.com/office/drawing/2014/main" id="{01BD42A9-B56F-79CB-150F-0FD70566D9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61E33066-AF0F-865A-9701-1E7AED893A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30E147-6E4E-486F-8A9C-2A670FD04348}" type="slidenum">
              <a:rPr lang="tr-TR" smtClean="0"/>
              <a:t>‹#›</a:t>
            </a:fld>
            <a:endParaRPr lang="tr-TR"/>
          </a:p>
        </p:txBody>
      </p:sp>
      <p:sp>
        <p:nvSpPr>
          <p:cNvPr id="7" name="Metin kutusu 6">
            <a:extLst>
              <a:ext uri="{FF2B5EF4-FFF2-40B4-BE49-F238E27FC236}">
                <a16:creationId xmlns:a16="http://schemas.microsoft.com/office/drawing/2014/main" id="{DD434E54-D6D3-EDEA-28B2-AB1435DEEE2D}"/>
              </a:ext>
            </a:extLst>
          </p:cNvPr>
          <p:cNvSpPr txBox="1"/>
          <p:nvPr userDrawn="1"/>
        </p:nvSpPr>
        <p:spPr>
          <a:xfrm>
            <a:off x="11179232" y="6385023"/>
            <a:ext cx="631768" cy="307777"/>
          </a:xfrm>
          <a:prstGeom prst="rect">
            <a:avLst/>
          </a:prstGeom>
          <a:noFill/>
        </p:spPr>
        <p:txBody>
          <a:bodyPr wrap="square" rtlCol="0">
            <a:spAutoFit/>
          </a:bodyPr>
          <a:lstStyle/>
          <a:p>
            <a:r>
              <a:rPr lang="tr-TR" sz="1400" dirty="0">
                <a:solidFill>
                  <a:schemeClr val="bg2">
                    <a:lumMod val="75000"/>
                  </a:schemeClr>
                </a:solidFill>
              </a:rPr>
              <a:t>/17</a:t>
            </a:r>
          </a:p>
        </p:txBody>
      </p:sp>
    </p:spTree>
    <p:extLst>
      <p:ext uri="{BB962C8B-B14F-4D97-AF65-F5344CB8AC3E}">
        <p14:creationId xmlns:p14="http://schemas.microsoft.com/office/powerpoint/2010/main" val="119594397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Başlık 1">
            <a:extLst>
              <a:ext uri="{FF2B5EF4-FFF2-40B4-BE49-F238E27FC236}">
                <a16:creationId xmlns:a16="http://schemas.microsoft.com/office/drawing/2014/main" id="{77204EF0-6588-B40C-16C6-1566FFADA6BB}"/>
              </a:ext>
            </a:extLst>
          </p:cNvPr>
          <p:cNvSpPr>
            <a:spLocks noGrp="1"/>
          </p:cNvSpPr>
          <p:nvPr>
            <p:ph type="ctrTitle"/>
          </p:nvPr>
        </p:nvSpPr>
        <p:spPr>
          <a:xfrm>
            <a:off x="1314824" y="735106"/>
            <a:ext cx="10053763" cy="2928470"/>
          </a:xfrm>
        </p:spPr>
        <p:txBody>
          <a:bodyPr anchor="b">
            <a:normAutofit/>
          </a:bodyPr>
          <a:lstStyle/>
          <a:p>
            <a:pPr algn="l"/>
            <a:r>
              <a:rPr lang="tr-TR" sz="4800" dirty="0">
                <a:solidFill>
                  <a:srgbClr val="FFFFFF"/>
                </a:solidFill>
              </a:rPr>
              <a:t>KRİTİK ALTYAPILARDA MAKİNE ÖĞRENMESİ VEYA DERİN ÖĞRENME KULLANARAK SİBER GÜVENLİĞİN SAĞLANMASI</a:t>
            </a:r>
          </a:p>
        </p:txBody>
      </p:sp>
      <p:sp>
        <p:nvSpPr>
          <p:cNvPr id="3" name="Alt Başlık 2">
            <a:extLst>
              <a:ext uri="{FF2B5EF4-FFF2-40B4-BE49-F238E27FC236}">
                <a16:creationId xmlns:a16="http://schemas.microsoft.com/office/drawing/2014/main" id="{6C62E42D-B469-03F4-BFD6-2669CA9572C7}"/>
              </a:ext>
            </a:extLst>
          </p:cNvPr>
          <p:cNvSpPr>
            <a:spLocks noGrp="1"/>
          </p:cNvSpPr>
          <p:nvPr>
            <p:ph type="subTitle" idx="1"/>
          </p:nvPr>
        </p:nvSpPr>
        <p:spPr>
          <a:xfrm>
            <a:off x="1350682" y="4870824"/>
            <a:ext cx="10005951" cy="1458258"/>
          </a:xfrm>
        </p:spPr>
        <p:txBody>
          <a:bodyPr anchor="ctr">
            <a:normAutofit/>
          </a:bodyPr>
          <a:lstStyle/>
          <a:p>
            <a:pPr algn="l"/>
            <a:r>
              <a:rPr lang="tr-TR"/>
              <a:t>Murat KAZANÇ</a:t>
            </a:r>
          </a:p>
        </p:txBody>
      </p:sp>
    </p:spTree>
    <p:extLst>
      <p:ext uri="{BB962C8B-B14F-4D97-AF65-F5344CB8AC3E}">
        <p14:creationId xmlns:p14="http://schemas.microsoft.com/office/powerpoint/2010/main" val="2061871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A65110C-E517-ECFA-90DA-6E0676077B10}"/>
              </a:ext>
            </a:extLst>
          </p:cNvPr>
          <p:cNvSpPr>
            <a:spLocks noGrp="1"/>
          </p:cNvSpPr>
          <p:nvPr>
            <p:ph type="title"/>
          </p:nvPr>
        </p:nvSpPr>
        <p:spPr>
          <a:xfrm>
            <a:off x="1371599" y="294538"/>
            <a:ext cx="9895951" cy="1033669"/>
          </a:xfrm>
        </p:spPr>
        <p:txBody>
          <a:bodyPr>
            <a:normAutofit/>
          </a:bodyPr>
          <a:lstStyle/>
          <a:p>
            <a:r>
              <a:rPr lang="tr-TR" sz="4000" dirty="0">
                <a:solidFill>
                  <a:srgbClr val="FFFFFF"/>
                </a:solidFill>
              </a:rPr>
              <a:t>Model Eğitimlerinin Uygulanması</a:t>
            </a:r>
          </a:p>
        </p:txBody>
      </p:sp>
      <p:sp>
        <p:nvSpPr>
          <p:cNvPr id="3" name="İçerik Yer Tutucusu 2">
            <a:extLst>
              <a:ext uri="{FF2B5EF4-FFF2-40B4-BE49-F238E27FC236}">
                <a16:creationId xmlns:a16="http://schemas.microsoft.com/office/drawing/2014/main" id="{6A19314A-3006-1829-6E78-511F42E71822}"/>
              </a:ext>
            </a:extLst>
          </p:cNvPr>
          <p:cNvSpPr>
            <a:spLocks noGrp="1"/>
          </p:cNvSpPr>
          <p:nvPr>
            <p:ph idx="1"/>
          </p:nvPr>
        </p:nvSpPr>
        <p:spPr>
          <a:xfrm>
            <a:off x="1371599" y="2318197"/>
            <a:ext cx="9724031" cy="3683358"/>
          </a:xfrm>
        </p:spPr>
        <p:txBody>
          <a:bodyPr anchor="ctr">
            <a:normAutofit/>
          </a:bodyPr>
          <a:lstStyle/>
          <a:p>
            <a:r>
              <a:rPr lang="tr-TR" sz="2000" dirty="0"/>
              <a:t>Veri kümesi ham PCAP dosyalarından oluşturulmuştur. Veri kümesi 4 farklı saldırı ve bir normal trafik olmak üzere 5 farklı sınıfta PCAP dosyaları içermektedir. Bu sınıflar şunlardır:</a:t>
            </a:r>
          </a:p>
          <a:p>
            <a:pPr lvl="1"/>
            <a:r>
              <a:rPr lang="tr-TR" sz="1600" dirty="0"/>
              <a:t>Temiz: Saldırı içermeyen normal ağ trafiğidir. Bu sınıf için diğer sınıflara kıyasla daha az veri örneği bulunduğu görülmüştür.</a:t>
            </a:r>
          </a:p>
          <a:p>
            <a:pPr lvl="1"/>
            <a:r>
              <a:rPr lang="tr-TR" sz="1600" dirty="0"/>
              <a:t>MITM: Araya girme saldırısıdır.</a:t>
            </a:r>
          </a:p>
          <a:p>
            <a:pPr lvl="1"/>
            <a:r>
              <a:rPr lang="tr-TR" sz="1600" dirty="0" err="1"/>
              <a:t>ModBus</a:t>
            </a:r>
            <a:r>
              <a:rPr lang="tr-TR" sz="1600" dirty="0"/>
              <a:t> Query </a:t>
            </a:r>
            <a:r>
              <a:rPr lang="tr-TR" sz="1600" dirty="0" err="1"/>
              <a:t>Flooding</a:t>
            </a:r>
            <a:r>
              <a:rPr lang="tr-TR" sz="1600" dirty="0"/>
              <a:t>: </a:t>
            </a:r>
            <a:r>
              <a:rPr lang="tr-TR" sz="1600" dirty="0" err="1"/>
              <a:t>ModBus</a:t>
            </a:r>
            <a:r>
              <a:rPr lang="tr-TR" sz="1600" dirty="0"/>
              <a:t> protokolüne yönelik saldırılardır.</a:t>
            </a:r>
          </a:p>
          <a:p>
            <a:pPr lvl="1"/>
            <a:r>
              <a:rPr lang="tr-TR" sz="1600" dirty="0" err="1"/>
              <a:t>Ping</a:t>
            </a:r>
            <a:r>
              <a:rPr lang="tr-TR" sz="1600" dirty="0"/>
              <a:t> </a:t>
            </a:r>
            <a:r>
              <a:rPr lang="tr-TR" sz="1600" dirty="0" err="1"/>
              <a:t>Flood</a:t>
            </a:r>
            <a:r>
              <a:rPr lang="tr-TR" sz="1600" dirty="0"/>
              <a:t> </a:t>
            </a:r>
            <a:r>
              <a:rPr lang="tr-TR" sz="1600" dirty="0" err="1"/>
              <a:t>DDoS</a:t>
            </a:r>
            <a:r>
              <a:rPr lang="tr-TR" sz="1600" dirty="0"/>
              <a:t>: </a:t>
            </a:r>
            <a:r>
              <a:rPr lang="tr-TR" sz="1600" dirty="0" err="1"/>
              <a:t>Ping</a:t>
            </a:r>
            <a:r>
              <a:rPr lang="tr-TR" sz="1600" dirty="0"/>
              <a:t> uygulamasının kötüye kullanılması ile gerçekleştirilen erişim reddi saldırısıdır.</a:t>
            </a:r>
          </a:p>
          <a:p>
            <a:pPr lvl="1"/>
            <a:r>
              <a:rPr lang="tr-TR" sz="1600" dirty="0"/>
              <a:t>TCP SYN </a:t>
            </a:r>
            <a:r>
              <a:rPr lang="tr-TR" sz="1600" dirty="0" err="1"/>
              <a:t>Flood</a:t>
            </a:r>
            <a:r>
              <a:rPr lang="tr-TR" sz="1600" dirty="0"/>
              <a:t> </a:t>
            </a:r>
            <a:r>
              <a:rPr lang="tr-TR" sz="1600" dirty="0" err="1"/>
              <a:t>DDoS</a:t>
            </a:r>
            <a:r>
              <a:rPr lang="tr-TR" sz="1600" dirty="0"/>
              <a:t>: TCP protokolünün kötüye kullanılmasıyla gerçekleşen erişim reddi saldırısıdır.</a:t>
            </a:r>
          </a:p>
        </p:txBody>
      </p:sp>
      <p:sp>
        <p:nvSpPr>
          <p:cNvPr id="4" name="Slayt Numarası Yer Tutucusu 3">
            <a:extLst>
              <a:ext uri="{FF2B5EF4-FFF2-40B4-BE49-F238E27FC236}">
                <a16:creationId xmlns:a16="http://schemas.microsoft.com/office/drawing/2014/main" id="{4A9535A8-800D-C851-53D9-A7C015720958}"/>
              </a:ext>
            </a:extLst>
          </p:cNvPr>
          <p:cNvSpPr>
            <a:spLocks noGrp="1"/>
          </p:cNvSpPr>
          <p:nvPr>
            <p:ph type="sldNum" sz="quarter" idx="12"/>
          </p:nvPr>
        </p:nvSpPr>
        <p:spPr/>
        <p:txBody>
          <a:bodyPr/>
          <a:lstStyle/>
          <a:p>
            <a:fld id="{A030E147-6E4E-486F-8A9C-2A670FD04348}" type="slidenum">
              <a:rPr lang="tr-TR" smtClean="0"/>
              <a:t>10</a:t>
            </a:fld>
            <a:endParaRPr lang="tr-TR"/>
          </a:p>
        </p:txBody>
      </p:sp>
    </p:spTree>
    <p:extLst>
      <p:ext uri="{BB962C8B-B14F-4D97-AF65-F5344CB8AC3E}">
        <p14:creationId xmlns:p14="http://schemas.microsoft.com/office/powerpoint/2010/main" val="3243180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A65110C-E517-ECFA-90DA-6E0676077B10}"/>
              </a:ext>
            </a:extLst>
          </p:cNvPr>
          <p:cNvSpPr>
            <a:spLocks noGrp="1"/>
          </p:cNvSpPr>
          <p:nvPr>
            <p:ph type="title"/>
          </p:nvPr>
        </p:nvSpPr>
        <p:spPr>
          <a:xfrm>
            <a:off x="1371599" y="294538"/>
            <a:ext cx="9895951" cy="1033669"/>
          </a:xfrm>
        </p:spPr>
        <p:txBody>
          <a:bodyPr>
            <a:normAutofit/>
          </a:bodyPr>
          <a:lstStyle/>
          <a:p>
            <a:r>
              <a:rPr lang="tr-TR" sz="4000" dirty="0">
                <a:solidFill>
                  <a:srgbClr val="FFFFFF"/>
                </a:solidFill>
              </a:rPr>
              <a:t>Model Eğitimlerinin Uygulanması</a:t>
            </a:r>
          </a:p>
        </p:txBody>
      </p:sp>
      <p:sp>
        <p:nvSpPr>
          <p:cNvPr id="3" name="İçerik Yer Tutucusu 2">
            <a:extLst>
              <a:ext uri="{FF2B5EF4-FFF2-40B4-BE49-F238E27FC236}">
                <a16:creationId xmlns:a16="http://schemas.microsoft.com/office/drawing/2014/main" id="{6A19314A-3006-1829-6E78-511F42E71822}"/>
              </a:ext>
            </a:extLst>
          </p:cNvPr>
          <p:cNvSpPr>
            <a:spLocks noGrp="1"/>
          </p:cNvSpPr>
          <p:nvPr>
            <p:ph idx="1"/>
          </p:nvPr>
        </p:nvSpPr>
        <p:spPr>
          <a:xfrm>
            <a:off x="1371599" y="2318197"/>
            <a:ext cx="9724031" cy="3683358"/>
          </a:xfrm>
        </p:spPr>
        <p:txBody>
          <a:bodyPr anchor="ctr">
            <a:normAutofit/>
          </a:bodyPr>
          <a:lstStyle/>
          <a:p>
            <a:r>
              <a:rPr lang="tr-TR" sz="2000" dirty="0"/>
              <a:t>Veri kümesinde bulunan PCAP dosyalarından (</a:t>
            </a:r>
            <a:r>
              <a:rPr lang="tr-TR" sz="2000" dirty="0" err="1"/>
              <a:t>WireShark</a:t>
            </a:r>
            <a:r>
              <a:rPr lang="tr-TR" sz="2000" dirty="0"/>
              <a:t>) programıyla ağ konuşmaları CSV formatında dışarı çıkarılmıştır.</a:t>
            </a:r>
          </a:p>
          <a:p>
            <a:r>
              <a:rPr lang="tr-TR" sz="2000" dirty="0"/>
              <a:t>CSV dosyalarına “Durum” adında sınıfları niteleyen bir özellik daha eklenerek toplamda 13 özellikten oluşan bir veri kümesi oluşturulmuştur. Son işlem olarak tüm CSV dosyaları birleştirilerek veri kümesi tamamlanmıştır.</a:t>
            </a:r>
          </a:p>
        </p:txBody>
      </p:sp>
      <p:sp>
        <p:nvSpPr>
          <p:cNvPr id="4" name="Slayt Numarası Yer Tutucusu 3">
            <a:extLst>
              <a:ext uri="{FF2B5EF4-FFF2-40B4-BE49-F238E27FC236}">
                <a16:creationId xmlns:a16="http://schemas.microsoft.com/office/drawing/2014/main" id="{88E9D8D1-D135-D0D2-AEEC-AF7974BC71DF}"/>
              </a:ext>
            </a:extLst>
          </p:cNvPr>
          <p:cNvSpPr>
            <a:spLocks noGrp="1"/>
          </p:cNvSpPr>
          <p:nvPr>
            <p:ph type="sldNum" sz="quarter" idx="12"/>
          </p:nvPr>
        </p:nvSpPr>
        <p:spPr/>
        <p:txBody>
          <a:bodyPr/>
          <a:lstStyle/>
          <a:p>
            <a:fld id="{A030E147-6E4E-486F-8A9C-2A670FD04348}" type="slidenum">
              <a:rPr lang="tr-TR" smtClean="0"/>
              <a:t>11</a:t>
            </a:fld>
            <a:endParaRPr lang="tr-TR"/>
          </a:p>
        </p:txBody>
      </p:sp>
    </p:spTree>
    <p:extLst>
      <p:ext uri="{BB962C8B-B14F-4D97-AF65-F5344CB8AC3E}">
        <p14:creationId xmlns:p14="http://schemas.microsoft.com/office/powerpoint/2010/main" val="3158170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A65110C-E517-ECFA-90DA-6E0676077B10}"/>
              </a:ext>
            </a:extLst>
          </p:cNvPr>
          <p:cNvSpPr>
            <a:spLocks noGrp="1"/>
          </p:cNvSpPr>
          <p:nvPr>
            <p:ph type="title"/>
          </p:nvPr>
        </p:nvSpPr>
        <p:spPr>
          <a:xfrm>
            <a:off x="1136397" y="502021"/>
            <a:ext cx="4959603" cy="1642969"/>
          </a:xfrm>
        </p:spPr>
        <p:txBody>
          <a:bodyPr anchor="b">
            <a:normAutofit/>
          </a:bodyPr>
          <a:lstStyle/>
          <a:p>
            <a:r>
              <a:rPr lang="tr-TR" sz="4000"/>
              <a:t>Model Eğitimlerinin Uygulanması</a:t>
            </a:r>
          </a:p>
        </p:txBody>
      </p:sp>
      <p:sp>
        <p:nvSpPr>
          <p:cNvPr id="3" name="İçerik Yer Tutucusu 2">
            <a:extLst>
              <a:ext uri="{FF2B5EF4-FFF2-40B4-BE49-F238E27FC236}">
                <a16:creationId xmlns:a16="http://schemas.microsoft.com/office/drawing/2014/main" id="{6A19314A-3006-1829-6E78-511F42E71822}"/>
              </a:ext>
            </a:extLst>
          </p:cNvPr>
          <p:cNvSpPr>
            <a:spLocks noGrp="1"/>
          </p:cNvSpPr>
          <p:nvPr>
            <p:ph idx="1"/>
          </p:nvPr>
        </p:nvSpPr>
        <p:spPr>
          <a:xfrm>
            <a:off x="1136397" y="2418408"/>
            <a:ext cx="4959603" cy="3522569"/>
          </a:xfrm>
        </p:spPr>
        <p:txBody>
          <a:bodyPr anchor="t">
            <a:normAutofit/>
          </a:bodyPr>
          <a:lstStyle/>
          <a:p>
            <a:r>
              <a:rPr lang="tr-TR" sz="2000" dirty="0"/>
              <a:t>Model eğitimleri için </a:t>
            </a:r>
            <a:r>
              <a:rPr lang="tr-TR" sz="2000"/>
              <a:t>Scikit</a:t>
            </a:r>
            <a:r>
              <a:rPr lang="tr-TR" sz="2000" dirty="0"/>
              <a:t> </a:t>
            </a:r>
            <a:r>
              <a:rPr lang="tr-TR" sz="2000"/>
              <a:t>Learn</a:t>
            </a:r>
            <a:r>
              <a:rPr lang="tr-TR" sz="2000" dirty="0"/>
              <a:t> çerçevesi kullanılarak 8 farklı modelin eğitimi gerçekleştirilmiştir. 4 saldırı sınıfının da kullanıldığı çoklu sınıflandırma eğitimi doğruluk değerleri aşağıda görülmektedir.</a:t>
            </a:r>
          </a:p>
        </p:txBody>
      </p:sp>
      <p:pic>
        <p:nvPicPr>
          <p:cNvPr id="4" name="Resim 3">
            <a:extLst>
              <a:ext uri="{FF2B5EF4-FFF2-40B4-BE49-F238E27FC236}">
                <a16:creationId xmlns:a16="http://schemas.microsoft.com/office/drawing/2014/main" id="{EFD3DDED-8277-B9E4-01E1-38707D718C4F}"/>
              </a:ext>
            </a:extLst>
          </p:cNvPr>
          <p:cNvPicPr>
            <a:picLocks noChangeAspect="1"/>
          </p:cNvPicPr>
          <p:nvPr/>
        </p:nvPicPr>
        <p:blipFill rotWithShape="1">
          <a:blip r:embed="rId2">
            <a:extLst>
              <a:ext uri="{28A0092B-C50C-407E-A947-70E740481C1C}">
                <a14:useLocalDpi xmlns:a14="http://schemas.microsoft.com/office/drawing/2010/main" val="0"/>
              </a:ext>
            </a:extLst>
          </a:blip>
          <a:srcRect t="5242"/>
          <a:stretch/>
        </p:blipFill>
        <p:spPr bwMode="auto">
          <a:xfrm>
            <a:off x="6512442" y="825694"/>
            <a:ext cx="5201023" cy="4792855"/>
          </a:xfrm>
          <a:prstGeom prst="rect">
            <a:avLst/>
          </a:prstGeom>
          <a:noFill/>
          <a:extLst>
            <a:ext uri="{53640926-AAD7-44D8-BBD7-CCE9431645EC}">
              <a14:shadowObscured xmlns:a14="http://schemas.microsoft.com/office/drawing/2010/main"/>
            </a:ext>
          </a:extLst>
        </p:spPr>
      </p:pic>
      <p:sp>
        <p:nvSpPr>
          <p:cNvPr id="23" name="Rectangle 2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ayt Numarası Yer Tutucusu 4">
            <a:extLst>
              <a:ext uri="{FF2B5EF4-FFF2-40B4-BE49-F238E27FC236}">
                <a16:creationId xmlns:a16="http://schemas.microsoft.com/office/drawing/2014/main" id="{36974379-EF06-DF4A-4FCC-8048AF4CF605}"/>
              </a:ext>
            </a:extLst>
          </p:cNvPr>
          <p:cNvSpPr>
            <a:spLocks noGrp="1"/>
          </p:cNvSpPr>
          <p:nvPr>
            <p:ph type="sldNum" sz="quarter" idx="12"/>
          </p:nvPr>
        </p:nvSpPr>
        <p:spPr/>
        <p:txBody>
          <a:bodyPr/>
          <a:lstStyle/>
          <a:p>
            <a:fld id="{A030E147-6E4E-486F-8A9C-2A670FD04348}" type="slidenum">
              <a:rPr lang="tr-TR" smtClean="0"/>
              <a:t>12</a:t>
            </a:fld>
            <a:endParaRPr lang="tr-TR"/>
          </a:p>
        </p:txBody>
      </p:sp>
    </p:spTree>
    <p:extLst>
      <p:ext uri="{BB962C8B-B14F-4D97-AF65-F5344CB8AC3E}">
        <p14:creationId xmlns:p14="http://schemas.microsoft.com/office/powerpoint/2010/main" val="3106213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A65110C-E517-ECFA-90DA-6E0676077B10}"/>
              </a:ext>
            </a:extLst>
          </p:cNvPr>
          <p:cNvSpPr>
            <a:spLocks noGrp="1"/>
          </p:cNvSpPr>
          <p:nvPr>
            <p:ph type="title"/>
          </p:nvPr>
        </p:nvSpPr>
        <p:spPr>
          <a:xfrm>
            <a:off x="1136397" y="502021"/>
            <a:ext cx="4959603" cy="1642969"/>
          </a:xfrm>
        </p:spPr>
        <p:txBody>
          <a:bodyPr anchor="b">
            <a:normAutofit/>
          </a:bodyPr>
          <a:lstStyle/>
          <a:p>
            <a:r>
              <a:rPr lang="tr-TR" sz="4000"/>
              <a:t>Model Eğitimlerinin Uygulanması</a:t>
            </a:r>
          </a:p>
        </p:txBody>
      </p:sp>
      <p:sp>
        <p:nvSpPr>
          <p:cNvPr id="3" name="İçerik Yer Tutucusu 2">
            <a:extLst>
              <a:ext uri="{FF2B5EF4-FFF2-40B4-BE49-F238E27FC236}">
                <a16:creationId xmlns:a16="http://schemas.microsoft.com/office/drawing/2014/main" id="{6A19314A-3006-1829-6E78-511F42E71822}"/>
              </a:ext>
            </a:extLst>
          </p:cNvPr>
          <p:cNvSpPr>
            <a:spLocks noGrp="1"/>
          </p:cNvSpPr>
          <p:nvPr>
            <p:ph idx="1"/>
          </p:nvPr>
        </p:nvSpPr>
        <p:spPr>
          <a:xfrm>
            <a:off x="1136397" y="2418408"/>
            <a:ext cx="4959603" cy="3522569"/>
          </a:xfrm>
        </p:spPr>
        <p:txBody>
          <a:bodyPr anchor="t">
            <a:normAutofit/>
          </a:bodyPr>
          <a:lstStyle/>
          <a:p>
            <a:r>
              <a:rPr lang="tr-TR" sz="2000" dirty="0"/>
              <a:t>Her bir saldırı türünde ayrı ayrı ikili sınıflandırma ile yapılan eğitimlerde yüksek doğruluk elde edilmiştir. Bu eğitimlere ait bilgiler aşağıda verilmiştir.</a:t>
            </a:r>
          </a:p>
        </p:txBody>
      </p:sp>
      <p:sp>
        <p:nvSpPr>
          <p:cNvPr id="23" name="Rectangle 2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o 3">
            <a:extLst>
              <a:ext uri="{FF2B5EF4-FFF2-40B4-BE49-F238E27FC236}">
                <a16:creationId xmlns:a16="http://schemas.microsoft.com/office/drawing/2014/main" id="{D0968AAC-B14C-5B15-EE28-CAB5F706C29B}"/>
              </a:ext>
            </a:extLst>
          </p:cNvPr>
          <p:cNvGraphicFramePr>
            <a:graphicFrameLocks noGrp="1"/>
          </p:cNvGraphicFramePr>
          <p:nvPr>
            <p:extLst>
              <p:ext uri="{D42A27DB-BD31-4B8C-83A1-F6EECF244321}">
                <p14:modId xmlns:p14="http://schemas.microsoft.com/office/powerpoint/2010/main" val="3354322855"/>
              </p:ext>
            </p:extLst>
          </p:nvPr>
        </p:nvGraphicFramePr>
        <p:xfrm>
          <a:off x="6512442" y="1904755"/>
          <a:ext cx="5201024" cy="2634735"/>
        </p:xfrm>
        <a:graphic>
          <a:graphicData uri="http://schemas.openxmlformats.org/drawingml/2006/table">
            <a:tbl>
              <a:tblPr firstRow="1" firstCol="1" bandRow="1">
                <a:tableStyleId>{5C22544A-7EE6-4342-B048-85BDC9FD1C3A}</a:tableStyleId>
              </a:tblPr>
              <a:tblGrid>
                <a:gridCol w="1539208">
                  <a:extLst>
                    <a:ext uri="{9D8B030D-6E8A-4147-A177-3AD203B41FA5}">
                      <a16:colId xmlns:a16="http://schemas.microsoft.com/office/drawing/2014/main" val="1890105992"/>
                    </a:ext>
                  </a:extLst>
                </a:gridCol>
                <a:gridCol w="996402">
                  <a:extLst>
                    <a:ext uri="{9D8B030D-6E8A-4147-A177-3AD203B41FA5}">
                      <a16:colId xmlns:a16="http://schemas.microsoft.com/office/drawing/2014/main" val="3295948941"/>
                    </a:ext>
                  </a:extLst>
                </a:gridCol>
                <a:gridCol w="1008203">
                  <a:extLst>
                    <a:ext uri="{9D8B030D-6E8A-4147-A177-3AD203B41FA5}">
                      <a16:colId xmlns:a16="http://schemas.microsoft.com/office/drawing/2014/main" val="1065802419"/>
                    </a:ext>
                  </a:extLst>
                </a:gridCol>
                <a:gridCol w="1657211">
                  <a:extLst>
                    <a:ext uri="{9D8B030D-6E8A-4147-A177-3AD203B41FA5}">
                      <a16:colId xmlns:a16="http://schemas.microsoft.com/office/drawing/2014/main" val="2472355711"/>
                    </a:ext>
                  </a:extLst>
                </a:gridCol>
              </a:tblGrid>
              <a:tr h="769369">
                <a:tc>
                  <a:txBody>
                    <a:bodyPr/>
                    <a:lstStyle/>
                    <a:p>
                      <a:pPr>
                        <a:lnSpc>
                          <a:spcPct val="107000"/>
                        </a:lnSpc>
                      </a:pPr>
                      <a:endParaRPr lang="tr-TR" sz="1800" kern="100">
                        <a:effectLst/>
                        <a:latin typeface="Calibri" panose="020F0502020204030204" pitchFamily="34" charset="0"/>
                        <a:cs typeface="Times New Roman" panose="02020603050405020304" pitchFamily="18" charset="0"/>
                      </a:endParaRPr>
                    </a:p>
                  </a:txBody>
                  <a:tcPr marL="66081" marR="66081" marT="0" marB="0" anchor="b"/>
                </a:tc>
                <a:tc>
                  <a:txBody>
                    <a:bodyPr/>
                    <a:lstStyle/>
                    <a:p>
                      <a:pPr algn="ctr">
                        <a:lnSpc>
                          <a:spcPct val="107000"/>
                        </a:lnSpc>
                        <a:spcAft>
                          <a:spcPts val="800"/>
                        </a:spcAft>
                      </a:pPr>
                      <a:r>
                        <a:rPr lang="tr-TR" sz="1500" kern="0">
                          <a:effectLst/>
                        </a:rPr>
                        <a:t>Random Forest (%)</a:t>
                      </a:r>
                      <a:endParaRPr lang="tr-TR"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6081" marR="66081" marT="0" marB="0" anchor="b"/>
                </a:tc>
                <a:tc>
                  <a:txBody>
                    <a:bodyPr/>
                    <a:lstStyle/>
                    <a:p>
                      <a:pPr algn="ctr">
                        <a:lnSpc>
                          <a:spcPct val="107000"/>
                        </a:lnSpc>
                        <a:spcAft>
                          <a:spcPts val="800"/>
                        </a:spcAft>
                      </a:pPr>
                      <a:r>
                        <a:rPr lang="tr-TR" sz="1500" kern="0">
                          <a:effectLst/>
                        </a:rPr>
                        <a:t>Decision Tree (%)</a:t>
                      </a:r>
                      <a:endParaRPr lang="tr-TR"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6081" marR="66081" marT="0" marB="0" anchor="b"/>
                </a:tc>
                <a:tc>
                  <a:txBody>
                    <a:bodyPr/>
                    <a:lstStyle/>
                    <a:p>
                      <a:pPr algn="ctr">
                        <a:lnSpc>
                          <a:spcPct val="107000"/>
                        </a:lnSpc>
                        <a:spcAft>
                          <a:spcPts val="800"/>
                        </a:spcAft>
                      </a:pPr>
                      <a:r>
                        <a:rPr lang="tr-TR" sz="1500" kern="0">
                          <a:effectLst/>
                        </a:rPr>
                        <a:t>K Neighbors (%)</a:t>
                      </a:r>
                      <a:endParaRPr lang="tr-TR"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6081" marR="66081" marT="0" marB="0" anchor="b"/>
                </a:tc>
                <a:extLst>
                  <a:ext uri="{0D108BD9-81ED-4DB2-BD59-A6C34878D82A}">
                    <a16:rowId xmlns:a16="http://schemas.microsoft.com/office/drawing/2014/main" val="3746744795"/>
                  </a:ext>
                </a:extLst>
              </a:tr>
              <a:tr h="284525">
                <a:tc>
                  <a:txBody>
                    <a:bodyPr/>
                    <a:lstStyle/>
                    <a:p>
                      <a:pPr algn="r">
                        <a:lnSpc>
                          <a:spcPct val="107000"/>
                        </a:lnSpc>
                        <a:spcAft>
                          <a:spcPts val="800"/>
                        </a:spcAft>
                      </a:pPr>
                      <a:r>
                        <a:rPr lang="tr-TR" sz="1500" kern="0">
                          <a:effectLst/>
                        </a:rPr>
                        <a:t>MITM</a:t>
                      </a:r>
                      <a:endParaRPr lang="tr-TR"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6081" marR="66081" marT="0" marB="0" anchor="b"/>
                </a:tc>
                <a:tc>
                  <a:txBody>
                    <a:bodyPr/>
                    <a:lstStyle/>
                    <a:p>
                      <a:pPr algn="ctr">
                        <a:lnSpc>
                          <a:spcPct val="107000"/>
                        </a:lnSpc>
                        <a:spcAft>
                          <a:spcPts val="800"/>
                        </a:spcAft>
                      </a:pPr>
                      <a:r>
                        <a:rPr lang="tr-TR" sz="1500" kern="0">
                          <a:effectLst/>
                        </a:rPr>
                        <a:t>99,52</a:t>
                      </a:r>
                      <a:endParaRPr lang="tr-TR"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6081" marR="66081" marT="0" marB="0" anchor="b"/>
                </a:tc>
                <a:tc>
                  <a:txBody>
                    <a:bodyPr/>
                    <a:lstStyle/>
                    <a:p>
                      <a:pPr algn="ctr">
                        <a:lnSpc>
                          <a:spcPct val="107000"/>
                        </a:lnSpc>
                        <a:spcAft>
                          <a:spcPts val="800"/>
                        </a:spcAft>
                      </a:pPr>
                      <a:r>
                        <a:rPr lang="tr-TR" sz="1500" kern="0">
                          <a:effectLst/>
                        </a:rPr>
                        <a:t>99,72</a:t>
                      </a:r>
                      <a:endParaRPr lang="tr-TR"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6081" marR="66081" marT="0" marB="0" anchor="b"/>
                </a:tc>
                <a:tc>
                  <a:txBody>
                    <a:bodyPr/>
                    <a:lstStyle/>
                    <a:p>
                      <a:pPr algn="ctr">
                        <a:lnSpc>
                          <a:spcPct val="107000"/>
                        </a:lnSpc>
                        <a:spcAft>
                          <a:spcPts val="800"/>
                        </a:spcAft>
                      </a:pPr>
                      <a:r>
                        <a:rPr lang="tr-TR" sz="1500" kern="0">
                          <a:effectLst/>
                        </a:rPr>
                        <a:t>78,54</a:t>
                      </a:r>
                      <a:endParaRPr lang="tr-TR"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6081" marR="66081" marT="0" marB="0" anchor="b"/>
                </a:tc>
                <a:extLst>
                  <a:ext uri="{0D108BD9-81ED-4DB2-BD59-A6C34878D82A}">
                    <a16:rowId xmlns:a16="http://schemas.microsoft.com/office/drawing/2014/main" val="2554181244"/>
                  </a:ext>
                </a:extLst>
              </a:tr>
              <a:tr h="526947">
                <a:tc>
                  <a:txBody>
                    <a:bodyPr/>
                    <a:lstStyle/>
                    <a:p>
                      <a:pPr algn="r">
                        <a:lnSpc>
                          <a:spcPct val="107000"/>
                        </a:lnSpc>
                        <a:spcAft>
                          <a:spcPts val="800"/>
                        </a:spcAft>
                      </a:pPr>
                      <a:r>
                        <a:rPr lang="tr-TR" sz="1500" kern="0">
                          <a:effectLst/>
                        </a:rPr>
                        <a:t>ModBus Query Flooding</a:t>
                      </a:r>
                      <a:endParaRPr lang="tr-TR"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6081" marR="66081" marT="0" marB="0" anchor="b"/>
                </a:tc>
                <a:tc>
                  <a:txBody>
                    <a:bodyPr/>
                    <a:lstStyle/>
                    <a:p>
                      <a:pPr algn="ctr">
                        <a:lnSpc>
                          <a:spcPct val="107000"/>
                        </a:lnSpc>
                        <a:spcAft>
                          <a:spcPts val="800"/>
                        </a:spcAft>
                      </a:pPr>
                      <a:r>
                        <a:rPr lang="tr-TR" sz="1500" kern="0">
                          <a:effectLst/>
                        </a:rPr>
                        <a:t>99,73</a:t>
                      </a:r>
                      <a:endParaRPr lang="tr-TR"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6081" marR="66081" marT="0" marB="0" anchor="b"/>
                </a:tc>
                <a:tc>
                  <a:txBody>
                    <a:bodyPr/>
                    <a:lstStyle/>
                    <a:p>
                      <a:pPr algn="ctr">
                        <a:lnSpc>
                          <a:spcPct val="107000"/>
                        </a:lnSpc>
                        <a:spcAft>
                          <a:spcPts val="800"/>
                        </a:spcAft>
                      </a:pPr>
                      <a:r>
                        <a:rPr lang="tr-TR" sz="1500" kern="0">
                          <a:effectLst/>
                        </a:rPr>
                        <a:t>99,82</a:t>
                      </a:r>
                      <a:endParaRPr lang="tr-TR"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6081" marR="66081" marT="0" marB="0" anchor="b"/>
                </a:tc>
                <a:tc>
                  <a:txBody>
                    <a:bodyPr/>
                    <a:lstStyle/>
                    <a:p>
                      <a:pPr algn="ctr">
                        <a:lnSpc>
                          <a:spcPct val="107000"/>
                        </a:lnSpc>
                        <a:spcAft>
                          <a:spcPts val="800"/>
                        </a:spcAft>
                      </a:pPr>
                      <a:r>
                        <a:rPr lang="tr-TR" sz="1500" kern="0">
                          <a:effectLst/>
                        </a:rPr>
                        <a:t>91,22</a:t>
                      </a:r>
                      <a:endParaRPr lang="tr-TR"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6081" marR="66081" marT="0" marB="0" anchor="b"/>
                </a:tc>
                <a:extLst>
                  <a:ext uri="{0D108BD9-81ED-4DB2-BD59-A6C34878D82A}">
                    <a16:rowId xmlns:a16="http://schemas.microsoft.com/office/drawing/2014/main" val="3019266284"/>
                  </a:ext>
                </a:extLst>
              </a:tr>
              <a:tr h="526947">
                <a:tc>
                  <a:txBody>
                    <a:bodyPr/>
                    <a:lstStyle/>
                    <a:p>
                      <a:pPr algn="r">
                        <a:lnSpc>
                          <a:spcPct val="107000"/>
                        </a:lnSpc>
                        <a:spcAft>
                          <a:spcPts val="800"/>
                        </a:spcAft>
                      </a:pPr>
                      <a:r>
                        <a:rPr lang="tr-TR" sz="1500" kern="0">
                          <a:effectLst/>
                        </a:rPr>
                        <a:t>Ping Flood DDoS</a:t>
                      </a:r>
                      <a:endParaRPr lang="tr-TR"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6081" marR="66081" marT="0" marB="0" anchor="b"/>
                </a:tc>
                <a:tc>
                  <a:txBody>
                    <a:bodyPr/>
                    <a:lstStyle/>
                    <a:p>
                      <a:pPr algn="ctr">
                        <a:lnSpc>
                          <a:spcPct val="107000"/>
                        </a:lnSpc>
                        <a:spcAft>
                          <a:spcPts val="800"/>
                        </a:spcAft>
                      </a:pPr>
                      <a:r>
                        <a:rPr lang="tr-TR" sz="1500" kern="0">
                          <a:effectLst/>
                        </a:rPr>
                        <a:t>99,4</a:t>
                      </a:r>
                      <a:endParaRPr lang="tr-TR"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6081" marR="66081" marT="0" marB="0" anchor="b"/>
                </a:tc>
                <a:tc>
                  <a:txBody>
                    <a:bodyPr/>
                    <a:lstStyle/>
                    <a:p>
                      <a:pPr algn="ctr">
                        <a:lnSpc>
                          <a:spcPct val="107000"/>
                        </a:lnSpc>
                        <a:spcAft>
                          <a:spcPts val="800"/>
                        </a:spcAft>
                      </a:pPr>
                      <a:r>
                        <a:rPr lang="tr-TR" sz="1500" kern="0">
                          <a:effectLst/>
                        </a:rPr>
                        <a:t>99,51</a:t>
                      </a:r>
                      <a:endParaRPr lang="tr-TR"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6081" marR="66081" marT="0" marB="0" anchor="b"/>
                </a:tc>
                <a:tc>
                  <a:txBody>
                    <a:bodyPr/>
                    <a:lstStyle/>
                    <a:p>
                      <a:pPr algn="ctr">
                        <a:lnSpc>
                          <a:spcPct val="107000"/>
                        </a:lnSpc>
                        <a:spcAft>
                          <a:spcPts val="800"/>
                        </a:spcAft>
                      </a:pPr>
                      <a:r>
                        <a:rPr lang="tr-TR" sz="1500" kern="0">
                          <a:effectLst/>
                        </a:rPr>
                        <a:t>88,42</a:t>
                      </a:r>
                      <a:endParaRPr lang="tr-TR"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6081" marR="66081" marT="0" marB="0" anchor="b"/>
                </a:tc>
                <a:extLst>
                  <a:ext uri="{0D108BD9-81ED-4DB2-BD59-A6C34878D82A}">
                    <a16:rowId xmlns:a16="http://schemas.microsoft.com/office/drawing/2014/main" val="3041100297"/>
                  </a:ext>
                </a:extLst>
              </a:tr>
              <a:tr h="526947">
                <a:tc>
                  <a:txBody>
                    <a:bodyPr/>
                    <a:lstStyle/>
                    <a:p>
                      <a:pPr algn="r">
                        <a:lnSpc>
                          <a:spcPct val="107000"/>
                        </a:lnSpc>
                        <a:spcAft>
                          <a:spcPts val="800"/>
                        </a:spcAft>
                      </a:pPr>
                      <a:r>
                        <a:rPr lang="tr-TR" sz="1500" kern="0">
                          <a:effectLst/>
                        </a:rPr>
                        <a:t>TCP SYN Flood DDoS</a:t>
                      </a:r>
                      <a:endParaRPr lang="tr-TR"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6081" marR="66081" marT="0" marB="0" anchor="b"/>
                </a:tc>
                <a:tc>
                  <a:txBody>
                    <a:bodyPr/>
                    <a:lstStyle/>
                    <a:p>
                      <a:pPr algn="ctr">
                        <a:lnSpc>
                          <a:spcPct val="107000"/>
                        </a:lnSpc>
                        <a:spcAft>
                          <a:spcPts val="800"/>
                        </a:spcAft>
                      </a:pPr>
                      <a:r>
                        <a:rPr lang="tr-TR" sz="1500" kern="0">
                          <a:effectLst/>
                        </a:rPr>
                        <a:t>99,67</a:t>
                      </a:r>
                      <a:endParaRPr lang="tr-TR"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6081" marR="66081" marT="0" marB="0" anchor="b"/>
                </a:tc>
                <a:tc>
                  <a:txBody>
                    <a:bodyPr/>
                    <a:lstStyle/>
                    <a:p>
                      <a:pPr algn="ctr">
                        <a:lnSpc>
                          <a:spcPct val="107000"/>
                        </a:lnSpc>
                        <a:spcAft>
                          <a:spcPts val="800"/>
                        </a:spcAft>
                      </a:pPr>
                      <a:r>
                        <a:rPr lang="tr-TR" sz="1500" kern="0">
                          <a:effectLst/>
                        </a:rPr>
                        <a:t>99,74</a:t>
                      </a:r>
                      <a:endParaRPr lang="tr-TR"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6081" marR="66081" marT="0" marB="0" anchor="b"/>
                </a:tc>
                <a:tc>
                  <a:txBody>
                    <a:bodyPr/>
                    <a:lstStyle/>
                    <a:p>
                      <a:pPr algn="ctr">
                        <a:lnSpc>
                          <a:spcPct val="107000"/>
                        </a:lnSpc>
                        <a:spcAft>
                          <a:spcPts val="800"/>
                        </a:spcAft>
                      </a:pPr>
                      <a:r>
                        <a:rPr lang="tr-TR" sz="1500" kern="0" dirty="0">
                          <a:effectLst/>
                        </a:rPr>
                        <a:t>90,67</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6081" marR="66081" marT="0" marB="0" anchor="b"/>
                </a:tc>
                <a:extLst>
                  <a:ext uri="{0D108BD9-81ED-4DB2-BD59-A6C34878D82A}">
                    <a16:rowId xmlns:a16="http://schemas.microsoft.com/office/drawing/2014/main" val="304914111"/>
                  </a:ext>
                </a:extLst>
              </a:tr>
            </a:tbl>
          </a:graphicData>
        </a:graphic>
      </p:graphicFrame>
      <p:sp>
        <p:nvSpPr>
          <p:cNvPr id="5" name="Slayt Numarası Yer Tutucusu 4">
            <a:extLst>
              <a:ext uri="{FF2B5EF4-FFF2-40B4-BE49-F238E27FC236}">
                <a16:creationId xmlns:a16="http://schemas.microsoft.com/office/drawing/2014/main" id="{84CA8938-7639-BEEC-450C-B9637850532F}"/>
              </a:ext>
            </a:extLst>
          </p:cNvPr>
          <p:cNvSpPr>
            <a:spLocks noGrp="1"/>
          </p:cNvSpPr>
          <p:nvPr>
            <p:ph type="sldNum" sz="quarter" idx="12"/>
          </p:nvPr>
        </p:nvSpPr>
        <p:spPr/>
        <p:txBody>
          <a:bodyPr/>
          <a:lstStyle/>
          <a:p>
            <a:fld id="{A030E147-6E4E-486F-8A9C-2A670FD04348}" type="slidenum">
              <a:rPr lang="tr-TR" smtClean="0"/>
              <a:t>13</a:t>
            </a:fld>
            <a:endParaRPr lang="tr-TR"/>
          </a:p>
        </p:txBody>
      </p:sp>
    </p:spTree>
    <p:extLst>
      <p:ext uri="{BB962C8B-B14F-4D97-AF65-F5344CB8AC3E}">
        <p14:creationId xmlns:p14="http://schemas.microsoft.com/office/powerpoint/2010/main" val="782520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A65110C-E517-ECFA-90DA-6E0676077B10}"/>
              </a:ext>
            </a:extLst>
          </p:cNvPr>
          <p:cNvSpPr>
            <a:spLocks noGrp="1"/>
          </p:cNvSpPr>
          <p:nvPr>
            <p:ph type="title"/>
          </p:nvPr>
        </p:nvSpPr>
        <p:spPr>
          <a:xfrm>
            <a:off x="1136397" y="502021"/>
            <a:ext cx="4959603" cy="1642969"/>
          </a:xfrm>
        </p:spPr>
        <p:txBody>
          <a:bodyPr anchor="b">
            <a:normAutofit/>
          </a:bodyPr>
          <a:lstStyle/>
          <a:p>
            <a:r>
              <a:rPr lang="tr-TR" sz="4000"/>
              <a:t>Model Eğitimlerinin Uygulanması</a:t>
            </a:r>
          </a:p>
        </p:txBody>
      </p:sp>
      <p:sp>
        <p:nvSpPr>
          <p:cNvPr id="3" name="İçerik Yer Tutucusu 2">
            <a:extLst>
              <a:ext uri="{FF2B5EF4-FFF2-40B4-BE49-F238E27FC236}">
                <a16:creationId xmlns:a16="http://schemas.microsoft.com/office/drawing/2014/main" id="{6A19314A-3006-1829-6E78-511F42E71822}"/>
              </a:ext>
            </a:extLst>
          </p:cNvPr>
          <p:cNvSpPr>
            <a:spLocks noGrp="1"/>
          </p:cNvSpPr>
          <p:nvPr>
            <p:ph idx="1"/>
          </p:nvPr>
        </p:nvSpPr>
        <p:spPr>
          <a:xfrm>
            <a:off x="1136397" y="2418408"/>
            <a:ext cx="4959603" cy="3522569"/>
          </a:xfrm>
        </p:spPr>
        <p:txBody>
          <a:bodyPr anchor="t">
            <a:normAutofit/>
          </a:bodyPr>
          <a:lstStyle/>
          <a:p>
            <a:r>
              <a:rPr lang="tr-TR" sz="2000" dirty="0"/>
              <a:t>Derin Öğrenme model eğitimleri için </a:t>
            </a:r>
            <a:r>
              <a:rPr lang="tr-TR" sz="2000"/>
              <a:t>Keras</a:t>
            </a:r>
            <a:r>
              <a:rPr lang="tr-TR" sz="2000" dirty="0"/>
              <a:t> çerçevesi (</a:t>
            </a:r>
            <a:r>
              <a:rPr lang="tr-TR" sz="2000"/>
              <a:t>Keras</a:t>
            </a:r>
            <a:r>
              <a:rPr lang="tr-TR" sz="2000" dirty="0"/>
              <a:t>) kullanılmıştır. Oluşturulan model yapısında 139269 eğitilebilir parametre oluşmuştur. Optimize edici olarak “Adam” kullanılmıştır. Aşağıda çoklu sınıflandırma sonucuna ait değerlendirme görülmektedir.</a:t>
            </a:r>
          </a:p>
        </p:txBody>
      </p:sp>
      <p:sp>
        <p:nvSpPr>
          <p:cNvPr id="23" name="Rectangle 2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o 3">
            <a:extLst>
              <a:ext uri="{FF2B5EF4-FFF2-40B4-BE49-F238E27FC236}">
                <a16:creationId xmlns:a16="http://schemas.microsoft.com/office/drawing/2014/main" id="{0778A188-64F3-A3A3-8EC6-325BA04BBC33}"/>
              </a:ext>
            </a:extLst>
          </p:cNvPr>
          <p:cNvGraphicFramePr>
            <a:graphicFrameLocks noGrp="1"/>
          </p:cNvGraphicFramePr>
          <p:nvPr>
            <p:extLst>
              <p:ext uri="{D42A27DB-BD31-4B8C-83A1-F6EECF244321}">
                <p14:modId xmlns:p14="http://schemas.microsoft.com/office/powerpoint/2010/main" val="997597104"/>
              </p:ext>
            </p:extLst>
          </p:nvPr>
        </p:nvGraphicFramePr>
        <p:xfrm>
          <a:off x="6096000" y="1660670"/>
          <a:ext cx="5617467" cy="3122906"/>
        </p:xfrm>
        <a:graphic>
          <a:graphicData uri="http://schemas.openxmlformats.org/drawingml/2006/table">
            <a:tbl>
              <a:tblPr firstRow="1" firstCol="1" bandRow="1">
                <a:tableStyleId>{5C22544A-7EE6-4342-B048-85BDC9FD1C3A}</a:tableStyleId>
              </a:tblPr>
              <a:tblGrid>
                <a:gridCol w="1753140">
                  <a:extLst>
                    <a:ext uri="{9D8B030D-6E8A-4147-A177-3AD203B41FA5}">
                      <a16:colId xmlns:a16="http://schemas.microsoft.com/office/drawing/2014/main" val="3531835776"/>
                    </a:ext>
                  </a:extLst>
                </a:gridCol>
                <a:gridCol w="1201554">
                  <a:extLst>
                    <a:ext uri="{9D8B030D-6E8A-4147-A177-3AD203B41FA5}">
                      <a16:colId xmlns:a16="http://schemas.microsoft.com/office/drawing/2014/main" val="2573391322"/>
                    </a:ext>
                  </a:extLst>
                </a:gridCol>
                <a:gridCol w="1468745">
                  <a:extLst>
                    <a:ext uri="{9D8B030D-6E8A-4147-A177-3AD203B41FA5}">
                      <a16:colId xmlns:a16="http://schemas.microsoft.com/office/drawing/2014/main" val="2388922989"/>
                    </a:ext>
                  </a:extLst>
                </a:gridCol>
                <a:gridCol w="1194028">
                  <a:extLst>
                    <a:ext uri="{9D8B030D-6E8A-4147-A177-3AD203B41FA5}">
                      <a16:colId xmlns:a16="http://schemas.microsoft.com/office/drawing/2014/main" val="36532605"/>
                    </a:ext>
                  </a:extLst>
                </a:gridCol>
              </a:tblGrid>
              <a:tr h="300046">
                <a:tc>
                  <a:txBody>
                    <a:bodyPr/>
                    <a:lstStyle/>
                    <a:p>
                      <a:pPr algn="r">
                        <a:lnSpc>
                          <a:spcPct val="107000"/>
                        </a:lnSpc>
                        <a:spcAft>
                          <a:spcPts val="800"/>
                        </a:spcAft>
                      </a:pPr>
                      <a:r>
                        <a:rPr lang="tr-TR" sz="1600" kern="0">
                          <a:effectLst/>
                        </a:rPr>
                        <a:t>Doğruluk (%)</a:t>
                      </a:r>
                      <a:endParaRPr lang="tr-TR" sz="1900" kern="100">
                        <a:effectLst/>
                        <a:latin typeface="Calibri" panose="020F0502020204030204" pitchFamily="34" charset="0"/>
                        <a:ea typeface="Calibri" panose="020F0502020204030204" pitchFamily="34" charset="0"/>
                        <a:cs typeface="Times New Roman" panose="02020603050405020304" pitchFamily="18" charset="0"/>
                      </a:endParaRPr>
                    </a:p>
                  </a:txBody>
                  <a:tcPr marL="69685" marR="69685" marT="0" marB="0" anchor="ctr"/>
                </a:tc>
                <a:tc gridSpan="3">
                  <a:txBody>
                    <a:bodyPr/>
                    <a:lstStyle/>
                    <a:p>
                      <a:pPr algn="just">
                        <a:lnSpc>
                          <a:spcPct val="107000"/>
                        </a:lnSpc>
                        <a:spcAft>
                          <a:spcPts val="800"/>
                        </a:spcAft>
                      </a:pPr>
                      <a:r>
                        <a:rPr lang="tr-TR" sz="1600" kern="0">
                          <a:effectLst/>
                        </a:rPr>
                        <a:t>73,32</a:t>
                      </a:r>
                      <a:endParaRPr lang="tr-TR" sz="1900" kern="100">
                        <a:effectLst/>
                        <a:latin typeface="Calibri" panose="020F0502020204030204" pitchFamily="34" charset="0"/>
                        <a:ea typeface="Calibri" panose="020F0502020204030204" pitchFamily="34" charset="0"/>
                        <a:cs typeface="Times New Roman" panose="02020603050405020304" pitchFamily="18" charset="0"/>
                      </a:endParaRPr>
                    </a:p>
                  </a:txBody>
                  <a:tcPr marL="69685" marR="69685" marT="0" marB="0" anchor="ct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4023111601"/>
                  </a:ext>
                </a:extLst>
              </a:tr>
              <a:tr h="555692">
                <a:tc>
                  <a:txBody>
                    <a:bodyPr/>
                    <a:lstStyle/>
                    <a:p>
                      <a:pPr>
                        <a:lnSpc>
                          <a:spcPct val="107000"/>
                        </a:lnSpc>
                      </a:pPr>
                      <a:endParaRPr lang="tr-TR" sz="1900" kern="100">
                        <a:effectLst/>
                        <a:latin typeface="Calibri" panose="020F0502020204030204" pitchFamily="34" charset="0"/>
                        <a:cs typeface="Times New Roman" panose="02020603050405020304" pitchFamily="18" charset="0"/>
                      </a:endParaRPr>
                    </a:p>
                  </a:txBody>
                  <a:tcPr marL="69685" marR="69685" marT="0" marB="0" anchor="ctr"/>
                </a:tc>
                <a:tc>
                  <a:txBody>
                    <a:bodyPr/>
                    <a:lstStyle/>
                    <a:p>
                      <a:pPr algn="ctr">
                        <a:lnSpc>
                          <a:spcPct val="107000"/>
                        </a:lnSpc>
                        <a:spcAft>
                          <a:spcPts val="800"/>
                        </a:spcAft>
                      </a:pPr>
                      <a:r>
                        <a:rPr lang="tr-TR" sz="1600" kern="0">
                          <a:effectLst/>
                        </a:rPr>
                        <a:t>Kesinlik (%)</a:t>
                      </a:r>
                      <a:endParaRPr lang="tr-TR" sz="1900" kern="100">
                        <a:effectLst/>
                        <a:latin typeface="Calibri" panose="020F0502020204030204" pitchFamily="34" charset="0"/>
                        <a:ea typeface="Calibri" panose="020F0502020204030204" pitchFamily="34" charset="0"/>
                        <a:cs typeface="Times New Roman" panose="02020603050405020304" pitchFamily="18" charset="0"/>
                      </a:endParaRPr>
                    </a:p>
                  </a:txBody>
                  <a:tcPr marL="69685" marR="69685" marT="0" marB="0" anchor="ctr"/>
                </a:tc>
                <a:tc>
                  <a:txBody>
                    <a:bodyPr/>
                    <a:lstStyle/>
                    <a:p>
                      <a:pPr algn="ctr">
                        <a:lnSpc>
                          <a:spcPct val="107000"/>
                        </a:lnSpc>
                        <a:spcAft>
                          <a:spcPts val="800"/>
                        </a:spcAft>
                      </a:pPr>
                      <a:r>
                        <a:rPr lang="tr-TR" sz="1600" kern="0">
                          <a:effectLst/>
                        </a:rPr>
                        <a:t>Duyarlılık (%)</a:t>
                      </a:r>
                      <a:endParaRPr lang="tr-TR" sz="1900" kern="100">
                        <a:effectLst/>
                        <a:latin typeface="Calibri" panose="020F0502020204030204" pitchFamily="34" charset="0"/>
                        <a:ea typeface="Calibri" panose="020F0502020204030204" pitchFamily="34" charset="0"/>
                        <a:cs typeface="Times New Roman" panose="02020603050405020304" pitchFamily="18" charset="0"/>
                      </a:endParaRPr>
                    </a:p>
                  </a:txBody>
                  <a:tcPr marL="69685" marR="69685" marT="0" marB="0" anchor="ctr"/>
                </a:tc>
                <a:tc>
                  <a:txBody>
                    <a:bodyPr/>
                    <a:lstStyle/>
                    <a:p>
                      <a:pPr algn="ctr">
                        <a:lnSpc>
                          <a:spcPct val="107000"/>
                        </a:lnSpc>
                        <a:spcAft>
                          <a:spcPts val="800"/>
                        </a:spcAft>
                      </a:pPr>
                      <a:r>
                        <a:rPr lang="tr-TR" sz="1600" kern="0">
                          <a:effectLst/>
                        </a:rPr>
                        <a:t>F1 Skoru (%)</a:t>
                      </a:r>
                      <a:endParaRPr lang="tr-TR" sz="1900" kern="100">
                        <a:effectLst/>
                        <a:latin typeface="Calibri" panose="020F0502020204030204" pitchFamily="34" charset="0"/>
                        <a:ea typeface="Calibri" panose="020F0502020204030204" pitchFamily="34" charset="0"/>
                        <a:cs typeface="Times New Roman" panose="02020603050405020304" pitchFamily="18" charset="0"/>
                      </a:endParaRPr>
                    </a:p>
                  </a:txBody>
                  <a:tcPr marL="69685" marR="69685" marT="0" marB="0" anchor="ctr"/>
                </a:tc>
                <a:extLst>
                  <a:ext uri="{0D108BD9-81ED-4DB2-BD59-A6C34878D82A}">
                    <a16:rowId xmlns:a16="http://schemas.microsoft.com/office/drawing/2014/main" val="4081291157"/>
                  </a:ext>
                </a:extLst>
              </a:tr>
              <a:tr h="300046">
                <a:tc>
                  <a:txBody>
                    <a:bodyPr/>
                    <a:lstStyle/>
                    <a:p>
                      <a:pPr algn="r">
                        <a:lnSpc>
                          <a:spcPct val="107000"/>
                        </a:lnSpc>
                        <a:spcAft>
                          <a:spcPts val="800"/>
                        </a:spcAft>
                      </a:pPr>
                      <a:r>
                        <a:rPr lang="tr-TR" sz="1600" kern="0">
                          <a:effectLst/>
                        </a:rPr>
                        <a:t>Normal</a:t>
                      </a:r>
                      <a:endParaRPr lang="tr-TR" sz="1900" kern="100">
                        <a:effectLst/>
                        <a:latin typeface="Calibri" panose="020F0502020204030204" pitchFamily="34" charset="0"/>
                        <a:ea typeface="Calibri" panose="020F0502020204030204" pitchFamily="34" charset="0"/>
                        <a:cs typeface="Times New Roman" panose="02020603050405020304" pitchFamily="18" charset="0"/>
                      </a:endParaRPr>
                    </a:p>
                  </a:txBody>
                  <a:tcPr marL="69685" marR="69685" marT="0" marB="0" anchor="b"/>
                </a:tc>
                <a:tc>
                  <a:txBody>
                    <a:bodyPr/>
                    <a:lstStyle/>
                    <a:p>
                      <a:pPr algn="ctr">
                        <a:lnSpc>
                          <a:spcPct val="107000"/>
                        </a:lnSpc>
                        <a:spcAft>
                          <a:spcPts val="800"/>
                        </a:spcAft>
                      </a:pPr>
                      <a:r>
                        <a:rPr lang="tr-TR" sz="1600" kern="0">
                          <a:effectLst/>
                        </a:rPr>
                        <a:t>86</a:t>
                      </a:r>
                      <a:endParaRPr lang="tr-TR" sz="1900" kern="100">
                        <a:effectLst/>
                        <a:latin typeface="Calibri" panose="020F0502020204030204" pitchFamily="34" charset="0"/>
                        <a:ea typeface="Calibri" panose="020F0502020204030204" pitchFamily="34" charset="0"/>
                        <a:cs typeface="Times New Roman" panose="02020603050405020304" pitchFamily="18" charset="0"/>
                      </a:endParaRPr>
                    </a:p>
                  </a:txBody>
                  <a:tcPr marL="69685" marR="69685" marT="0" marB="0" anchor="ctr"/>
                </a:tc>
                <a:tc>
                  <a:txBody>
                    <a:bodyPr/>
                    <a:lstStyle/>
                    <a:p>
                      <a:pPr algn="ctr">
                        <a:lnSpc>
                          <a:spcPct val="107000"/>
                        </a:lnSpc>
                        <a:spcAft>
                          <a:spcPts val="800"/>
                        </a:spcAft>
                      </a:pPr>
                      <a:r>
                        <a:rPr lang="tr-TR" sz="1600" kern="0">
                          <a:effectLst/>
                        </a:rPr>
                        <a:t>67</a:t>
                      </a:r>
                      <a:endParaRPr lang="tr-TR" sz="1900" kern="100">
                        <a:effectLst/>
                        <a:latin typeface="Calibri" panose="020F0502020204030204" pitchFamily="34" charset="0"/>
                        <a:ea typeface="Calibri" panose="020F0502020204030204" pitchFamily="34" charset="0"/>
                        <a:cs typeface="Times New Roman" panose="02020603050405020304" pitchFamily="18" charset="0"/>
                      </a:endParaRPr>
                    </a:p>
                  </a:txBody>
                  <a:tcPr marL="69685" marR="69685" marT="0" marB="0" anchor="ctr"/>
                </a:tc>
                <a:tc>
                  <a:txBody>
                    <a:bodyPr/>
                    <a:lstStyle/>
                    <a:p>
                      <a:pPr algn="ctr">
                        <a:lnSpc>
                          <a:spcPct val="107000"/>
                        </a:lnSpc>
                        <a:spcAft>
                          <a:spcPts val="800"/>
                        </a:spcAft>
                      </a:pPr>
                      <a:r>
                        <a:rPr lang="tr-TR" sz="1600" kern="0">
                          <a:effectLst/>
                        </a:rPr>
                        <a:t>75</a:t>
                      </a:r>
                      <a:endParaRPr lang="tr-TR" sz="1900" kern="100">
                        <a:effectLst/>
                        <a:latin typeface="Calibri" panose="020F0502020204030204" pitchFamily="34" charset="0"/>
                        <a:ea typeface="Calibri" panose="020F0502020204030204" pitchFamily="34" charset="0"/>
                        <a:cs typeface="Times New Roman" panose="02020603050405020304" pitchFamily="18" charset="0"/>
                      </a:endParaRPr>
                    </a:p>
                  </a:txBody>
                  <a:tcPr marL="69685" marR="69685" marT="0" marB="0" anchor="ctr"/>
                </a:tc>
                <a:extLst>
                  <a:ext uri="{0D108BD9-81ED-4DB2-BD59-A6C34878D82A}">
                    <a16:rowId xmlns:a16="http://schemas.microsoft.com/office/drawing/2014/main" val="622050948"/>
                  </a:ext>
                </a:extLst>
              </a:tr>
              <a:tr h="300046">
                <a:tc>
                  <a:txBody>
                    <a:bodyPr/>
                    <a:lstStyle/>
                    <a:p>
                      <a:pPr algn="r">
                        <a:lnSpc>
                          <a:spcPct val="107000"/>
                        </a:lnSpc>
                        <a:spcAft>
                          <a:spcPts val="800"/>
                        </a:spcAft>
                      </a:pPr>
                      <a:r>
                        <a:rPr lang="tr-TR" sz="1600" kern="0">
                          <a:effectLst/>
                        </a:rPr>
                        <a:t>MITM</a:t>
                      </a:r>
                      <a:endParaRPr lang="tr-TR" sz="1900" kern="100">
                        <a:effectLst/>
                        <a:latin typeface="Calibri" panose="020F0502020204030204" pitchFamily="34" charset="0"/>
                        <a:ea typeface="Calibri" panose="020F0502020204030204" pitchFamily="34" charset="0"/>
                        <a:cs typeface="Times New Roman" panose="02020603050405020304" pitchFamily="18" charset="0"/>
                      </a:endParaRPr>
                    </a:p>
                  </a:txBody>
                  <a:tcPr marL="69685" marR="69685" marT="0" marB="0" anchor="ctr"/>
                </a:tc>
                <a:tc>
                  <a:txBody>
                    <a:bodyPr/>
                    <a:lstStyle/>
                    <a:p>
                      <a:pPr algn="ctr">
                        <a:lnSpc>
                          <a:spcPct val="107000"/>
                        </a:lnSpc>
                        <a:spcAft>
                          <a:spcPts val="800"/>
                        </a:spcAft>
                      </a:pPr>
                      <a:r>
                        <a:rPr lang="tr-TR" sz="1600" kern="0">
                          <a:effectLst/>
                        </a:rPr>
                        <a:t>46</a:t>
                      </a:r>
                      <a:endParaRPr lang="tr-TR" sz="1900" kern="100">
                        <a:effectLst/>
                        <a:latin typeface="Calibri" panose="020F0502020204030204" pitchFamily="34" charset="0"/>
                        <a:ea typeface="Calibri" panose="020F0502020204030204" pitchFamily="34" charset="0"/>
                        <a:cs typeface="Times New Roman" panose="02020603050405020304" pitchFamily="18" charset="0"/>
                      </a:endParaRPr>
                    </a:p>
                  </a:txBody>
                  <a:tcPr marL="69685" marR="69685" marT="0" marB="0" anchor="ctr"/>
                </a:tc>
                <a:tc>
                  <a:txBody>
                    <a:bodyPr/>
                    <a:lstStyle/>
                    <a:p>
                      <a:pPr algn="ctr">
                        <a:lnSpc>
                          <a:spcPct val="107000"/>
                        </a:lnSpc>
                        <a:spcAft>
                          <a:spcPts val="800"/>
                        </a:spcAft>
                      </a:pPr>
                      <a:r>
                        <a:rPr lang="tr-TR" sz="1600" kern="0">
                          <a:effectLst/>
                        </a:rPr>
                        <a:t>64</a:t>
                      </a:r>
                      <a:endParaRPr lang="tr-TR" sz="1900" kern="100">
                        <a:effectLst/>
                        <a:latin typeface="Calibri" panose="020F0502020204030204" pitchFamily="34" charset="0"/>
                        <a:ea typeface="Calibri" panose="020F0502020204030204" pitchFamily="34" charset="0"/>
                        <a:cs typeface="Times New Roman" panose="02020603050405020304" pitchFamily="18" charset="0"/>
                      </a:endParaRPr>
                    </a:p>
                  </a:txBody>
                  <a:tcPr marL="69685" marR="69685" marT="0" marB="0" anchor="ctr"/>
                </a:tc>
                <a:tc>
                  <a:txBody>
                    <a:bodyPr/>
                    <a:lstStyle/>
                    <a:p>
                      <a:pPr algn="ctr">
                        <a:lnSpc>
                          <a:spcPct val="107000"/>
                        </a:lnSpc>
                        <a:spcAft>
                          <a:spcPts val="800"/>
                        </a:spcAft>
                      </a:pPr>
                      <a:r>
                        <a:rPr lang="tr-TR" sz="1600" kern="0">
                          <a:effectLst/>
                        </a:rPr>
                        <a:t>54</a:t>
                      </a:r>
                      <a:endParaRPr lang="tr-TR" sz="1900" kern="100">
                        <a:effectLst/>
                        <a:latin typeface="Calibri" panose="020F0502020204030204" pitchFamily="34" charset="0"/>
                        <a:ea typeface="Calibri" panose="020F0502020204030204" pitchFamily="34" charset="0"/>
                        <a:cs typeface="Times New Roman" panose="02020603050405020304" pitchFamily="18" charset="0"/>
                      </a:endParaRPr>
                    </a:p>
                  </a:txBody>
                  <a:tcPr marL="69685" marR="69685" marT="0" marB="0" anchor="ctr"/>
                </a:tc>
                <a:extLst>
                  <a:ext uri="{0D108BD9-81ED-4DB2-BD59-A6C34878D82A}">
                    <a16:rowId xmlns:a16="http://schemas.microsoft.com/office/drawing/2014/main" val="251275787"/>
                  </a:ext>
                </a:extLst>
              </a:tr>
              <a:tr h="555692">
                <a:tc>
                  <a:txBody>
                    <a:bodyPr/>
                    <a:lstStyle/>
                    <a:p>
                      <a:pPr algn="r">
                        <a:lnSpc>
                          <a:spcPct val="107000"/>
                        </a:lnSpc>
                        <a:spcAft>
                          <a:spcPts val="800"/>
                        </a:spcAft>
                      </a:pPr>
                      <a:r>
                        <a:rPr lang="tr-TR" sz="1600" kern="0">
                          <a:effectLst/>
                        </a:rPr>
                        <a:t>ModBus Query Flooding</a:t>
                      </a:r>
                      <a:endParaRPr lang="tr-TR" sz="1900" kern="100">
                        <a:effectLst/>
                        <a:latin typeface="Calibri" panose="020F0502020204030204" pitchFamily="34" charset="0"/>
                        <a:ea typeface="Calibri" panose="020F0502020204030204" pitchFamily="34" charset="0"/>
                        <a:cs typeface="Times New Roman" panose="02020603050405020304" pitchFamily="18" charset="0"/>
                      </a:endParaRPr>
                    </a:p>
                  </a:txBody>
                  <a:tcPr marL="69685" marR="69685" marT="0" marB="0" anchor="ctr"/>
                </a:tc>
                <a:tc>
                  <a:txBody>
                    <a:bodyPr/>
                    <a:lstStyle/>
                    <a:p>
                      <a:pPr algn="ctr">
                        <a:lnSpc>
                          <a:spcPct val="107000"/>
                        </a:lnSpc>
                        <a:spcAft>
                          <a:spcPts val="800"/>
                        </a:spcAft>
                      </a:pPr>
                      <a:r>
                        <a:rPr lang="tr-TR" sz="1600" kern="0">
                          <a:effectLst/>
                        </a:rPr>
                        <a:t>95</a:t>
                      </a:r>
                      <a:endParaRPr lang="tr-TR" sz="1900" kern="100">
                        <a:effectLst/>
                        <a:latin typeface="Calibri" panose="020F0502020204030204" pitchFamily="34" charset="0"/>
                        <a:ea typeface="Calibri" panose="020F0502020204030204" pitchFamily="34" charset="0"/>
                        <a:cs typeface="Times New Roman" panose="02020603050405020304" pitchFamily="18" charset="0"/>
                      </a:endParaRPr>
                    </a:p>
                  </a:txBody>
                  <a:tcPr marL="69685" marR="69685" marT="0" marB="0" anchor="b"/>
                </a:tc>
                <a:tc>
                  <a:txBody>
                    <a:bodyPr/>
                    <a:lstStyle/>
                    <a:p>
                      <a:pPr algn="ctr">
                        <a:lnSpc>
                          <a:spcPct val="107000"/>
                        </a:lnSpc>
                        <a:spcAft>
                          <a:spcPts val="800"/>
                        </a:spcAft>
                      </a:pPr>
                      <a:r>
                        <a:rPr lang="tr-TR" sz="1600" kern="0">
                          <a:effectLst/>
                        </a:rPr>
                        <a:t>77</a:t>
                      </a:r>
                      <a:endParaRPr lang="tr-TR" sz="1900" kern="100">
                        <a:effectLst/>
                        <a:latin typeface="Calibri" panose="020F0502020204030204" pitchFamily="34" charset="0"/>
                        <a:ea typeface="Calibri" panose="020F0502020204030204" pitchFamily="34" charset="0"/>
                        <a:cs typeface="Times New Roman" panose="02020603050405020304" pitchFamily="18" charset="0"/>
                      </a:endParaRPr>
                    </a:p>
                  </a:txBody>
                  <a:tcPr marL="69685" marR="69685" marT="0" marB="0" anchor="b"/>
                </a:tc>
                <a:tc>
                  <a:txBody>
                    <a:bodyPr/>
                    <a:lstStyle/>
                    <a:p>
                      <a:pPr algn="ctr">
                        <a:lnSpc>
                          <a:spcPct val="107000"/>
                        </a:lnSpc>
                        <a:spcAft>
                          <a:spcPts val="800"/>
                        </a:spcAft>
                      </a:pPr>
                      <a:r>
                        <a:rPr lang="tr-TR" sz="1600" kern="0">
                          <a:effectLst/>
                        </a:rPr>
                        <a:t>85</a:t>
                      </a:r>
                      <a:endParaRPr lang="tr-TR" sz="1900" kern="100">
                        <a:effectLst/>
                        <a:latin typeface="Calibri" panose="020F0502020204030204" pitchFamily="34" charset="0"/>
                        <a:ea typeface="Calibri" panose="020F0502020204030204" pitchFamily="34" charset="0"/>
                        <a:cs typeface="Times New Roman" panose="02020603050405020304" pitchFamily="18" charset="0"/>
                      </a:endParaRPr>
                    </a:p>
                  </a:txBody>
                  <a:tcPr marL="69685" marR="69685" marT="0" marB="0" anchor="b"/>
                </a:tc>
                <a:extLst>
                  <a:ext uri="{0D108BD9-81ED-4DB2-BD59-A6C34878D82A}">
                    <a16:rowId xmlns:a16="http://schemas.microsoft.com/office/drawing/2014/main" val="2926571579"/>
                  </a:ext>
                </a:extLst>
              </a:tr>
              <a:tr h="555692">
                <a:tc>
                  <a:txBody>
                    <a:bodyPr/>
                    <a:lstStyle/>
                    <a:p>
                      <a:pPr algn="r">
                        <a:lnSpc>
                          <a:spcPct val="107000"/>
                        </a:lnSpc>
                        <a:spcAft>
                          <a:spcPts val="800"/>
                        </a:spcAft>
                      </a:pPr>
                      <a:r>
                        <a:rPr lang="tr-TR" sz="1600" kern="0">
                          <a:effectLst/>
                        </a:rPr>
                        <a:t>Ping Flood DDoS</a:t>
                      </a:r>
                      <a:endParaRPr lang="tr-TR" sz="1900" kern="100">
                        <a:effectLst/>
                        <a:latin typeface="Calibri" panose="020F0502020204030204" pitchFamily="34" charset="0"/>
                        <a:ea typeface="Calibri" panose="020F0502020204030204" pitchFamily="34" charset="0"/>
                        <a:cs typeface="Times New Roman" panose="02020603050405020304" pitchFamily="18" charset="0"/>
                      </a:endParaRPr>
                    </a:p>
                  </a:txBody>
                  <a:tcPr marL="69685" marR="69685" marT="0" marB="0" anchor="b"/>
                </a:tc>
                <a:tc>
                  <a:txBody>
                    <a:bodyPr/>
                    <a:lstStyle/>
                    <a:p>
                      <a:pPr algn="ctr">
                        <a:lnSpc>
                          <a:spcPct val="107000"/>
                        </a:lnSpc>
                        <a:spcAft>
                          <a:spcPts val="800"/>
                        </a:spcAft>
                      </a:pPr>
                      <a:r>
                        <a:rPr lang="tr-TR" sz="1600" kern="0">
                          <a:effectLst/>
                        </a:rPr>
                        <a:t>60</a:t>
                      </a:r>
                      <a:endParaRPr lang="tr-TR" sz="1900" kern="100">
                        <a:effectLst/>
                        <a:latin typeface="Calibri" panose="020F0502020204030204" pitchFamily="34" charset="0"/>
                        <a:ea typeface="Calibri" panose="020F0502020204030204" pitchFamily="34" charset="0"/>
                        <a:cs typeface="Times New Roman" panose="02020603050405020304" pitchFamily="18" charset="0"/>
                      </a:endParaRPr>
                    </a:p>
                  </a:txBody>
                  <a:tcPr marL="69685" marR="69685" marT="0" marB="0" anchor="b"/>
                </a:tc>
                <a:tc>
                  <a:txBody>
                    <a:bodyPr/>
                    <a:lstStyle/>
                    <a:p>
                      <a:pPr algn="ctr">
                        <a:lnSpc>
                          <a:spcPct val="107000"/>
                        </a:lnSpc>
                        <a:spcAft>
                          <a:spcPts val="800"/>
                        </a:spcAft>
                      </a:pPr>
                      <a:r>
                        <a:rPr lang="tr-TR" sz="1600" kern="0">
                          <a:effectLst/>
                        </a:rPr>
                        <a:t>76</a:t>
                      </a:r>
                      <a:endParaRPr lang="tr-TR" sz="1900" kern="100">
                        <a:effectLst/>
                        <a:latin typeface="Calibri" panose="020F0502020204030204" pitchFamily="34" charset="0"/>
                        <a:ea typeface="Calibri" panose="020F0502020204030204" pitchFamily="34" charset="0"/>
                        <a:cs typeface="Times New Roman" panose="02020603050405020304" pitchFamily="18" charset="0"/>
                      </a:endParaRPr>
                    </a:p>
                  </a:txBody>
                  <a:tcPr marL="69685" marR="69685" marT="0" marB="0" anchor="b"/>
                </a:tc>
                <a:tc>
                  <a:txBody>
                    <a:bodyPr/>
                    <a:lstStyle/>
                    <a:p>
                      <a:pPr algn="ctr">
                        <a:lnSpc>
                          <a:spcPct val="107000"/>
                        </a:lnSpc>
                        <a:spcAft>
                          <a:spcPts val="800"/>
                        </a:spcAft>
                      </a:pPr>
                      <a:r>
                        <a:rPr lang="tr-TR" sz="1600" kern="0">
                          <a:effectLst/>
                        </a:rPr>
                        <a:t>67</a:t>
                      </a:r>
                      <a:endParaRPr lang="tr-TR" sz="1900" kern="100">
                        <a:effectLst/>
                        <a:latin typeface="Calibri" panose="020F0502020204030204" pitchFamily="34" charset="0"/>
                        <a:ea typeface="Calibri" panose="020F0502020204030204" pitchFamily="34" charset="0"/>
                        <a:cs typeface="Times New Roman" panose="02020603050405020304" pitchFamily="18" charset="0"/>
                      </a:endParaRPr>
                    </a:p>
                  </a:txBody>
                  <a:tcPr marL="69685" marR="69685" marT="0" marB="0" anchor="b"/>
                </a:tc>
                <a:extLst>
                  <a:ext uri="{0D108BD9-81ED-4DB2-BD59-A6C34878D82A}">
                    <a16:rowId xmlns:a16="http://schemas.microsoft.com/office/drawing/2014/main" val="3779327354"/>
                  </a:ext>
                </a:extLst>
              </a:tr>
              <a:tr h="555692">
                <a:tc>
                  <a:txBody>
                    <a:bodyPr/>
                    <a:lstStyle/>
                    <a:p>
                      <a:pPr algn="r">
                        <a:lnSpc>
                          <a:spcPct val="107000"/>
                        </a:lnSpc>
                        <a:spcAft>
                          <a:spcPts val="800"/>
                        </a:spcAft>
                      </a:pPr>
                      <a:r>
                        <a:rPr lang="tr-TR" sz="1600" kern="0">
                          <a:effectLst/>
                        </a:rPr>
                        <a:t>TCP SYN Flood DDoS</a:t>
                      </a:r>
                      <a:endParaRPr lang="tr-TR" sz="1900" kern="100">
                        <a:effectLst/>
                        <a:latin typeface="Calibri" panose="020F0502020204030204" pitchFamily="34" charset="0"/>
                        <a:ea typeface="Calibri" panose="020F0502020204030204" pitchFamily="34" charset="0"/>
                        <a:cs typeface="Times New Roman" panose="02020603050405020304" pitchFamily="18" charset="0"/>
                      </a:endParaRPr>
                    </a:p>
                  </a:txBody>
                  <a:tcPr marL="69685" marR="69685" marT="0" marB="0" anchor="ctr"/>
                </a:tc>
                <a:tc>
                  <a:txBody>
                    <a:bodyPr/>
                    <a:lstStyle/>
                    <a:p>
                      <a:pPr algn="ctr">
                        <a:lnSpc>
                          <a:spcPct val="107000"/>
                        </a:lnSpc>
                        <a:spcAft>
                          <a:spcPts val="800"/>
                        </a:spcAft>
                      </a:pPr>
                      <a:r>
                        <a:rPr lang="tr-TR" sz="1600" kern="0">
                          <a:effectLst/>
                        </a:rPr>
                        <a:t>100</a:t>
                      </a:r>
                      <a:endParaRPr lang="tr-TR" sz="1900" kern="100">
                        <a:effectLst/>
                        <a:latin typeface="Calibri" panose="020F0502020204030204" pitchFamily="34" charset="0"/>
                        <a:ea typeface="Calibri" panose="020F0502020204030204" pitchFamily="34" charset="0"/>
                        <a:cs typeface="Times New Roman" panose="02020603050405020304" pitchFamily="18" charset="0"/>
                      </a:endParaRPr>
                    </a:p>
                  </a:txBody>
                  <a:tcPr marL="69685" marR="69685" marT="0" marB="0" anchor="b"/>
                </a:tc>
                <a:tc>
                  <a:txBody>
                    <a:bodyPr/>
                    <a:lstStyle/>
                    <a:p>
                      <a:pPr algn="ctr">
                        <a:lnSpc>
                          <a:spcPct val="107000"/>
                        </a:lnSpc>
                        <a:spcAft>
                          <a:spcPts val="800"/>
                        </a:spcAft>
                      </a:pPr>
                      <a:r>
                        <a:rPr lang="tr-TR" sz="1600" kern="0">
                          <a:effectLst/>
                        </a:rPr>
                        <a:t>73</a:t>
                      </a:r>
                      <a:endParaRPr lang="tr-TR" sz="1900" kern="100">
                        <a:effectLst/>
                        <a:latin typeface="Calibri" panose="020F0502020204030204" pitchFamily="34" charset="0"/>
                        <a:ea typeface="Calibri" panose="020F0502020204030204" pitchFamily="34" charset="0"/>
                        <a:cs typeface="Times New Roman" panose="02020603050405020304" pitchFamily="18" charset="0"/>
                      </a:endParaRPr>
                    </a:p>
                  </a:txBody>
                  <a:tcPr marL="69685" marR="69685" marT="0" marB="0" anchor="b"/>
                </a:tc>
                <a:tc>
                  <a:txBody>
                    <a:bodyPr/>
                    <a:lstStyle/>
                    <a:p>
                      <a:pPr algn="ctr">
                        <a:lnSpc>
                          <a:spcPct val="107000"/>
                        </a:lnSpc>
                        <a:spcAft>
                          <a:spcPts val="800"/>
                        </a:spcAft>
                      </a:pPr>
                      <a:r>
                        <a:rPr lang="tr-TR" sz="1600" kern="0" dirty="0">
                          <a:effectLst/>
                        </a:rPr>
                        <a:t>84</a:t>
                      </a:r>
                      <a:endParaRPr lang="tr-TR" sz="1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9685" marR="69685" marT="0" marB="0" anchor="b"/>
                </a:tc>
                <a:extLst>
                  <a:ext uri="{0D108BD9-81ED-4DB2-BD59-A6C34878D82A}">
                    <a16:rowId xmlns:a16="http://schemas.microsoft.com/office/drawing/2014/main" val="1095050434"/>
                  </a:ext>
                </a:extLst>
              </a:tr>
            </a:tbl>
          </a:graphicData>
        </a:graphic>
      </p:graphicFrame>
      <p:sp>
        <p:nvSpPr>
          <p:cNvPr id="5" name="Slayt Numarası Yer Tutucusu 4">
            <a:extLst>
              <a:ext uri="{FF2B5EF4-FFF2-40B4-BE49-F238E27FC236}">
                <a16:creationId xmlns:a16="http://schemas.microsoft.com/office/drawing/2014/main" id="{A14A6397-9DD7-4749-AAB4-F74BA2648F2D}"/>
              </a:ext>
            </a:extLst>
          </p:cNvPr>
          <p:cNvSpPr>
            <a:spLocks noGrp="1"/>
          </p:cNvSpPr>
          <p:nvPr>
            <p:ph type="sldNum" sz="quarter" idx="12"/>
          </p:nvPr>
        </p:nvSpPr>
        <p:spPr/>
        <p:txBody>
          <a:bodyPr/>
          <a:lstStyle/>
          <a:p>
            <a:fld id="{A030E147-6E4E-486F-8A9C-2A670FD04348}" type="slidenum">
              <a:rPr lang="tr-TR" smtClean="0"/>
              <a:t>14</a:t>
            </a:fld>
            <a:endParaRPr lang="tr-TR"/>
          </a:p>
        </p:txBody>
      </p:sp>
    </p:spTree>
    <p:extLst>
      <p:ext uri="{BB962C8B-B14F-4D97-AF65-F5344CB8AC3E}">
        <p14:creationId xmlns:p14="http://schemas.microsoft.com/office/powerpoint/2010/main" val="1672536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A65110C-E517-ECFA-90DA-6E0676077B10}"/>
              </a:ext>
            </a:extLst>
          </p:cNvPr>
          <p:cNvSpPr>
            <a:spLocks noGrp="1"/>
          </p:cNvSpPr>
          <p:nvPr>
            <p:ph type="title"/>
          </p:nvPr>
        </p:nvSpPr>
        <p:spPr>
          <a:xfrm>
            <a:off x="1136397" y="502021"/>
            <a:ext cx="4959603" cy="1642969"/>
          </a:xfrm>
        </p:spPr>
        <p:txBody>
          <a:bodyPr anchor="b">
            <a:normAutofit/>
          </a:bodyPr>
          <a:lstStyle/>
          <a:p>
            <a:r>
              <a:rPr lang="tr-TR" sz="4000"/>
              <a:t>Model Eğitimlerinin Uygulanması</a:t>
            </a:r>
          </a:p>
        </p:txBody>
      </p:sp>
      <p:sp>
        <p:nvSpPr>
          <p:cNvPr id="3" name="İçerik Yer Tutucusu 2">
            <a:extLst>
              <a:ext uri="{FF2B5EF4-FFF2-40B4-BE49-F238E27FC236}">
                <a16:creationId xmlns:a16="http://schemas.microsoft.com/office/drawing/2014/main" id="{6A19314A-3006-1829-6E78-511F42E71822}"/>
              </a:ext>
            </a:extLst>
          </p:cNvPr>
          <p:cNvSpPr>
            <a:spLocks noGrp="1"/>
          </p:cNvSpPr>
          <p:nvPr>
            <p:ph idx="1"/>
          </p:nvPr>
        </p:nvSpPr>
        <p:spPr>
          <a:xfrm>
            <a:off x="1136397" y="2418408"/>
            <a:ext cx="4959603" cy="3522569"/>
          </a:xfrm>
        </p:spPr>
        <p:txBody>
          <a:bodyPr anchor="t">
            <a:normAutofit/>
          </a:bodyPr>
          <a:lstStyle/>
          <a:p>
            <a:r>
              <a:rPr lang="tr-TR" sz="2000" dirty="0"/>
              <a:t>Derin Öğrenme için ikili sınıflandırma eğitim doğruluğu sonuçları aşağıda görülmektedir.</a:t>
            </a:r>
          </a:p>
        </p:txBody>
      </p:sp>
      <p:sp>
        <p:nvSpPr>
          <p:cNvPr id="23" name="Rectangle 2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o 3">
            <a:extLst>
              <a:ext uri="{FF2B5EF4-FFF2-40B4-BE49-F238E27FC236}">
                <a16:creationId xmlns:a16="http://schemas.microsoft.com/office/drawing/2014/main" id="{0DBD7562-D3D4-066D-51FE-F3380AF4B621}"/>
              </a:ext>
            </a:extLst>
          </p:cNvPr>
          <p:cNvGraphicFramePr>
            <a:graphicFrameLocks noGrp="1"/>
          </p:cNvGraphicFramePr>
          <p:nvPr>
            <p:extLst>
              <p:ext uri="{D42A27DB-BD31-4B8C-83A1-F6EECF244321}">
                <p14:modId xmlns:p14="http://schemas.microsoft.com/office/powerpoint/2010/main" val="4290083368"/>
              </p:ext>
            </p:extLst>
          </p:nvPr>
        </p:nvGraphicFramePr>
        <p:xfrm>
          <a:off x="6814401" y="1688840"/>
          <a:ext cx="4659198" cy="2711998"/>
        </p:xfrm>
        <a:graphic>
          <a:graphicData uri="http://schemas.openxmlformats.org/drawingml/2006/table">
            <a:tbl>
              <a:tblPr firstRow="1" firstCol="1" bandRow="1">
                <a:tableStyleId>{5C22544A-7EE6-4342-B048-85BDC9FD1C3A}</a:tableStyleId>
              </a:tblPr>
              <a:tblGrid>
                <a:gridCol w="2781701">
                  <a:extLst>
                    <a:ext uri="{9D8B030D-6E8A-4147-A177-3AD203B41FA5}">
                      <a16:colId xmlns:a16="http://schemas.microsoft.com/office/drawing/2014/main" val="3041581463"/>
                    </a:ext>
                  </a:extLst>
                </a:gridCol>
                <a:gridCol w="1877497">
                  <a:extLst>
                    <a:ext uri="{9D8B030D-6E8A-4147-A177-3AD203B41FA5}">
                      <a16:colId xmlns:a16="http://schemas.microsoft.com/office/drawing/2014/main" val="1364586592"/>
                    </a:ext>
                  </a:extLst>
                </a:gridCol>
              </a:tblGrid>
              <a:tr h="597363">
                <a:tc>
                  <a:txBody>
                    <a:bodyPr/>
                    <a:lstStyle/>
                    <a:p>
                      <a:pPr>
                        <a:lnSpc>
                          <a:spcPct val="107000"/>
                        </a:lnSpc>
                      </a:pPr>
                      <a:endParaRPr lang="tr-TR" sz="1600" kern="100">
                        <a:effectLst/>
                        <a:latin typeface="Calibri" panose="020F0502020204030204" pitchFamily="34" charset="0"/>
                        <a:cs typeface="Times New Roman" panose="02020603050405020304" pitchFamily="18" charset="0"/>
                      </a:endParaRPr>
                    </a:p>
                  </a:txBody>
                  <a:tcPr marL="133311" marR="133311" marT="0" marB="0" anchor="b"/>
                </a:tc>
                <a:tc>
                  <a:txBody>
                    <a:bodyPr/>
                    <a:lstStyle/>
                    <a:p>
                      <a:pPr algn="ctr">
                        <a:lnSpc>
                          <a:spcPct val="107000"/>
                        </a:lnSpc>
                        <a:spcAft>
                          <a:spcPts val="800"/>
                        </a:spcAft>
                      </a:pPr>
                      <a:r>
                        <a:rPr lang="tr-TR" sz="1600" kern="0">
                          <a:effectLst/>
                        </a:rPr>
                        <a:t>Doğruluk (%)</a:t>
                      </a:r>
                      <a:endParaRPr lang="tr-T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133311" marR="133311" marT="0" marB="0" anchor="b"/>
                </a:tc>
                <a:extLst>
                  <a:ext uri="{0D108BD9-81ED-4DB2-BD59-A6C34878D82A}">
                    <a16:rowId xmlns:a16="http://schemas.microsoft.com/office/drawing/2014/main" val="1288621646"/>
                  </a:ext>
                </a:extLst>
              </a:tr>
              <a:tr h="322546">
                <a:tc>
                  <a:txBody>
                    <a:bodyPr/>
                    <a:lstStyle/>
                    <a:p>
                      <a:pPr algn="r">
                        <a:lnSpc>
                          <a:spcPct val="107000"/>
                        </a:lnSpc>
                        <a:spcAft>
                          <a:spcPts val="800"/>
                        </a:spcAft>
                      </a:pPr>
                      <a:r>
                        <a:rPr lang="tr-TR" sz="1600" kern="0">
                          <a:effectLst/>
                        </a:rPr>
                        <a:t>MITM</a:t>
                      </a:r>
                      <a:endParaRPr lang="tr-T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133311" marR="133311" marT="0" marB="0" anchor="b"/>
                </a:tc>
                <a:tc>
                  <a:txBody>
                    <a:bodyPr/>
                    <a:lstStyle/>
                    <a:p>
                      <a:pPr algn="ctr">
                        <a:lnSpc>
                          <a:spcPct val="107000"/>
                        </a:lnSpc>
                        <a:spcAft>
                          <a:spcPts val="800"/>
                        </a:spcAft>
                      </a:pPr>
                      <a:r>
                        <a:rPr lang="tr-TR" sz="1600" kern="0">
                          <a:effectLst/>
                        </a:rPr>
                        <a:t>96,52</a:t>
                      </a:r>
                      <a:endParaRPr lang="tr-T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133311" marR="133311" marT="0" marB="0" anchor="b"/>
                </a:tc>
                <a:extLst>
                  <a:ext uri="{0D108BD9-81ED-4DB2-BD59-A6C34878D82A}">
                    <a16:rowId xmlns:a16="http://schemas.microsoft.com/office/drawing/2014/main" val="2434642581"/>
                  </a:ext>
                </a:extLst>
              </a:tr>
              <a:tr h="597363">
                <a:tc>
                  <a:txBody>
                    <a:bodyPr/>
                    <a:lstStyle/>
                    <a:p>
                      <a:pPr algn="r">
                        <a:lnSpc>
                          <a:spcPct val="107000"/>
                        </a:lnSpc>
                        <a:spcAft>
                          <a:spcPts val="800"/>
                        </a:spcAft>
                      </a:pPr>
                      <a:r>
                        <a:rPr lang="tr-TR" sz="1600" kern="0">
                          <a:effectLst/>
                        </a:rPr>
                        <a:t>ModBus Query Flooding</a:t>
                      </a:r>
                      <a:endParaRPr lang="tr-T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133311" marR="133311" marT="0" marB="0" anchor="b"/>
                </a:tc>
                <a:tc>
                  <a:txBody>
                    <a:bodyPr/>
                    <a:lstStyle/>
                    <a:p>
                      <a:pPr algn="ctr">
                        <a:lnSpc>
                          <a:spcPct val="107000"/>
                        </a:lnSpc>
                        <a:spcAft>
                          <a:spcPts val="800"/>
                        </a:spcAft>
                      </a:pPr>
                      <a:r>
                        <a:rPr lang="tr-TR" sz="1600" kern="0">
                          <a:effectLst/>
                        </a:rPr>
                        <a:t>94,90</a:t>
                      </a:r>
                      <a:endParaRPr lang="tr-T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133311" marR="133311" marT="0" marB="0" anchor="b"/>
                </a:tc>
                <a:extLst>
                  <a:ext uri="{0D108BD9-81ED-4DB2-BD59-A6C34878D82A}">
                    <a16:rowId xmlns:a16="http://schemas.microsoft.com/office/drawing/2014/main" val="37951774"/>
                  </a:ext>
                </a:extLst>
              </a:tr>
              <a:tr h="597363">
                <a:tc>
                  <a:txBody>
                    <a:bodyPr/>
                    <a:lstStyle/>
                    <a:p>
                      <a:pPr algn="r">
                        <a:lnSpc>
                          <a:spcPct val="107000"/>
                        </a:lnSpc>
                        <a:spcAft>
                          <a:spcPts val="800"/>
                        </a:spcAft>
                      </a:pPr>
                      <a:r>
                        <a:rPr lang="tr-TR" sz="1600" kern="0">
                          <a:effectLst/>
                        </a:rPr>
                        <a:t>Ping Flood DDoS</a:t>
                      </a:r>
                      <a:endParaRPr lang="tr-T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133311" marR="133311" marT="0" marB="0" anchor="b"/>
                </a:tc>
                <a:tc>
                  <a:txBody>
                    <a:bodyPr/>
                    <a:lstStyle/>
                    <a:p>
                      <a:pPr algn="ctr">
                        <a:lnSpc>
                          <a:spcPct val="107000"/>
                        </a:lnSpc>
                        <a:spcAft>
                          <a:spcPts val="800"/>
                        </a:spcAft>
                      </a:pPr>
                      <a:r>
                        <a:rPr lang="tr-TR" sz="1600" kern="0">
                          <a:effectLst/>
                        </a:rPr>
                        <a:t>95,98</a:t>
                      </a:r>
                      <a:endParaRPr lang="tr-T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133311" marR="133311" marT="0" marB="0" anchor="b"/>
                </a:tc>
                <a:extLst>
                  <a:ext uri="{0D108BD9-81ED-4DB2-BD59-A6C34878D82A}">
                    <a16:rowId xmlns:a16="http://schemas.microsoft.com/office/drawing/2014/main" val="709369739"/>
                  </a:ext>
                </a:extLst>
              </a:tr>
              <a:tr h="597363">
                <a:tc>
                  <a:txBody>
                    <a:bodyPr/>
                    <a:lstStyle/>
                    <a:p>
                      <a:pPr algn="r">
                        <a:lnSpc>
                          <a:spcPct val="107000"/>
                        </a:lnSpc>
                        <a:spcAft>
                          <a:spcPts val="800"/>
                        </a:spcAft>
                      </a:pPr>
                      <a:r>
                        <a:rPr lang="tr-TR" sz="1600" kern="0">
                          <a:effectLst/>
                        </a:rPr>
                        <a:t>TCP SYN Flood DDoS</a:t>
                      </a:r>
                      <a:endParaRPr lang="tr-T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133311" marR="133311" marT="0" marB="0" anchor="b"/>
                </a:tc>
                <a:tc>
                  <a:txBody>
                    <a:bodyPr/>
                    <a:lstStyle/>
                    <a:p>
                      <a:pPr algn="ctr">
                        <a:lnSpc>
                          <a:spcPct val="107000"/>
                        </a:lnSpc>
                        <a:spcAft>
                          <a:spcPts val="800"/>
                        </a:spcAft>
                      </a:pPr>
                      <a:r>
                        <a:rPr lang="tr-TR" sz="1600" kern="0" dirty="0">
                          <a:effectLst/>
                        </a:rPr>
                        <a:t>97,91</a:t>
                      </a:r>
                      <a:endParaRPr lang="tr-T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33311" marR="133311" marT="0" marB="0" anchor="b"/>
                </a:tc>
                <a:extLst>
                  <a:ext uri="{0D108BD9-81ED-4DB2-BD59-A6C34878D82A}">
                    <a16:rowId xmlns:a16="http://schemas.microsoft.com/office/drawing/2014/main" val="920655323"/>
                  </a:ext>
                </a:extLst>
              </a:tr>
            </a:tbl>
          </a:graphicData>
        </a:graphic>
      </p:graphicFrame>
      <p:sp>
        <p:nvSpPr>
          <p:cNvPr id="5" name="Slayt Numarası Yer Tutucusu 4">
            <a:extLst>
              <a:ext uri="{FF2B5EF4-FFF2-40B4-BE49-F238E27FC236}">
                <a16:creationId xmlns:a16="http://schemas.microsoft.com/office/drawing/2014/main" id="{9A74880A-E0BF-2C85-4127-C64BEBB48A53}"/>
              </a:ext>
            </a:extLst>
          </p:cNvPr>
          <p:cNvSpPr>
            <a:spLocks noGrp="1"/>
          </p:cNvSpPr>
          <p:nvPr>
            <p:ph type="sldNum" sz="quarter" idx="12"/>
          </p:nvPr>
        </p:nvSpPr>
        <p:spPr/>
        <p:txBody>
          <a:bodyPr/>
          <a:lstStyle/>
          <a:p>
            <a:fld id="{A030E147-6E4E-486F-8A9C-2A670FD04348}" type="slidenum">
              <a:rPr lang="tr-TR" smtClean="0"/>
              <a:t>15</a:t>
            </a:fld>
            <a:endParaRPr lang="tr-TR"/>
          </a:p>
        </p:txBody>
      </p:sp>
    </p:spTree>
    <p:extLst>
      <p:ext uri="{BB962C8B-B14F-4D97-AF65-F5344CB8AC3E}">
        <p14:creationId xmlns:p14="http://schemas.microsoft.com/office/powerpoint/2010/main" val="2473600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A65110C-E517-ECFA-90DA-6E0676077B10}"/>
              </a:ext>
            </a:extLst>
          </p:cNvPr>
          <p:cNvSpPr>
            <a:spLocks noGrp="1"/>
          </p:cNvSpPr>
          <p:nvPr>
            <p:ph type="title"/>
          </p:nvPr>
        </p:nvSpPr>
        <p:spPr>
          <a:xfrm>
            <a:off x="1371599" y="294538"/>
            <a:ext cx="9895951" cy="1033669"/>
          </a:xfrm>
        </p:spPr>
        <p:txBody>
          <a:bodyPr>
            <a:normAutofit/>
          </a:bodyPr>
          <a:lstStyle/>
          <a:p>
            <a:r>
              <a:rPr lang="tr-TR" sz="4000" dirty="0">
                <a:solidFill>
                  <a:srgbClr val="FFFFFF"/>
                </a:solidFill>
              </a:rPr>
              <a:t>Sonuç ve Gelecek Çalışmalar</a:t>
            </a:r>
          </a:p>
        </p:txBody>
      </p:sp>
      <p:sp>
        <p:nvSpPr>
          <p:cNvPr id="3" name="İçerik Yer Tutucusu 2">
            <a:extLst>
              <a:ext uri="{FF2B5EF4-FFF2-40B4-BE49-F238E27FC236}">
                <a16:creationId xmlns:a16="http://schemas.microsoft.com/office/drawing/2014/main" id="{6A19314A-3006-1829-6E78-511F42E71822}"/>
              </a:ext>
            </a:extLst>
          </p:cNvPr>
          <p:cNvSpPr>
            <a:spLocks noGrp="1"/>
          </p:cNvSpPr>
          <p:nvPr>
            <p:ph idx="1"/>
          </p:nvPr>
        </p:nvSpPr>
        <p:spPr>
          <a:xfrm>
            <a:off x="1371599" y="2318197"/>
            <a:ext cx="9724031" cy="3683358"/>
          </a:xfrm>
        </p:spPr>
        <p:txBody>
          <a:bodyPr anchor="ctr">
            <a:normAutofit/>
          </a:bodyPr>
          <a:lstStyle/>
          <a:p>
            <a:r>
              <a:rPr lang="tr-TR" sz="2000" dirty="0"/>
              <a:t>Gelişen teknolojiler ve dijitalleşen dünya birçok fırsat sunmakla birlikte siber saldırganlara yeni atak yüzeyleri sağlamaktadır. </a:t>
            </a:r>
          </a:p>
          <a:p>
            <a:r>
              <a:rPr lang="tr-TR" sz="2000" dirty="0"/>
              <a:t>Özellikle kritik altyapıların siber güvenliğine çok daha fazla önem gösterilmesi gerekmektedir.</a:t>
            </a:r>
          </a:p>
          <a:p>
            <a:r>
              <a:rPr lang="tr-TR" sz="2000" dirty="0"/>
              <a:t>Siber saldırganlar saldırı tekniklerini sürekli geliştirmektedirler. Geleneksel siber güvenlik metotları, yeni saldırılara karşı etkisiz kalabilmektedir. Siber güvenlik alanında çalışan uzmanlar yenilikçi siber saldırı tespit sistemleri geliştirmek zorundadır.</a:t>
            </a:r>
          </a:p>
        </p:txBody>
      </p:sp>
      <p:sp>
        <p:nvSpPr>
          <p:cNvPr id="4" name="Slayt Numarası Yer Tutucusu 3">
            <a:extLst>
              <a:ext uri="{FF2B5EF4-FFF2-40B4-BE49-F238E27FC236}">
                <a16:creationId xmlns:a16="http://schemas.microsoft.com/office/drawing/2014/main" id="{7AF0A362-B980-4322-924B-44F7B42E9B91}"/>
              </a:ext>
            </a:extLst>
          </p:cNvPr>
          <p:cNvSpPr>
            <a:spLocks noGrp="1"/>
          </p:cNvSpPr>
          <p:nvPr>
            <p:ph type="sldNum" sz="quarter" idx="12"/>
          </p:nvPr>
        </p:nvSpPr>
        <p:spPr/>
        <p:txBody>
          <a:bodyPr/>
          <a:lstStyle/>
          <a:p>
            <a:fld id="{A030E147-6E4E-486F-8A9C-2A670FD04348}" type="slidenum">
              <a:rPr lang="tr-TR" smtClean="0"/>
              <a:t>16</a:t>
            </a:fld>
            <a:endParaRPr lang="tr-TR"/>
          </a:p>
        </p:txBody>
      </p:sp>
    </p:spTree>
    <p:extLst>
      <p:ext uri="{BB962C8B-B14F-4D97-AF65-F5344CB8AC3E}">
        <p14:creationId xmlns:p14="http://schemas.microsoft.com/office/powerpoint/2010/main" val="3264341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A65110C-E517-ECFA-90DA-6E0676077B10}"/>
              </a:ext>
            </a:extLst>
          </p:cNvPr>
          <p:cNvSpPr>
            <a:spLocks noGrp="1"/>
          </p:cNvSpPr>
          <p:nvPr>
            <p:ph type="title"/>
          </p:nvPr>
        </p:nvSpPr>
        <p:spPr>
          <a:xfrm>
            <a:off x="1371599" y="294538"/>
            <a:ext cx="9895951" cy="1033669"/>
          </a:xfrm>
        </p:spPr>
        <p:txBody>
          <a:bodyPr>
            <a:normAutofit/>
          </a:bodyPr>
          <a:lstStyle/>
          <a:p>
            <a:r>
              <a:rPr lang="tr-TR" sz="4000" dirty="0">
                <a:solidFill>
                  <a:srgbClr val="FFFFFF"/>
                </a:solidFill>
              </a:rPr>
              <a:t>Sonuç ve Gelecek Çalışmalar</a:t>
            </a:r>
          </a:p>
        </p:txBody>
      </p:sp>
      <p:sp>
        <p:nvSpPr>
          <p:cNvPr id="3" name="İçerik Yer Tutucusu 2">
            <a:extLst>
              <a:ext uri="{FF2B5EF4-FFF2-40B4-BE49-F238E27FC236}">
                <a16:creationId xmlns:a16="http://schemas.microsoft.com/office/drawing/2014/main" id="{6A19314A-3006-1829-6E78-511F42E71822}"/>
              </a:ext>
            </a:extLst>
          </p:cNvPr>
          <p:cNvSpPr>
            <a:spLocks noGrp="1"/>
          </p:cNvSpPr>
          <p:nvPr>
            <p:ph idx="1"/>
          </p:nvPr>
        </p:nvSpPr>
        <p:spPr>
          <a:xfrm>
            <a:off x="1371599" y="2318197"/>
            <a:ext cx="9724031" cy="3683358"/>
          </a:xfrm>
        </p:spPr>
        <p:txBody>
          <a:bodyPr anchor="ctr">
            <a:normAutofit/>
          </a:bodyPr>
          <a:lstStyle/>
          <a:p>
            <a:r>
              <a:rPr lang="tr-TR" sz="2000" dirty="0"/>
              <a:t>Bu çalışma kapsamında farklı saldırı türlerine yönelik yakalanmış PCAP dosyaları bir veri kümesine dönüştürülerek makine öğrenmesi ve derin öğrenme metotları uygulanmıştır.</a:t>
            </a:r>
          </a:p>
          <a:p>
            <a:r>
              <a:rPr lang="tr-TR" sz="2000" dirty="0"/>
              <a:t>Çoklu sınıflandırmada başarı istenilen düzeyde olmamıştır. İkili sınıflandırmada başarılı olunmuştur.</a:t>
            </a:r>
          </a:p>
          <a:p>
            <a:r>
              <a:rPr lang="tr-TR" sz="2000" dirty="0"/>
              <a:t>Gelecek çalışmalarda bir test ortamı oluşturularak, yeni bir veri kümesi oluşturulması hedeflenmektedir. Sonrasında model eğitimleri gerçekleştirilerek canlı ortamda eğitilen modellerin saldırı önleme performansının değerlendirilmesi hedeflenmektedir.</a:t>
            </a:r>
          </a:p>
        </p:txBody>
      </p:sp>
      <p:sp>
        <p:nvSpPr>
          <p:cNvPr id="4" name="Slayt Numarası Yer Tutucusu 3">
            <a:extLst>
              <a:ext uri="{FF2B5EF4-FFF2-40B4-BE49-F238E27FC236}">
                <a16:creationId xmlns:a16="http://schemas.microsoft.com/office/drawing/2014/main" id="{362D87A4-02B7-A697-74FF-95140911EEB7}"/>
              </a:ext>
            </a:extLst>
          </p:cNvPr>
          <p:cNvSpPr>
            <a:spLocks noGrp="1"/>
          </p:cNvSpPr>
          <p:nvPr>
            <p:ph type="sldNum" sz="quarter" idx="12"/>
          </p:nvPr>
        </p:nvSpPr>
        <p:spPr/>
        <p:txBody>
          <a:bodyPr/>
          <a:lstStyle/>
          <a:p>
            <a:fld id="{A030E147-6E4E-486F-8A9C-2A670FD04348}" type="slidenum">
              <a:rPr lang="tr-TR" smtClean="0"/>
              <a:t>17</a:t>
            </a:fld>
            <a:endParaRPr lang="tr-TR"/>
          </a:p>
        </p:txBody>
      </p:sp>
    </p:spTree>
    <p:extLst>
      <p:ext uri="{BB962C8B-B14F-4D97-AF65-F5344CB8AC3E}">
        <p14:creationId xmlns:p14="http://schemas.microsoft.com/office/powerpoint/2010/main" val="1854237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Başlık 1">
            <a:extLst>
              <a:ext uri="{FF2B5EF4-FFF2-40B4-BE49-F238E27FC236}">
                <a16:creationId xmlns:a16="http://schemas.microsoft.com/office/drawing/2014/main" id="{77204EF0-6588-B40C-16C6-1566FFADA6BB}"/>
              </a:ext>
            </a:extLst>
          </p:cNvPr>
          <p:cNvSpPr>
            <a:spLocks noGrp="1"/>
          </p:cNvSpPr>
          <p:nvPr>
            <p:ph type="ctrTitle"/>
          </p:nvPr>
        </p:nvSpPr>
        <p:spPr>
          <a:xfrm>
            <a:off x="1314824" y="735106"/>
            <a:ext cx="10053763" cy="2928470"/>
          </a:xfrm>
        </p:spPr>
        <p:txBody>
          <a:bodyPr anchor="b">
            <a:normAutofit/>
          </a:bodyPr>
          <a:lstStyle/>
          <a:p>
            <a:r>
              <a:rPr lang="tr-TR" sz="4800" dirty="0">
                <a:solidFill>
                  <a:srgbClr val="FFFFFF"/>
                </a:solidFill>
              </a:rPr>
              <a:t>TEŞEKKÜRLER</a:t>
            </a:r>
          </a:p>
        </p:txBody>
      </p:sp>
      <p:sp>
        <p:nvSpPr>
          <p:cNvPr id="5" name="Alt Başlık 4">
            <a:extLst>
              <a:ext uri="{FF2B5EF4-FFF2-40B4-BE49-F238E27FC236}">
                <a16:creationId xmlns:a16="http://schemas.microsoft.com/office/drawing/2014/main" id="{05CECBB7-D063-B999-8CAF-AE17918D64F6}"/>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3145957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A65110C-E517-ECFA-90DA-6E0676077B10}"/>
              </a:ext>
            </a:extLst>
          </p:cNvPr>
          <p:cNvSpPr>
            <a:spLocks noGrp="1"/>
          </p:cNvSpPr>
          <p:nvPr>
            <p:ph type="title"/>
          </p:nvPr>
        </p:nvSpPr>
        <p:spPr>
          <a:xfrm>
            <a:off x="1371599" y="294538"/>
            <a:ext cx="9895951" cy="1033669"/>
          </a:xfrm>
        </p:spPr>
        <p:txBody>
          <a:bodyPr>
            <a:normAutofit/>
          </a:bodyPr>
          <a:lstStyle/>
          <a:p>
            <a:r>
              <a:rPr lang="tr-TR" sz="4000" dirty="0">
                <a:solidFill>
                  <a:srgbClr val="FFFFFF"/>
                </a:solidFill>
              </a:rPr>
              <a:t>Öz</a:t>
            </a:r>
          </a:p>
        </p:txBody>
      </p:sp>
      <p:sp>
        <p:nvSpPr>
          <p:cNvPr id="3" name="İçerik Yer Tutucusu 2">
            <a:extLst>
              <a:ext uri="{FF2B5EF4-FFF2-40B4-BE49-F238E27FC236}">
                <a16:creationId xmlns:a16="http://schemas.microsoft.com/office/drawing/2014/main" id="{6A19314A-3006-1829-6E78-511F42E71822}"/>
              </a:ext>
            </a:extLst>
          </p:cNvPr>
          <p:cNvSpPr>
            <a:spLocks noGrp="1"/>
          </p:cNvSpPr>
          <p:nvPr>
            <p:ph idx="1"/>
          </p:nvPr>
        </p:nvSpPr>
        <p:spPr>
          <a:xfrm>
            <a:off x="1371599" y="2318197"/>
            <a:ext cx="9724031" cy="3683358"/>
          </a:xfrm>
        </p:spPr>
        <p:txBody>
          <a:bodyPr anchor="ctr">
            <a:normAutofit/>
          </a:bodyPr>
          <a:lstStyle/>
          <a:p>
            <a:r>
              <a:rPr lang="tr-TR" sz="2000" dirty="0"/>
              <a:t>Gelişen teknoloji ile son birkaç on yıl içerisinde geleneksel alt yapı tesisleri güncellenerek verimli ve güvenilir hale gelmişlerdir.</a:t>
            </a:r>
          </a:p>
          <a:p>
            <a:r>
              <a:rPr lang="tr-TR" sz="2000" dirty="0"/>
              <a:t>Yeni dijital donanımlar ve oluşturulan ağlar yeni saldırı yüzeyleri de oluşturmuştur.</a:t>
            </a:r>
          </a:p>
          <a:p>
            <a:r>
              <a:rPr lang="tr-TR" sz="2000" dirty="0"/>
              <a:t>Elektrik, su, gaz dağıtım sistemleri kritik altyapılardır.</a:t>
            </a:r>
          </a:p>
          <a:p>
            <a:r>
              <a:rPr lang="tr-TR" sz="2000" dirty="0"/>
              <a:t>Kritik altyapıların hizmetlerinin kesintiye uğramaması ve durdurulmaması gerekmektedir.</a:t>
            </a:r>
          </a:p>
        </p:txBody>
      </p:sp>
      <p:sp>
        <p:nvSpPr>
          <p:cNvPr id="4" name="Slayt Numarası Yer Tutucusu 3">
            <a:extLst>
              <a:ext uri="{FF2B5EF4-FFF2-40B4-BE49-F238E27FC236}">
                <a16:creationId xmlns:a16="http://schemas.microsoft.com/office/drawing/2014/main" id="{BC472289-AEDF-9606-BF71-58BB19DA0365}"/>
              </a:ext>
            </a:extLst>
          </p:cNvPr>
          <p:cNvSpPr>
            <a:spLocks noGrp="1"/>
          </p:cNvSpPr>
          <p:nvPr>
            <p:ph type="sldNum" sz="quarter" idx="12"/>
          </p:nvPr>
        </p:nvSpPr>
        <p:spPr/>
        <p:txBody>
          <a:bodyPr/>
          <a:lstStyle/>
          <a:p>
            <a:fld id="{A030E147-6E4E-486F-8A9C-2A670FD04348}" type="slidenum">
              <a:rPr lang="tr-TR" smtClean="0"/>
              <a:t>2</a:t>
            </a:fld>
            <a:endParaRPr lang="tr-TR"/>
          </a:p>
        </p:txBody>
      </p:sp>
    </p:spTree>
    <p:extLst>
      <p:ext uri="{BB962C8B-B14F-4D97-AF65-F5344CB8AC3E}">
        <p14:creationId xmlns:p14="http://schemas.microsoft.com/office/powerpoint/2010/main" val="3217286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A65110C-E517-ECFA-90DA-6E0676077B10}"/>
              </a:ext>
            </a:extLst>
          </p:cNvPr>
          <p:cNvSpPr>
            <a:spLocks noGrp="1"/>
          </p:cNvSpPr>
          <p:nvPr>
            <p:ph type="title"/>
          </p:nvPr>
        </p:nvSpPr>
        <p:spPr>
          <a:xfrm>
            <a:off x="1371599" y="294538"/>
            <a:ext cx="9895951" cy="1033669"/>
          </a:xfrm>
        </p:spPr>
        <p:txBody>
          <a:bodyPr>
            <a:normAutofit/>
          </a:bodyPr>
          <a:lstStyle/>
          <a:p>
            <a:r>
              <a:rPr lang="tr-TR" sz="4000" dirty="0">
                <a:solidFill>
                  <a:srgbClr val="FFFFFF"/>
                </a:solidFill>
              </a:rPr>
              <a:t>Öz</a:t>
            </a:r>
          </a:p>
        </p:txBody>
      </p:sp>
      <p:sp>
        <p:nvSpPr>
          <p:cNvPr id="3" name="İçerik Yer Tutucusu 2">
            <a:extLst>
              <a:ext uri="{FF2B5EF4-FFF2-40B4-BE49-F238E27FC236}">
                <a16:creationId xmlns:a16="http://schemas.microsoft.com/office/drawing/2014/main" id="{6A19314A-3006-1829-6E78-511F42E71822}"/>
              </a:ext>
            </a:extLst>
          </p:cNvPr>
          <p:cNvSpPr>
            <a:spLocks noGrp="1"/>
          </p:cNvSpPr>
          <p:nvPr>
            <p:ph idx="1"/>
          </p:nvPr>
        </p:nvSpPr>
        <p:spPr>
          <a:xfrm>
            <a:off x="1371599" y="2318197"/>
            <a:ext cx="9724031" cy="3683358"/>
          </a:xfrm>
        </p:spPr>
        <p:txBody>
          <a:bodyPr anchor="ctr">
            <a:normAutofit/>
          </a:bodyPr>
          <a:lstStyle/>
          <a:p>
            <a:r>
              <a:rPr lang="tr-TR" sz="2000" dirty="0"/>
              <a:t>Siber güvenliği sağlamak için uygulanan geleneksel saldırı tespit sistemleri yeni saldırıları bulmada yetersiz kalmakta ya da tamamen başarısız olmaktadırlar.</a:t>
            </a:r>
          </a:p>
          <a:p>
            <a:r>
              <a:rPr lang="tr-TR" sz="2000" dirty="0"/>
              <a:t>Makine Öğrenmesi ve Derin Öğrenme örüntü tanımada, anormallik tespitinde ve yeni saldırıları öğrenmede başarılıdır.</a:t>
            </a:r>
          </a:p>
          <a:p>
            <a:r>
              <a:rPr lang="tr-TR" sz="2000" dirty="0"/>
              <a:t>Yeni nesil saldırı tespit sistemleri geliştirilmesinde Makine Öğrenmesi ve Derin Öğrenme kullanılmaktadır.</a:t>
            </a:r>
          </a:p>
        </p:txBody>
      </p:sp>
      <p:sp>
        <p:nvSpPr>
          <p:cNvPr id="4" name="Slayt Numarası Yer Tutucusu 3">
            <a:extLst>
              <a:ext uri="{FF2B5EF4-FFF2-40B4-BE49-F238E27FC236}">
                <a16:creationId xmlns:a16="http://schemas.microsoft.com/office/drawing/2014/main" id="{522EBAC8-E5CD-A3E7-1845-99A9F42392E2}"/>
              </a:ext>
            </a:extLst>
          </p:cNvPr>
          <p:cNvSpPr>
            <a:spLocks noGrp="1"/>
          </p:cNvSpPr>
          <p:nvPr>
            <p:ph type="sldNum" sz="quarter" idx="12"/>
          </p:nvPr>
        </p:nvSpPr>
        <p:spPr/>
        <p:txBody>
          <a:bodyPr/>
          <a:lstStyle/>
          <a:p>
            <a:fld id="{A030E147-6E4E-486F-8A9C-2A670FD04348}" type="slidenum">
              <a:rPr lang="tr-TR" smtClean="0"/>
              <a:t>3</a:t>
            </a:fld>
            <a:endParaRPr lang="tr-TR"/>
          </a:p>
        </p:txBody>
      </p:sp>
    </p:spTree>
    <p:extLst>
      <p:ext uri="{BB962C8B-B14F-4D97-AF65-F5344CB8AC3E}">
        <p14:creationId xmlns:p14="http://schemas.microsoft.com/office/powerpoint/2010/main" val="2495038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A65110C-E517-ECFA-90DA-6E0676077B10}"/>
              </a:ext>
            </a:extLst>
          </p:cNvPr>
          <p:cNvSpPr>
            <a:spLocks noGrp="1"/>
          </p:cNvSpPr>
          <p:nvPr>
            <p:ph type="title"/>
          </p:nvPr>
        </p:nvSpPr>
        <p:spPr>
          <a:xfrm>
            <a:off x="1371599" y="294538"/>
            <a:ext cx="9895951" cy="1033669"/>
          </a:xfrm>
        </p:spPr>
        <p:txBody>
          <a:bodyPr>
            <a:normAutofit/>
          </a:bodyPr>
          <a:lstStyle/>
          <a:p>
            <a:r>
              <a:rPr lang="tr-TR" sz="4000" dirty="0">
                <a:solidFill>
                  <a:srgbClr val="FFFFFF"/>
                </a:solidFill>
              </a:rPr>
              <a:t>Giriş</a:t>
            </a:r>
          </a:p>
        </p:txBody>
      </p:sp>
      <p:sp>
        <p:nvSpPr>
          <p:cNvPr id="3" name="İçerik Yer Tutucusu 2">
            <a:extLst>
              <a:ext uri="{FF2B5EF4-FFF2-40B4-BE49-F238E27FC236}">
                <a16:creationId xmlns:a16="http://schemas.microsoft.com/office/drawing/2014/main" id="{6A19314A-3006-1829-6E78-511F42E71822}"/>
              </a:ext>
            </a:extLst>
          </p:cNvPr>
          <p:cNvSpPr>
            <a:spLocks noGrp="1"/>
          </p:cNvSpPr>
          <p:nvPr>
            <p:ph idx="1"/>
          </p:nvPr>
        </p:nvSpPr>
        <p:spPr>
          <a:xfrm>
            <a:off x="1371599" y="2318197"/>
            <a:ext cx="9724031" cy="3683358"/>
          </a:xfrm>
        </p:spPr>
        <p:txBody>
          <a:bodyPr anchor="ctr">
            <a:normAutofit/>
          </a:bodyPr>
          <a:lstStyle/>
          <a:p>
            <a:r>
              <a:rPr lang="tr-TR" sz="2000" dirty="0"/>
              <a:t>İletişim ağları dünya üzerinde en hızlı gelişen altyapıdır. </a:t>
            </a:r>
          </a:p>
          <a:p>
            <a:r>
              <a:rPr lang="tr-TR" sz="2000" dirty="0"/>
              <a:t>Bilgi güvenliği açısından izinsiz erişimlerin engellenmesi, bilgiye erişimin kesintisiz sağlanması, bilgi bütünlüğünün sağlanması ve veri manipülasyonun önlenmesi gerekmektedir.</a:t>
            </a:r>
          </a:p>
          <a:p>
            <a:r>
              <a:rPr lang="tr-TR" sz="2000" dirty="0"/>
              <a:t>Endüstriyel Siber-Fiziksel Sistemlere yetkisiz müdahale edilmesi maddi ve manevi zararlara sebep olmuştur olacaktır.</a:t>
            </a:r>
          </a:p>
          <a:p>
            <a:r>
              <a:rPr lang="tr-TR" sz="2000" dirty="0"/>
              <a:t>Siber saldırıları tespit etmek için saldırı tespit sistemleri (IDS) geliştirilmiştir.</a:t>
            </a:r>
          </a:p>
          <a:p>
            <a:pPr lvl="1"/>
            <a:r>
              <a:rPr lang="tr-TR" sz="1600" dirty="0"/>
              <a:t>Sunucu saldırı tespit sistemleri  (HIDS)</a:t>
            </a:r>
          </a:p>
          <a:p>
            <a:pPr lvl="1"/>
            <a:r>
              <a:rPr lang="tr-TR" sz="1600" dirty="0"/>
              <a:t>Ağ saldırı tespit sistemleri (NIDS)</a:t>
            </a:r>
          </a:p>
        </p:txBody>
      </p:sp>
      <p:sp>
        <p:nvSpPr>
          <p:cNvPr id="4" name="Slayt Numarası Yer Tutucusu 3">
            <a:extLst>
              <a:ext uri="{FF2B5EF4-FFF2-40B4-BE49-F238E27FC236}">
                <a16:creationId xmlns:a16="http://schemas.microsoft.com/office/drawing/2014/main" id="{0C8EDA00-B46F-F703-3EEA-8CFCF74A7DFD}"/>
              </a:ext>
            </a:extLst>
          </p:cNvPr>
          <p:cNvSpPr>
            <a:spLocks noGrp="1"/>
          </p:cNvSpPr>
          <p:nvPr>
            <p:ph type="sldNum" sz="quarter" idx="12"/>
          </p:nvPr>
        </p:nvSpPr>
        <p:spPr/>
        <p:txBody>
          <a:bodyPr/>
          <a:lstStyle/>
          <a:p>
            <a:fld id="{A030E147-6E4E-486F-8A9C-2A670FD04348}" type="slidenum">
              <a:rPr lang="tr-TR" smtClean="0"/>
              <a:t>4</a:t>
            </a:fld>
            <a:endParaRPr lang="tr-TR"/>
          </a:p>
        </p:txBody>
      </p:sp>
    </p:spTree>
    <p:extLst>
      <p:ext uri="{BB962C8B-B14F-4D97-AF65-F5344CB8AC3E}">
        <p14:creationId xmlns:p14="http://schemas.microsoft.com/office/powerpoint/2010/main" val="1729245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A65110C-E517-ECFA-90DA-6E0676077B10}"/>
              </a:ext>
            </a:extLst>
          </p:cNvPr>
          <p:cNvSpPr>
            <a:spLocks noGrp="1"/>
          </p:cNvSpPr>
          <p:nvPr>
            <p:ph type="title"/>
          </p:nvPr>
        </p:nvSpPr>
        <p:spPr>
          <a:xfrm>
            <a:off x="1371599" y="294538"/>
            <a:ext cx="9895951" cy="1033669"/>
          </a:xfrm>
        </p:spPr>
        <p:txBody>
          <a:bodyPr>
            <a:normAutofit/>
          </a:bodyPr>
          <a:lstStyle/>
          <a:p>
            <a:r>
              <a:rPr lang="tr-TR" sz="4000" dirty="0">
                <a:solidFill>
                  <a:srgbClr val="FFFFFF"/>
                </a:solidFill>
              </a:rPr>
              <a:t>Giriş</a:t>
            </a:r>
          </a:p>
        </p:txBody>
      </p:sp>
      <p:sp>
        <p:nvSpPr>
          <p:cNvPr id="3" name="İçerik Yer Tutucusu 2">
            <a:extLst>
              <a:ext uri="{FF2B5EF4-FFF2-40B4-BE49-F238E27FC236}">
                <a16:creationId xmlns:a16="http://schemas.microsoft.com/office/drawing/2014/main" id="{6A19314A-3006-1829-6E78-511F42E71822}"/>
              </a:ext>
            </a:extLst>
          </p:cNvPr>
          <p:cNvSpPr>
            <a:spLocks noGrp="1"/>
          </p:cNvSpPr>
          <p:nvPr>
            <p:ph idx="1"/>
          </p:nvPr>
        </p:nvSpPr>
        <p:spPr>
          <a:xfrm>
            <a:off x="1371599" y="2318197"/>
            <a:ext cx="9724031" cy="3683358"/>
          </a:xfrm>
        </p:spPr>
        <p:txBody>
          <a:bodyPr anchor="ctr">
            <a:normAutofit/>
          </a:bodyPr>
          <a:lstStyle/>
          <a:p>
            <a:r>
              <a:rPr lang="tr-TR" sz="2000" dirty="0"/>
              <a:t>Geleneksel saldırı tespit sistemleri ortaya çıkan yeni zararlılara karşı çaresiz kalabilmektedir. </a:t>
            </a:r>
          </a:p>
          <a:p>
            <a:r>
              <a:rPr lang="tr-TR" sz="2000" dirty="0"/>
              <a:t>Anomali tespiti yapılırken uygulanan metodun dinamik olarak yeni kalıpları öğrenme yeteneği yoktur.</a:t>
            </a:r>
          </a:p>
          <a:p>
            <a:r>
              <a:rPr lang="tr-TR" sz="2000" dirty="0"/>
              <a:t>Makine Öğrenmesi veya Derin Öğrenme model eğitimi için kaliteli veri kümesi ihtiyacı vardır.</a:t>
            </a:r>
            <a:endParaRPr lang="tr-TR" sz="1600" dirty="0"/>
          </a:p>
        </p:txBody>
      </p:sp>
      <p:sp>
        <p:nvSpPr>
          <p:cNvPr id="4" name="Slayt Numarası Yer Tutucusu 3">
            <a:extLst>
              <a:ext uri="{FF2B5EF4-FFF2-40B4-BE49-F238E27FC236}">
                <a16:creationId xmlns:a16="http://schemas.microsoft.com/office/drawing/2014/main" id="{CC830807-A126-E0F4-7367-0F8770A8EB3A}"/>
              </a:ext>
            </a:extLst>
          </p:cNvPr>
          <p:cNvSpPr>
            <a:spLocks noGrp="1"/>
          </p:cNvSpPr>
          <p:nvPr>
            <p:ph type="sldNum" sz="quarter" idx="12"/>
          </p:nvPr>
        </p:nvSpPr>
        <p:spPr/>
        <p:txBody>
          <a:bodyPr/>
          <a:lstStyle/>
          <a:p>
            <a:fld id="{A030E147-6E4E-486F-8A9C-2A670FD04348}" type="slidenum">
              <a:rPr lang="tr-TR" smtClean="0"/>
              <a:t>5</a:t>
            </a:fld>
            <a:endParaRPr lang="tr-TR"/>
          </a:p>
        </p:txBody>
      </p:sp>
    </p:spTree>
    <p:extLst>
      <p:ext uri="{BB962C8B-B14F-4D97-AF65-F5344CB8AC3E}">
        <p14:creationId xmlns:p14="http://schemas.microsoft.com/office/powerpoint/2010/main" val="519515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A65110C-E517-ECFA-90DA-6E0676077B10}"/>
              </a:ext>
            </a:extLst>
          </p:cNvPr>
          <p:cNvSpPr>
            <a:spLocks noGrp="1"/>
          </p:cNvSpPr>
          <p:nvPr>
            <p:ph type="title"/>
          </p:nvPr>
        </p:nvSpPr>
        <p:spPr>
          <a:xfrm>
            <a:off x="1371599" y="294538"/>
            <a:ext cx="9895951" cy="1033669"/>
          </a:xfrm>
        </p:spPr>
        <p:txBody>
          <a:bodyPr>
            <a:normAutofit/>
          </a:bodyPr>
          <a:lstStyle/>
          <a:p>
            <a:r>
              <a:rPr lang="tr-TR" sz="4000" dirty="0">
                <a:solidFill>
                  <a:srgbClr val="FFFFFF"/>
                </a:solidFill>
              </a:rPr>
              <a:t>Literatür Taraması</a:t>
            </a:r>
          </a:p>
        </p:txBody>
      </p:sp>
      <p:sp>
        <p:nvSpPr>
          <p:cNvPr id="3" name="İçerik Yer Tutucusu 2">
            <a:extLst>
              <a:ext uri="{FF2B5EF4-FFF2-40B4-BE49-F238E27FC236}">
                <a16:creationId xmlns:a16="http://schemas.microsoft.com/office/drawing/2014/main" id="{6A19314A-3006-1829-6E78-511F42E71822}"/>
              </a:ext>
            </a:extLst>
          </p:cNvPr>
          <p:cNvSpPr>
            <a:spLocks noGrp="1"/>
          </p:cNvSpPr>
          <p:nvPr>
            <p:ph idx="1"/>
          </p:nvPr>
        </p:nvSpPr>
        <p:spPr>
          <a:xfrm>
            <a:off x="1371599" y="2318197"/>
            <a:ext cx="9724031" cy="3683358"/>
          </a:xfrm>
        </p:spPr>
        <p:txBody>
          <a:bodyPr anchor="ctr">
            <a:normAutofit/>
          </a:bodyPr>
          <a:lstStyle/>
          <a:p>
            <a:r>
              <a:rPr lang="tr-TR" sz="2000" dirty="0"/>
              <a:t>Makine öğrenmesinin siber güvenlikte uygulama alanları şunlardır: Kötü amaçlı yazılımları algılamak. Tehditler ile ilgili temel terimleri yakalamak. Mesaj İçeriklerinin değişikliklerini tespit etmek. Ağ akışındaki anomalileri yakalamaktır.</a:t>
            </a:r>
          </a:p>
          <a:p>
            <a:r>
              <a:rPr lang="tr-TR" sz="2000" dirty="0"/>
              <a:t>Yakalanan ağ trafiği direkt olarak kullanılamaz. Verilerin WEKA ve </a:t>
            </a:r>
            <a:r>
              <a:rPr lang="tr-TR" sz="2000" dirty="0" err="1"/>
              <a:t>RapidMiner</a:t>
            </a:r>
            <a:r>
              <a:rPr lang="tr-TR" sz="2000" dirty="0"/>
              <a:t> gibi popüler Makine Öğrenmesi araçlarında kullanılabilmesi için önceden işlenmesi gerekir.</a:t>
            </a:r>
          </a:p>
          <a:p>
            <a:r>
              <a:rPr lang="tr-TR" sz="2000" dirty="0"/>
              <a:t>Makine öğrenmesi veya derin öğrenme modellerinin eğitimi yapılan akademik yayınlar incelendiğinde üç durum görülmektedir. Çalışma için yeni bir veri kümesi oluşturulması, var olan veri kümesinin düzenlenmesi veya var olan veri kümesi kullanılmasıdır.</a:t>
            </a:r>
          </a:p>
        </p:txBody>
      </p:sp>
      <p:sp>
        <p:nvSpPr>
          <p:cNvPr id="4" name="Slayt Numarası Yer Tutucusu 3">
            <a:extLst>
              <a:ext uri="{FF2B5EF4-FFF2-40B4-BE49-F238E27FC236}">
                <a16:creationId xmlns:a16="http://schemas.microsoft.com/office/drawing/2014/main" id="{594C8BF3-E9E9-A44C-B7B4-261532E34A0C}"/>
              </a:ext>
            </a:extLst>
          </p:cNvPr>
          <p:cNvSpPr>
            <a:spLocks noGrp="1"/>
          </p:cNvSpPr>
          <p:nvPr>
            <p:ph type="sldNum" sz="quarter" idx="12"/>
          </p:nvPr>
        </p:nvSpPr>
        <p:spPr/>
        <p:txBody>
          <a:bodyPr/>
          <a:lstStyle/>
          <a:p>
            <a:fld id="{A030E147-6E4E-486F-8A9C-2A670FD04348}" type="slidenum">
              <a:rPr lang="tr-TR" smtClean="0"/>
              <a:t>6</a:t>
            </a:fld>
            <a:endParaRPr lang="tr-TR"/>
          </a:p>
        </p:txBody>
      </p:sp>
    </p:spTree>
    <p:extLst>
      <p:ext uri="{BB962C8B-B14F-4D97-AF65-F5344CB8AC3E}">
        <p14:creationId xmlns:p14="http://schemas.microsoft.com/office/powerpoint/2010/main" val="3657887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A65110C-E517-ECFA-90DA-6E0676077B10}"/>
              </a:ext>
            </a:extLst>
          </p:cNvPr>
          <p:cNvSpPr>
            <a:spLocks noGrp="1"/>
          </p:cNvSpPr>
          <p:nvPr>
            <p:ph type="title"/>
          </p:nvPr>
        </p:nvSpPr>
        <p:spPr>
          <a:xfrm>
            <a:off x="1371599" y="294538"/>
            <a:ext cx="9895951" cy="1033669"/>
          </a:xfrm>
        </p:spPr>
        <p:txBody>
          <a:bodyPr>
            <a:normAutofit/>
          </a:bodyPr>
          <a:lstStyle/>
          <a:p>
            <a:r>
              <a:rPr lang="tr-TR" sz="4000" dirty="0">
                <a:solidFill>
                  <a:srgbClr val="FFFFFF"/>
                </a:solidFill>
              </a:rPr>
              <a:t>Literatür Taraması</a:t>
            </a:r>
          </a:p>
        </p:txBody>
      </p:sp>
      <p:sp>
        <p:nvSpPr>
          <p:cNvPr id="3" name="İçerik Yer Tutucusu 2">
            <a:extLst>
              <a:ext uri="{FF2B5EF4-FFF2-40B4-BE49-F238E27FC236}">
                <a16:creationId xmlns:a16="http://schemas.microsoft.com/office/drawing/2014/main" id="{6A19314A-3006-1829-6E78-511F42E71822}"/>
              </a:ext>
            </a:extLst>
          </p:cNvPr>
          <p:cNvSpPr>
            <a:spLocks noGrp="1"/>
          </p:cNvSpPr>
          <p:nvPr>
            <p:ph idx="1"/>
          </p:nvPr>
        </p:nvSpPr>
        <p:spPr>
          <a:xfrm>
            <a:off x="1371599" y="2318197"/>
            <a:ext cx="9724031" cy="3683358"/>
          </a:xfrm>
        </p:spPr>
        <p:txBody>
          <a:bodyPr anchor="ctr">
            <a:normAutofit/>
          </a:bodyPr>
          <a:lstStyle/>
          <a:p>
            <a:r>
              <a:rPr lang="tr-TR" sz="2000" dirty="0"/>
              <a:t>Makine öğrenmesinin siber güvenlikte uygulama alanları şunlardır: Kötü amaçlı yazılımları algılamak. Tehditler ile ilgili temel terimleri yakalamak. Mesaj İçeriklerinin değişikliklerini tespit etmek. Ağ akışındaki anomalileri yakalamaktır.</a:t>
            </a:r>
          </a:p>
          <a:p>
            <a:r>
              <a:rPr lang="tr-TR" sz="2000" dirty="0"/>
              <a:t>Yakalanan ağ trafiği direkt olarak kullanılamaz. Verilerin WEKA ve </a:t>
            </a:r>
            <a:r>
              <a:rPr lang="tr-TR" sz="2000" dirty="0" err="1"/>
              <a:t>RapidMiner</a:t>
            </a:r>
            <a:r>
              <a:rPr lang="tr-TR" sz="2000" dirty="0"/>
              <a:t> gibi popüler Makine Öğrenmesi araçlarında kullanılabilmesi için önceden işlenmesi gerekir.</a:t>
            </a:r>
          </a:p>
          <a:p>
            <a:r>
              <a:rPr lang="tr-TR" sz="2000" dirty="0"/>
              <a:t>Makine öğrenmesi veya derin öğrenme modellerinin eğitimi yapılan akademik yayınlar incelendiğinde üç durum görülmektedir. Çalışma için yeni bir veri kümesi oluşturulması, var olan veri kümesinin düzenlenmesi veya var olan veri kümesi kullanılmasıdır.</a:t>
            </a:r>
          </a:p>
        </p:txBody>
      </p:sp>
      <p:sp>
        <p:nvSpPr>
          <p:cNvPr id="4" name="Slayt Numarası Yer Tutucusu 3">
            <a:extLst>
              <a:ext uri="{FF2B5EF4-FFF2-40B4-BE49-F238E27FC236}">
                <a16:creationId xmlns:a16="http://schemas.microsoft.com/office/drawing/2014/main" id="{90D642C5-3DAC-4DEE-12C7-AB0B50314EB6}"/>
              </a:ext>
            </a:extLst>
          </p:cNvPr>
          <p:cNvSpPr>
            <a:spLocks noGrp="1"/>
          </p:cNvSpPr>
          <p:nvPr>
            <p:ph type="sldNum" sz="quarter" idx="12"/>
          </p:nvPr>
        </p:nvSpPr>
        <p:spPr/>
        <p:txBody>
          <a:bodyPr/>
          <a:lstStyle/>
          <a:p>
            <a:fld id="{A030E147-6E4E-486F-8A9C-2A670FD04348}" type="slidenum">
              <a:rPr lang="tr-TR" smtClean="0"/>
              <a:t>7</a:t>
            </a:fld>
            <a:endParaRPr lang="tr-TR"/>
          </a:p>
        </p:txBody>
      </p:sp>
    </p:spTree>
    <p:extLst>
      <p:ext uri="{BB962C8B-B14F-4D97-AF65-F5344CB8AC3E}">
        <p14:creationId xmlns:p14="http://schemas.microsoft.com/office/powerpoint/2010/main" val="1556938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A65110C-E517-ECFA-90DA-6E0676077B10}"/>
              </a:ext>
            </a:extLst>
          </p:cNvPr>
          <p:cNvSpPr>
            <a:spLocks noGrp="1"/>
          </p:cNvSpPr>
          <p:nvPr>
            <p:ph type="title"/>
          </p:nvPr>
        </p:nvSpPr>
        <p:spPr>
          <a:xfrm>
            <a:off x="1371599" y="294538"/>
            <a:ext cx="9895951" cy="1033669"/>
          </a:xfrm>
        </p:spPr>
        <p:txBody>
          <a:bodyPr>
            <a:normAutofit/>
          </a:bodyPr>
          <a:lstStyle/>
          <a:p>
            <a:r>
              <a:rPr lang="tr-TR" sz="4000" dirty="0">
                <a:solidFill>
                  <a:srgbClr val="FFFFFF"/>
                </a:solidFill>
              </a:rPr>
              <a:t>Literatür Taraması</a:t>
            </a:r>
          </a:p>
        </p:txBody>
      </p:sp>
      <p:sp>
        <p:nvSpPr>
          <p:cNvPr id="3" name="İçerik Yer Tutucusu 2">
            <a:extLst>
              <a:ext uri="{FF2B5EF4-FFF2-40B4-BE49-F238E27FC236}">
                <a16:creationId xmlns:a16="http://schemas.microsoft.com/office/drawing/2014/main" id="{6A19314A-3006-1829-6E78-511F42E71822}"/>
              </a:ext>
            </a:extLst>
          </p:cNvPr>
          <p:cNvSpPr>
            <a:spLocks noGrp="1"/>
          </p:cNvSpPr>
          <p:nvPr>
            <p:ph idx="1"/>
          </p:nvPr>
        </p:nvSpPr>
        <p:spPr>
          <a:xfrm>
            <a:off x="1371599" y="2318197"/>
            <a:ext cx="9724031" cy="3683358"/>
          </a:xfrm>
        </p:spPr>
        <p:txBody>
          <a:bodyPr anchor="ctr">
            <a:normAutofit/>
          </a:bodyPr>
          <a:lstStyle/>
          <a:p>
            <a:r>
              <a:rPr lang="tr-TR" sz="2000" dirty="0"/>
              <a:t>Gerçek SCADA yada altyapı sistemleri üzerinde çalışmanın zorluklarından dolayı test ortamlarından veri kümesi çıkartılması gerekmektedir.</a:t>
            </a:r>
          </a:p>
          <a:p>
            <a:r>
              <a:rPr lang="tr-TR" sz="2000" dirty="0"/>
              <a:t>Araştırmacılar birçok çalışmada farklı veri kümeleri üzerinde makine öğrenmesi ve derin öğrenme metotlarını uygulamışlardır.</a:t>
            </a:r>
          </a:p>
        </p:txBody>
      </p:sp>
      <p:sp>
        <p:nvSpPr>
          <p:cNvPr id="4" name="Slayt Numarası Yer Tutucusu 3">
            <a:extLst>
              <a:ext uri="{FF2B5EF4-FFF2-40B4-BE49-F238E27FC236}">
                <a16:creationId xmlns:a16="http://schemas.microsoft.com/office/drawing/2014/main" id="{550619C0-EAF9-75DF-6C1D-7A0B756D6220}"/>
              </a:ext>
            </a:extLst>
          </p:cNvPr>
          <p:cNvSpPr>
            <a:spLocks noGrp="1"/>
          </p:cNvSpPr>
          <p:nvPr>
            <p:ph type="sldNum" sz="quarter" idx="12"/>
          </p:nvPr>
        </p:nvSpPr>
        <p:spPr/>
        <p:txBody>
          <a:bodyPr/>
          <a:lstStyle/>
          <a:p>
            <a:fld id="{A030E147-6E4E-486F-8A9C-2A670FD04348}" type="slidenum">
              <a:rPr lang="tr-TR" smtClean="0"/>
              <a:t>8</a:t>
            </a:fld>
            <a:endParaRPr lang="tr-TR"/>
          </a:p>
        </p:txBody>
      </p:sp>
    </p:spTree>
    <p:extLst>
      <p:ext uri="{BB962C8B-B14F-4D97-AF65-F5344CB8AC3E}">
        <p14:creationId xmlns:p14="http://schemas.microsoft.com/office/powerpoint/2010/main" val="2041919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A65110C-E517-ECFA-90DA-6E0676077B10}"/>
              </a:ext>
            </a:extLst>
          </p:cNvPr>
          <p:cNvSpPr>
            <a:spLocks noGrp="1"/>
          </p:cNvSpPr>
          <p:nvPr>
            <p:ph type="title"/>
          </p:nvPr>
        </p:nvSpPr>
        <p:spPr>
          <a:xfrm>
            <a:off x="1371599" y="294538"/>
            <a:ext cx="9895951" cy="1033669"/>
          </a:xfrm>
        </p:spPr>
        <p:txBody>
          <a:bodyPr>
            <a:normAutofit/>
          </a:bodyPr>
          <a:lstStyle/>
          <a:p>
            <a:r>
              <a:rPr lang="tr-TR" sz="4000" dirty="0">
                <a:solidFill>
                  <a:srgbClr val="FFFFFF"/>
                </a:solidFill>
              </a:rPr>
              <a:t>Model Eğitimlerinin Uygulanması</a:t>
            </a:r>
          </a:p>
        </p:txBody>
      </p:sp>
      <p:sp>
        <p:nvSpPr>
          <p:cNvPr id="3" name="İçerik Yer Tutucusu 2">
            <a:extLst>
              <a:ext uri="{FF2B5EF4-FFF2-40B4-BE49-F238E27FC236}">
                <a16:creationId xmlns:a16="http://schemas.microsoft.com/office/drawing/2014/main" id="{6A19314A-3006-1829-6E78-511F42E71822}"/>
              </a:ext>
            </a:extLst>
          </p:cNvPr>
          <p:cNvSpPr>
            <a:spLocks noGrp="1"/>
          </p:cNvSpPr>
          <p:nvPr>
            <p:ph idx="1"/>
          </p:nvPr>
        </p:nvSpPr>
        <p:spPr>
          <a:xfrm>
            <a:off x="1371599" y="2318197"/>
            <a:ext cx="9724031" cy="3683358"/>
          </a:xfrm>
        </p:spPr>
        <p:txBody>
          <a:bodyPr anchor="ctr">
            <a:normAutofit/>
          </a:bodyPr>
          <a:lstStyle/>
          <a:p>
            <a:r>
              <a:rPr lang="tr-TR" sz="2000" dirty="0"/>
              <a:t>Veri kümesi ham PCAP dosyalarından oluşturulmuştur. Veri kümesi 4 farklı saldırı ve bir normal trafik olmak üzere 5 farklı sınıfta PCAP dosyaları içermektedir. Bu sınıflar şunlardır:</a:t>
            </a:r>
          </a:p>
          <a:p>
            <a:pPr lvl="1"/>
            <a:r>
              <a:rPr lang="tr-TR" sz="1600" dirty="0"/>
              <a:t>Temiz: Saldırı içermeyen normal ağ trafiğidir. Bu sınıf için diğer sınıflara kıyasla daha az veri örneği bulunduğu görülmüştür.</a:t>
            </a:r>
          </a:p>
          <a:p>
            <a:pPr lvl="1"/>
            <a:r>
              <a:rPr lang="tr-TR" sz="1600" dirty="0"/>
              <a:t>MITM: Araya girme saldırısıdır.</a:t>
            </a:r>
          </a:p>
          <a:p>
            <a:pPr lvl="1"/>
            <a:r>
              <a:rPr lang="tr-TR" sz="1600" dirty="0" err="1"/>
              <a:t>ModBus</a:t>
            </a:r>
            <a:r>
              <a:rPr lang="tr-TR" sz="1600" dirty="0"/>
              <a:t> Query </a:t>
            </a:r>
            <a:r>
              <a:rPr lang="tr-TR" sz="1600" dirty="0" err="1"/>
              <a:t>Flooding</a:t>
            </a:r>
            <a:r>
              <a:rPr lang="tr-TR" sz="1600" dirty="0"/>
              <a:t>: </a:t>
            </a:r>
            <a:r>
              <a:rPr lang="tr-TR" sz="1600" dirty="0" err="1"/>
              <a:t>ModBus</a:t>
            </a:r>
            <a:r>
              <a:rPr lang="tr-TR" sz="1600" dirty="0"/>
              <a:t> protokolüne yönelik saldırılardır.</a:t>
            </a:r>
          </a:p>
          <a:p>
            <a:pPr lvl="1"/>
            <a:r>
              <a:rPr lang="tr-TR" sz="1600" dirty="0" err="1"/>
              <a:t>Ping</a:t>
            </a:r>
            <a:r>
              <a:rPr lang="tr-TR" sz="1600" dirty="0"/>
              <a:t> </a:t>
            </a:r>
            <a:r>
              <a:rPr lang="tr-TR" sz="1600" dirty="0" err="1"/>
              <a:t>Flood</a:t>
            </a:r>
            <a:r>
              <a:rPr lang="tr-TR" sz="1600" dirty="0"/>
              <a:t> </a:t>
            </a:r>
            <a:r>
              <a:rPr lang="tr-TR" sz="1600" dirty="0" err="1"/>
              <a:t>DDoS</a:t>
            </a:r>
            <a:r>
              <a:rPr lang="tr-TR" sz="1600" dirty="0"/>
              <a:t>: </a:t>
            </a:r>
            <a:r>
              <a:rPr lang="tr-TR" sz="1600" dirty="0" err="1"/>
              <a:t>Ping</a:t>
            </a:r>
            <a:r>
              <a:rPr lang="tr-TR" sz="1600" dirty="0"/>
              <a:t> uygulamasının kötüye kullanılması ile gerçekleştirilen erişim reddi saldırısıdır.</a:t>
            </a:r>
          </a:p>
          <a:p>
            <a:pPr lvl="1"/>
            <a:r>
              <a:rPr lang="tr-TR" sz="1600" dirty="0"/>
              <a:t>TCP SYN </a:t>
            </a:r>
            <a:r>
              <a:rPr lang="tr-TR" sz="1600" dirty="0" err="1"/>
              <a:t>Flood</a:t>
            </a:r>
            <a:r>
              <a:rPr lang="tr-TR" sz="1600" dirty="0"/>
              <a:t> </a:t>
            </a:r>
            <a:r>
              <a:rPr lang="tr-TR" sz="1600" dirty="0" err="1"/>
              <a:t>DDoS</a:t>
            </a:r>
            <a:r>
              <a:rPr lang="tr-TR" sz="1600" dirty="0"/>
              <a:t>: TCP protokolünün kötüye kullanılmasıyla gerçekleşen erişim reddi saldırısıdır.</a:t>
            </a:r>
          </a:p>
        </p:txBody>
      </p:sp>
      <p:sp>
        <p:nvSpPr>
          <p:cNvPr id="4" name="Slayt Numarası Yer Tutucusu 3">
            <a:extLst>
              <a:ext uri="{FF2B5EF4-FFF2-40B4-BE49-F238E27FC236}">
                <a16:creationId xmlns:a16="http://schemas.microsoft.com/office/drawing/2014/main" id="{3E5255D9-7006-1BC5-4677-2B96DC3D34E8}"/>
              </a:ext>
            </a:extLst>
          </p:cNvPr>
          <p:cNvSpPr>
            <a:spLocks noGrp="1"/>
          </p:cNvSpPr>
          <p:nvPr>
            <p:ph type="sldNum" sz="quarter" idx="12"/>
          </p:nvPr>
        </p:nvSpPr>
        <p:spPr/>
        <p:txBody>
          <a:bodyPr/>
          <a:lstStyle/>
          <a:p>
            <a:fld id="{A030E147-6E4E-486F-8A9C-2A670FD04348}" type="slidenum">
              <a:rPr lang="tr-TR" smtClean="0"/>
              <a:t>9</a:t>
            </a:fld>
            <a:endParaRPr lang="tr-TR"/>
          </a:p>
        </p:txBody>
      </p:sp>
    </p:spTree>
    <p:extLst>
      <p:ext uri="{BB962C8B-B14F-4D97-AF65-F5344CB8AC3E}">
        <p14:creationId xmlns:p14="http://schemas.microsoft.com/office/powerpoint/2010/main" val="601429240"/>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TotalTime>
  <Words>1022</Words>
  <Application>Microsoft Office PowerPoint</Application>
  <PresentationFormat>Geniş ekran</PresentationFormat>
  <Paragraphs>136</Paragraphs>
  <Slides>18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18</vt:i4>
      </vt:variant>
    </vt:vector>
  </HeadingPairs>
  <TitlesOfParts>
    <vt:vector size="22" baseType="lpstr">
      <vt:lpstr>Arial</vt:lpstr>
      <vt:lpstr>Calibri</vt:lpstr>
      <vt:lpstr>Calibri Light</vt:lpstr>
      <vt:lpstr>Office Teması</vt:lpstr>
      <vt:lpstr>KRİTİK ALTYAPILARDA MAKİNE ÖĞRENMESİ VEYA DERİN ÖĞRENME KULLANARAK SİBER GÜVENLİĞİN SAĞLANMASI</vt:lpstr>
      <vt:lpstr>Öz</vt:lpstr>
      <vt:lpstr>Öz</vt:lpstr>
      <vt:lpstr>Giriş</vt:lpstr>
      <vt:lpstr>Giriş</vt:lpstr>
      <vt:lpstr>Literatür Taraması</vt:lpstr>
      <vt:lpstr>Literatür Taraması</vt:lpstr>
      <vt:lpstr>Literatür Taraması</vt:lpstr>
      <vt:lpstr>Model Eğitimlerinin Uygulanması</vt:lpstr>
      <vt:lpstr>Model Eğitimlerinin Uygulanması</vt:lpstr>
      <vt:lpstr>Model Eğitimlerinin Uygulanması</vt:lpstr>
      <vt:lpstr>Model Eğitimlerinin Uygulanması</vt:lpstr>
      <vt:lpstr>Model Eğitimlerinin Uygulanması</vt:lpstr>
      <vt:lpstr>Model Eğitimlerinin Uygulanması</vt:lpstr>
      <vt:lpstr>Model Eğitimlerinin Uygulanması</vt:lpstr>
      <vt:lpstr>Sonuç ve Gelecek Çalışmalar</vt:lpstr>
      <vt:lpstr>Sonuç ve Gelecek Çalışmalar</vt:lpstr>
      <vt:lpstr>TEŞEKKÜRLER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KRİTİK ALTYAPILARDA MAKİNE ÖĞRENMESİ VEYA DERİN ÖĞRENME KULLANARAK SİBER GÜVENLİĞİN SAĞLANMASI</dc:title>
  <dc:creator>Murat Kazanç</dc:creator>
  <cp:lastModifiedBy>Murat Kazanç</cp:lastModifiedBy>
  <cp:revision>41</cp:revision>
  <dcterms:created xsi:type="dcterms:W3CDTF">2023-05-29T19:30:37Z</dcterms:created>
  <dcterms:modified xsi:type="dcterms:W3CDTF">2023-05-29T20:13:56Z</dcterms:modified>
</cp:coreProperties>
</file>