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126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798B-0E20-4F97-8A67-F77795CADADE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0C52-B8BB-4BBA-9057-11440C79CF7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798B-0E20-4F97-8A67-F77795CADADE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0C52-B8BB-4BBA-9057-11440C79CF7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798B-0E20-4F97-8A67-F77795CADADE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0C52-B8BB-4BBA-9057-11440C79CF7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798B-0E20-4F97-8A67-F77795CADADE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0C52-B8BB-4BBA-9057-11440C79CF7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798B-0E20-4F97-8A67-F77795CADADE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0C52-B8BB-4BBA-9057-11440C79CF7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798B-0E20-4F97-8A67-F77795CADADE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0C52-B8BB-4BBA-9057-11440C79CF7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798B-0E20-4F97-8A67-F77795CADADE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0C52-B8BB-4BBA-9057-11440C79CF7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798B-0E20-4F97-8A67-F77795CADADE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0C52-B8BB-4BBA-9057-11440C79CF7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798B-0E20-4F97-8A67-F77795CADADE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0C52-B8BB-4BBA-9057-11440C79CF7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798B-0E20-4F97-8A67-F77795CADADE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0C52-B8BB-4BBA-9057-11440C79CF7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798B-0E20-4F97-8A67-F77795CADADE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9E3B0C52-B8BB-4BBA-9057-11440C79CF75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CA1798B-0E20-4F97-8A67-F77795CADADE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E3B0C52-B8BB-4BBA-9057-11440C79CF75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1 Grup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DERS 10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DOM – DOCUMENT OBJECT MODEL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253039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(Belge Obje Modeli) W3C (World </a:t>
            </a:r>
            <a:r>
              <a:rPr lang="tr-TR" dirty="0" err="1" smtClean="0"/>
              <a:t>Wide</a:t>
            </a:r>
            <a:r>
              <a:rPr lang="tr-TR" dirty="0" smtClean="0"/>
              <a:t> Web </a:t>
            </a:r>
            <a:r>
              <a:rPr lang="tr-TR" dirty="0" err="1" smtClean="0"/>
              <a:t>Consortium</a:t>
            </a:r>
            <a:r>
              <a:rPr lang="tr-TR" dirty="0" smtClean="0"/>
              <a:t>) tarafından geliştirilen platform ve dilden bağımsız bir programlama ara yüzüdür.</a:t>
            </a:r>
          </a:p>
          <a:p>
            <a:r>
              <a:rPr lang="tr-TR" dirty="0" smtClean="0"/>
              <a:t>Bu model ile her bir HTML elemanı için web </a:t>
            </a:r>
            <a:r>
              <a:rPr lang="tr-TR" dirty="0" err="1" smtClean="0"/>
              <a:t>arayüzleri</a:t>
            </a:r>
            <a:r>
              <a:rPr lang="tr-TR" dirty="0" smtClean="0"/>
              <a:t> oluşturur.</a:t>
            </a:r>
          </a:p>
          <a:p>
            <a:r>
              <a:rPr lang="tr-TR" dirty="0" smtClean="0"/>
              <a:t>Tarayıcılar bu ara yüzleri kullanarak her bir eleman ve özel durum için nesne oluştururlar.</a:t>
            </a:r>
          </a:p>
          <a:p>
            <a:r>
              <a:rPr lang="tr-TR" dirty="0" smtClean="0"/>
              <a:t>Bu nesneler </a:t>
            </a:r>
            <a:r>
              <a:rPr lang="tr-TR" dirty="0" err="1" smtClean="0"/>
              <a:t>window</a:t>
            </a:r>
            <a:r>
              <a:rPr lang="tr-TR" dirty="0" smtClean="0"/>
              <a:t> nesnesinin alt nesnesi olan </a:t>
            </a:r>
            <a:r>
              <a:rPr lang="tr-TR" dirty="0" err="1" smtClean="0"/>
              <a:t>document</a:t>
            </a:r>
            <a:r>
              <a:rPr lang="tr-TR" dirty="0" smtClean="0"/>
              <a:t> nesnesi altında hiyerarşik bir yapı oluştururlar.</a:t>
            </a:r>
          </a:p>
          <a:p>
            <a:r>
              <a:rPr lang="tr-TR" dirty="0" smtClean="0"/>
              <a:t>Bu hiyerarşik yapı elemanların alt-üst olma durumlarına ve belge içerisindeki </a:t>
            </a:r>
            <a:r>
              <a:rPr lang="tr-TR" dirty="0" err="1" smtClean="0"/>
              <a:t>konumsal</a:t>
            </a:r>
            <a:r>
              <a:rPr lang="tr-TR" dirty="0" smtClean="0"/>
              <a:t> bilgilerine göre oluşturulur.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55663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09600" y="277368"/>
            <a:ext cx="10972800" cy="1143000"/>
          </a:xfrm>
        </p:spPr>
        <p:txBody>
          <a:bodyPr/>
          <a:lstStyle/>
          <a:p>
            <a:r>
              <a:rPr lang="tr-TR" dirty="0" smtClean="0"/>
              <a:t>DOM -DEVAM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4514" y="1393276"/>
            <a:ext cx="3855035" cy="2381555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5896708" y="1289539"/>
            <a:ext cx="159433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err="1" smtClean="0"/>
              <a:t>Document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6588369" y="1946031"/>
            <a:ext cx="159433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html</a:t>
            </a:r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7256584" y="2548093"/>
            <a:ext cx="159433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err="1" smtClean="0"/>
              <a:t>head</a:t>
            </a:r>
            <a:endParaRPr lang="tr-TR" dirty="0"/>
          </a:p>
        </p:txBody>
      </p:sp>
      <p:sp>
        <p:nvSpPr>
          <p:cNvPr id="10" name="Metin kutusu 9"/>
          <p:cNvSpPr txBox="1"/>
          <p:nvPr/>
        </p:nvSpPr>
        <p:spPr>
          <a:xfrm>
            <a:off x="7983414" y="3150155"/>
            <a:ext cx="159433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err="1" smtClean="0"/>
              <a:t>title</a:t>
            </a:r>
            <a:endParaRPr lang="tr-TR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8593015" y="3761037"/>
            <a:ext cx="159433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Belge</a:t>
            </a:r>
            <a:endParaRPr lang="tr-TR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6588369" y="4501662"/>
            <a:ext cx="159433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body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7268307" y="5100821"/>
            <a:ext cx="159433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h1</a:t>
            </a:r>
            <a:endParaRPr lang="tr-TR" dirty="0"/>
          </a:p>
        </p:txBody>
      </p:sp>
      <p:sp>
        <p:nvSpPr>
          <p:cNvPr id="14" name="Metin kutusu 13"/>
          <p:cNvSpPr txBox="1"/>
          <p:nvPr/>
        </p:nvSpPr>
        <p:spPr>
          <a:xfrm>
            <a:off x="7959967" y="5699980"/>
            <a:ext cx="20515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Belge Nesne Modeli</a:t>
            </a:r>
            <a:endParaRPr lang="tr-TR" dirty="0"/>
          </a:p>
        </p:txBody>
      </p:sp>
      <p:cxnSp>
        <p:nvCxnSpPr>
          <p:cNvPr id="16" name="Düz Bağlayıcı 15"/>
          <p:cNvCxnSpPr/>
          <p:nvPr/>
        </p:nvCxnSpPr>
        <p:spPr>
          <a:xfrm>
            <a:off x="6224954" y="1670594"/>
            <a:ext cx="0" cy="30157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Düz Bağlayıcı 18"/>
          <p:cNvCxnSpPr>
            <a:endCxn id="8" idx="1"/>
          </p:cNvCxnSpPr>
          <p:nvPr/>
        </p:nvCxnSpPr>
        <p:spPr>
          <a:xfrm>
            <a:off x="6224954" y="2130697"/>
            <a:ext cx="3634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Düz Bağlayıcı 19"/>
          <p:cNvCxnSpPr/>
          <p:nvPr/>
        </p:nvCxnSpPr>
        <p:spPr>
          <a:xfrm>
            <a:off x="6224953" y="4686328"/>
            <a:ext cx="3634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Düz Bağlayıcı 20"/>
          <p:cNvCxnSpPr/>
          <p:nvPr/>
        </p:nvCxnSpPr>
        <p:spPr>
          <a:xfrm>
            <a:off x="6904892" y="2315363"/>
            <a:ext cx="0" cy="417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Düz Bağlayıcı 22"/>
          <p:cNvCxnSpPr/>
          <p:nvPr/>
        </p:nvCxnSpPr>
        <p:spPr>
          <a:xfrm>
            <a:off x="6904892" y="2732759"/>
            <a:ext cx="3634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Düz Bağlayıcı 23"/>
          <p:cNvCxnSpPr/>
          <p:nvPr/>
        </p:nvCxnSpPr>
        <p:spPr>
          <a:xfrm>
            <a:off x="7608277" y="2917425"/>
            <a:ext cx="0" cy="417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Düz Bağlayıcı 24"/>
          <p:cNvCxnSpPr/>
          <p:nvPr/>
        </p:nvCxnSpPr>
        <p:spPr>
          <a:xfrm>
            <a:off x="7608277" y="3334821"/>
            <a:ext cx="3634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Düz Bağlayıcı 25"/>
          <p:cNvCxnSpPr/>
          <p:nvPr/>
        </p:nvCxnSpPr>
        <p:spPr>
          <a:xfrm>
            <a:off x="8229600" y="3516584"/>
            <a:ext cx="0" cy="417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Düz Bağlayıcı 26"/>
          <p:cNvCxnSpPr/>
          <p:nvPr/>
        </p:nvCxnSpPr>
        <p:spPr>
          <a:xfrm>
            <a:off x="8229600" y="3933980"/>
            <a:ext cx="3634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Düz Bağlayıcı 27"/>
          <p:cNvCxnSpPr/>
          <p:nvPr/>
        </p:nvCxnSpPr>
        <p:spPr>
          <a:xfrm>
            <a:off x="6904892" y="4870994"/>
            <a:ext cx="0" cy="417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Düz Bağlayıcı 28"/>
          <p:cNvCxnSpPr/>
          <p:nvPr/>
        </p:nvCxnSpPr>
        <p:spPr>
          <a:xfrm>
            <a:off x="6904892" y="5288390"/>
            <a:ext cx="3634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Düz Bağlayıcı 29"/>
          <p:cNvCxnSpPr/>
          <p:nvPr/>
        </p:nvCxnSpPr>
        <p:spPr>
          <a:xfrm>
            <a:off x="7596554" y="5467250"/>
            <a:ext cx="0" cy="417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Düz Bağlayıcı 30"/>
          <p:cNvCxnSpPr/>
          <p:nvPr/>
        </p:nvCxnSpPr>
        <p:spPr>
          <a:xfrm>
            <a:off x="7596554" y="5884646"/>
            <a:ext cx="3634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Metin kutusu 31"/>
          <p:cNvSpPr txBox="1"/>
          <p:nvPr/>
        </p:nvSpPr>
        <p:spPr>
          <a:xfrm>
            <a:off x="192149" y="4313088"/>
            <a:ext cx="57314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S</a:t>
            </a:r>
            <a:r>
              <a:rPr lang="tr-TR" sz="2400" dirty="0" smtClean="0"/>
              <a:t>ağ tarafta ki ağaç yapısı tarayıcının belgeyi nasıl çözümlediğini göstermektedir. Ayrıca hiyerarşik yapının nasıl oluşturulduğu görülmektedir. Elemanlar içerisinde ki metinlerde bir düğüm olarak kabul edilmektedir.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xmlns="" val="194932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DOCUMENT NESNESİNİN ÖZELLİKLERİ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Document</a:t>
            </a:r>
            <a:r>
              <a:rPr lang="tr-TR" dirty="0" smtClean="0"/>
              <a:t> nesnesini birkaç ana başlık altında inceleyebiliriz.</a:t>
            </a:r>
          </a:p>
          <a:p>
            <a:r>
              <a:rPr lang="tr-TR" dirty="0" smtClean="0"/>
              <a:t>HTML elemanlarını bulan özellikler</a:t>
            </a:r>
          </a:p>
          <a:p>
            <a:r>
              <a:rPr lang="tr-TR" dirty="0" smtClean="0"/>
              <a:t>HTML elemanlarının içeriklerini değiştiren özellikler</a:t>
            </a:r>
          </a:p>
          <a:p>
            <a:r>
              <a:rPr lang="tr-TR" dirty="0" smtClean="0"/>
              <a:t>HTML elemanı ekleyen veya silen özellikler</a:t>
            </a:r>
          </a:p>
          <a:p>
            <a:r>
              <a:rPr lang="tr-TR" dirty="0" smtClean="0"/>
              <a:t>HTML eleman olayı izleyicileri</a:t>
            </a:r>
          </a:p>
          <a:p>
            <a:r>
              <a:rPr lang="tr-TR" dirty="0" smtClean="0"/>
              <a:t>Bu konu hakkında daha geniş bir içerik </a:t>
            </a:r>
            <a:r>
              <a:rPr lang="tr-TR" dirty="0" smtClean="0">
                <a:hlinkClick r:id="rId2"/>
              </a:rPr>
              <a:t>www.w3school.com</a:t>
            </a:r>
            <a:r>
              <a:rPr lang="tr-TR" dirty="0" smtClean="0"/>
              <a:t> dan erişilebilir.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85728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09600" y="475488"/>
            <a:ext cx="10972800" cy="1143000"/>
          </a:xfrm>
        </p:spPr>
        <p:txBody>
          <a:bodyPr/>
          <a:lstStyle/>
          <a:p>
            <a:r>
              <a:rPr lang="tr-TR" dirty="0" smtClean="0"/>
              <a:t>HTML ELEMANLARINI BULAN ÖZELLİKLER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535723"/>
            <a:ext cx="10515600" cy="4641240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.body </a:t>
            </a:r>
            <a:r>
              <a:rPr lang="tr-TR" dirty="0" smtClean="0">
                <a:sym typeface="Wingdings" panose="05000000000000000000" pitchFamily="2" charset="2"/>
              </a:rPr>
              <a:t>geçerli belgenin body elemanının referansını elde etmek için kullanılır.</a:t>
            </a:r>
          </a:p>
          <a:p>
            <a:r>
              <a:rPr lang="tr-TR" dirty="0" smtClean="0"/>
              <a:t>.</a:t>
            </a:r>
            <a:r>
              <a:rPr lang="tr-TR" dirty="0"/>
              <a:t> </a:t>
            </a:r>
            <a:r>
              <a:rPr lang="tr-TR" dirty="0" err="1" smtClean="0"/>
              <a:t>characterSet</a:t>
            </a:r>
            <a:r>
              <a:rPr lang="tr-TR" dirty="0"/>
              <a:t> </a:t>
            </a:r>
            <a:r>
              <a:rPr lang="tr-TR" dirty="0" smtClean="0">
                <a:sym typeface="Wingdings" panose="05000000000000000000" pitchFamily="2" charset="2"/>
              </a:rPr>
              <a:t> meta etiketi içerisinde yapılan karakter kodlamasını elde etmek için kullanılır.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.</a:t>
            </a:r>
            <a:r>
              <a:rPr lang="tr-TR" dirty="0" err="1" smtClean="0">
                <a:sym typeface="Wingdings" panose="05000000000000000000" pitchFamily="2" charset="2"/>
              </a:rPr>
              <a:t>cokie</a:t>
            </a:r>
            <a:r>
              <a:rPr lang="tr-TR" dirty="0" smtClean="0">
                <a:sym typeface="Wingdings" panose="05000000000000000000" pitchFamily="2" charset="2"/>
              </a:rPr>
              <a:t> çerez oluşturmak yada yüklü çerezlere erişmek için kullanılır.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.</a:t>
            </a:r>
            <a:r>
              <a:rPr lang="tr-TR" dirty="0" err="1" smtClean="0">
                <a:sym typeface="Wingdings" panose="05000000000000000000" pitchFamily="2" charset="2"/>
              </a:rPr>
              <a:t>documentURI</a:t>
            </a:r>
            <a:r>
              <a:rPr lang="tr-TR" dirty="0" smtClean="0">
                <a:sym typeface="Wingdings" panose="05000000000000000000" pitchFamily="2" charset="2"/>
              </a:rPr>
              <a:t> belgenin adres çubuğunda görünen adresine erişmemizi sağlar.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.</a:t>
            </a:r>
            <a:r>
              <a:rPr lang="tr-TR" dirty="0" err="1" smtClean="0">
                <a:sym typeface="Wingdings" panose="05000000000000000000" pitchFamily="2" charset="2"/>
              </a:rPr>
              <a:t>images</a:t>
            </a:r>
            <a:r>
              <a:rPr lang="tr-TR" dirty="0" smtClean="0">
                <a:sym typeface="Wingdings" panose="05000000000000000000" pitchFamily="2" charset="2"/>
              </a:rPr>
              <a:t> belge içerisinde </a:t>
            </a:r>
            <a:r>
              <a:rPr lang="tr-TR" dirty="0" err="1" smtClean="0">
                <a:sym typeface="Wingdings" panose="05000000000000000000" pitchFamily="2" charset="2"/>
              </a:rPr>
              <a:t>img</a:t>
            </a:r>
            <a:r>
              <a:rPr lang="tr-TR" dirty="0" smtClean="0">
                <a:sym typeface="Wingdings" panose="05000000000000000000" pitchFamily="2" charset="2"/>
              </a:rPr>
              <a:t> elemanlarının listesini saklayan bir liste döndürür.</a:t>
            </a:r>
          </a:p>
          <a:p>
            <a:r>
              <a:rPr lang="tr-TR" dirty="0" smtClean="0"/>
              <a:t>.</a:t>
            </a:r>
            <a:r>
              <a:rPr lang="tr-TR" dirty="0" err="1" smtClean="0"/>
              <a:t>links</a:t>
            </a:r>
            <a:r>
              <a:rPr lang="tr-TR" dirty="0" smtClean="0"/>
              <a:t> </a:t>
            </a:r>
            <a:r>
              <a:rPr lang="tr-TR" dirty="0" smtClean="0">
                <a:sym typeface="Wingdings" panose="05000000000000000000" pitchFamily="2" charset="2"/>
              </a:rPr>
              <a:t> </a:t>
            </a:r>
            <a:r>
              <a:rPr lang="tr-TR" dirty="0">
                <a:sym typeface="Wingdings" panose="05000000000000000000" pitchFamily="2" charset="2"/>
              </a:rPr>
              <a:t>belge içerisinde </a:t>
            </a:r>
            <a:r>
              <a:rPr lang="tr-TR" dirty="0" smtClean="0">
                <a:sym typeface="Wingdings" panose="05000000000000000000" pitchFamily="2" charset="2"/>
              </a:rPr>
              <a:t>a elemanlarının </a:t>
            </a:r>
            <a:r>
              <a:rPr lang="tr-TR" dirty="0">
                <a:sym typeface="Wingdings" panose="05000000000000000000" pitchFamily="2" charset="2"/>
              </a:rPr>
              <a:t>listesini saklayan bir liste döndürür</a:t>
            </a:r>
            <a:r>
              <a:rPr lang="tr-TR" dirty="0" smtClean="0">
                <a:sym typeface="Wingdings" panose="05000000000000000000" pitchFamily="2" charset="2"/>
              </a:rPr>
              <a:t>.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.</a:t>
            </a:r>
            <a:r>
              <a:rPr lang="tr-TR" dirty="0" err="1" smtClean="0">
                <a:sym typeface="Wingdings" panose="05000000000000000000" pitchFamily="2" charset="2"/>
              </a:rPr>
              <a:t>location</a:t>
            </a:r>
            <a:r>
              <a:rPr lang="tr-TR" dirty="0" smtClean="0">
                <a:sym typeface="Wingdings" panose="05000000000000000000" pitchFamily="2" charset="2"/>
              </a:rPr>
              <a:t>  belgenin URL adresini ayarlamak için kullanılır.</a:t>
            </a:r>
          </a:p>
          <a:p>
            <a:r>
              <a:rPr lang="tr-TR" dirty="0" smtClean="0"/>
              <a:t>Şimdi ders10-1 örneğini inceleyelim.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63277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09600" y="368808"/>
            <a:ext cx="10972800" cy="1143000"/>
          </a:xfrm>
        </p:spPr>
        <p:txBody>
          <a:bodyPr/>
          <a:lstStyle/>
          <a:p>
            <a:r>
              <a:rPr lang="tr-TR" dirty="0" smtClean="0"/>
              <a:t>HTML ELEMANLARINI BULAN METODLAR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9876"/>
            <a:ext cx="10515600" cy="5287109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.</a:t>
            </a:r>
            <a:r>
              <a:rPr lang="tr-TR" dirty="0" err="1" smtClean="0"/>
              <a:t>getElementById</a:t>
            </a:r>
            <a:r>
              <a:rPr lang="tr-TR" dirty="0" smtClean="0"/>
              <a:t>() : belge içerisinde ki bir elemanın </a:t>
            </a:r>
            <a:r>
              <a:rPr lang="tr-TR" dirty="0" err="1" smtClean="0"/>
              <a:t>id</a:t>
            </a:r>
            <a:r>
              <a:rPr lang="tr-TR" dirty="0" smtClean="0"/>
              <a:t> özelliği üzerinden referansını elde etmemizi sağlar.</a:t>
            </a:r>
          </a:p>
          <a:p>
            <a:r>
              <a:rPr lang="tr-TR" dirty="0"/>
              <a:t>.</a:t>
            </a:r>
            <a:r>
              <a:rPr lang="tr-TR" dirty="0" err="1" smtClean="0"/>
              <a:t>getElementsByClassName</a:t>
            </a:r>
            <a:r>
              <a:rPr lang="tr-TR" dirty="0"/>
              <a:t>() : </a:t>
            </a:r>
            <a:r>
              <a:rPr lang="tr-TR" dirty="0" err="1" smtClean="0"/>
              <a:t>class</a:t>
            </a:r>
            <a:r>
              <a:rPr lang="tr-TR" dirty="0" smtClean="0"/>
              <a:t> özelliklerine </a:t>
            </a:r>
            <a:r>
              <a:rPr lang="tr-TR" dirty="0"/>
              <a:t>bakarak verilen parametreye göre </a:t>
            </a:r>
            <a:r>
              <a:rPr lang="tr-TR" dirty="0" err="1"/>
              <a:t>NodeList</a:t>
            </a:r>
            <a:r>
              <a:rPr lang="tr-TR" dirty="0"/>
              <a:t> türünde bir nesne döndürür</a:t>
            </a:r>
            <a:r>
              <a:rPr lang="tr-TR" dirty="0" smtClean="0"/>
              <a:t>.</a:t>
            </a:r>
          </a:p>
          <a:p>
            <a:r>
              <a:rPr lang="tr-TR" dirty="0" smtClean="0"/>
              <a:t>.</a:t>
            </a:r>
            <a:r>
              <a:rPr lang="tr-TR" dirty="0" err="1" smtClean="0"/>
              <a:t>getElementsByName</a:t>
            </a:r>
            <a:r>
              <a:rPr lang="tr-TR" dirty="0" smtClean="0"/>
              <a:t>() : name özelliklerine bakarak verilen parametreye göre </a:t>
            </a:r>
            <a:r>
              <a:rPr lang="tr-TR" dirty="0" err="1" smtClean="0"/>
              <a:t>HTMLCollection</a:t>
            </a:r>
            <a:r>
              <a:rPr lang="tr-TR" dirty="0" smtClean="0"/>
              <a:t> türünde bir nesne döndürür.</a:t>
            </a:r>
          </a:p>
          <a:p>
            <a:r>
              <a:rPr lang="tr-TR" dirty="0" smtClean="0"/>
              <a:t>.</a:t>
            </a:r>
            <a:r>
              <a:rPr lang="tr-TR" dirty="0" err="1" smtClean="0"/>
              <a:t>getElementsByTagName</a:t>
            </a:r>
            <a:r>
              <a:rPr lang="tr-TR" dirty="0" smtClean="0"/>
              <a:t>() : </a:t>
            </a:r>
            <a:r>
              <a:rPr lang="tr-TR" dirty="0"/>
              <a:t>name özelliklerine bakarak verilen parametreye göre </a:t>
            </a:r>
            <a:r>
              <a:rPr lang="tr-TR" dirty="0" err="1" smtClean="0"/>
              <a:t>NodeList</a:t>
            </a:r>
            <a:r>
              <a:rPr lang="tr-TR" dirty="0" smtClean="0"/>
              <a:t> türünde </a:t>
            </a:r>
            <a:r>
              <a:rPr lang="tr-TR" dirty="0"/>
              <a:t>bir nesne döndürür</a:t>
            </a:r>
            <a:r>
              <a:rPr lang="tr-TR" dirty="0" smtClean="0"/>
              <a:t>.</a:t>
            </a:r>
          </a:p>
          <a:p>
            <a:r>
              <a:rPr lang="tr-TR" dirty="0" smtClean="0"/>
              <a:t>.</a:t>
            </a:r>
            <a:r>
              <a:rPr lang="tr-TR" dirty="0" err="1" smtClean="0"/>
              <a:t>querySelector</a:t>
            </a:r>
            <a:r>
              <a:rPr lang="tr-TR" dirty="0" smtClean="0"/>
              <a:t>() : </a:t>
            </a:r>
            <a:r>
              <a:rPr lang="tr-TR" dirty="0" err="1" smtClean="0"/>
              <a:t>css</a:t>
            </a:r>
            <a:r>
              <a:rPr lang="tr-TR" dirty="0" smtClean="0"/>
              <a:t> seçiciler ile belgede ki bir elemanın referansını elde etmek için kullanılır.</a:t>
            </a:r>
          </a:p>
          <a:p>
            <a:r>
              <a:rPr lang="tr-TR" dirty="0"/>
              <a:t>.</a:t>
            </a:r>
            <a:r>
              <a:rPr lang="tr-TR" dirty="0" err="1" smtClean="0"/>
              <a:t>querySelectorAll</a:t>
            </a:r>
            <a:r>
              <a:rPr lang="tr-TR" dirty="0" smtClean="0"/>
              <a:t>() </a:t>
            </a:r>
            <a:r>
              <a:rPr lang="tr-TR" dirty="0"/>
              <a:t>: </a:t>
            </a:r>
            <a:r>
              <a:rPr lang="tr-TR" dirty="0" err="1"/>
              <a:t>css</a:t>
            </a:r>
            <a:r>
              <a:rPr lang="tr-TR" dirty="0"/>
              <a:t> seçiciler ile belgede </a:t>
            </a:r>
            <a:r>
              <a:rPr lang="tr-TR" dirty="0" smtClean="0"/>
              <a:t>ki eleman yada elemanların </a:t>
            </a:r>
            <a:r>
              <a:rPr lang="tr-TR" dirty="0"/>
              <a:t>referansını elde etmek için kullanılır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Şimdi ders10-2 örneğini inceleyelim.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942224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 smtClean="0"/>
              <a:t>HTML ELEMANLARININ İÇERİKLERİNİ DEĞİŞTİREN ÖZELLİKLER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document.write</a:t>
            </a:r>
            <a:r>
              <a:rPr lang="tr-TR" dirty="0" smtClean="0"/>
              <a:t>() </a:t>
            </a:r>
            <a:r>
              <a:rPr lang="tr-TR" dirty="0" smtClean="0">
                <a:sym typeface="Wingdings" panose="05000000000000000000" pitchFamily="2" charset="2"/>
              </a:rPr>
              <a:t> belge içerisine direkt içerik basar.</a:t>
            </a:r>
          </a:p>
          <a:p>
            <a:r>
              <a:rPr lang="tr-TR" dirty="0" err="1" smtClean="0">
                <a:sym typeface="Wingdings" panose="05000000000000000000" pitchFamily="2" charset="2"/>
              </a:rPr>
              <a:t>document.getElementBy</a:t>
            </a:r>
            <a:r>
              <a:rPr lang="tr-TR" dirty="0" smtClean="0">
                <a:sym typeface="Wingdings" panose="05000000000000000000" pitchFamily="2" charset="2"/>
              </a:rPr>
              <a:t>*.</a:t>
            </a:r>
            <a:r>
              <a:rPr lang="tr-TR" dirty="0" err="1" smtClean="0">
                <a:sym typeface="Wingdings" panose="05000000000000000000" pitchFamily="2" charset="2"/>
              </a:rPr>
              <a:t>innerHTML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smtClean="0">
                <a:sym typeface="Wingdings" panose="05000000000000000000" pitchFamily="2" charset="2"/>
              </a:rPr>
              <a:t> seçili eleman içerisine içerik basar.</a:t>
            </a:r>
          </a:p>
          <a:p>
            <a:r>
              <a:rPr lang="tr-TR" dirty="0" err="1">
                <a:sym typeface="Wingdings" panose="05000000000000000000" pitchFamily="2" charset="2"/>
              </a:rPr>
              <a:t>document.getElementBy</a:t>
            </a:r>
            <a:r>
              <a:rPr lang="tr-TR" dirty="0" smtClean="0">
                <a:sym typeface="Wingdings" panose="05000000000000000000" pitchFamily="2" charset="2"/>
              </a:rPr>
              <a:t>*.</a:t>
            </a:r>
            <a:r>
              <a:rPr lang="tr-TR" dirty="0" err="1" smtClean="0">
                <a:sym typeface="Wingdings" panose="05000000000000000000" pitchFamily="2" charset="2"/>
              </a:rPr>
              <a:t>attribute</a:t>
            </a:r>
            <a:r>
              <a:rPr lang="tr-TR" dirty="0" smtClean="0">
                <a:sym typeface="Wingdings" panose="05000000000000000000" pitchFamily="2" charset="2"/>
              </a:rPr>
              <a:t> seçili elemanın belirtilen özelliğini değiştirir.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Şimdi uygulama klasöründe ders10-3 klasörünü inceleyelim.</a:t>
            </a:r>
          </a:p>
        </p:txBody>
      </p:sp>
    </p:spTree>
    <p:extLst>
      <p:ext uri="{BB962C8B-B14F-4D97-AF65-F5344CB8AC3E}">
        <p14:creationId xmlns:p14="http://schemas.microsoft.com/office/powerpoint/2010/main" xmlns="" val="3971843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 smtClean="0"/>
              <a:t>HTML ELEMANI EKLEYEN VEYA SİLEN ÖZELLİKLER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appendChild</a:t>
            </a:r>
            <a:r>
              <a:rPr lang="tr-TR" dirty="0" smtClean="0"/>
              <a:t> </a:t>
            </a:r>
            <a:r>
              <a:rPr lang="tr-TR" dirty="0" smtClean="0">
                <a:sym typeface="Wingdings" panose="05000000000000000000" pitchFamily="2" charset="2"/>
              </a:rPr>
              <a:t> yeni bir html elemanı oluşturmamızı sağlar.</a:t>
            </a:r>
          </a:p>
          <a:p>
            <a:r>
              <a:rPr lang="tr-TR" dirty="0" err="1" smtClean="0">
                <a:sym typeface="Wingdings" panose="05000000000000000000" pitchFamily="2" charset="2"/>
              </a:rPr>
              <a:t>insertBefore</a:t>
            </a:r>
            <a:r>
              <a:rPr lang="tr-TR" dirty="0" smtClean="0">
                <a:sym typeface="Wingdings" panose="05000000000000000000" pitchFamily="2" charset="2"/>
              </a:rPr>
              <a:t>  yeni oluşturulan elemanı </a:t>
            </a:r>
            <a:r>
              <a:rPr lang="tr-TR" dirty="0" err="1" smtClean="0">
                <a:sym typeface="Wingdings" panose="05000000000000000000" pitchFamily="2" charset="2"/>
              </a:rPr>
              <a:t>node</a:t>
            </a:r>
            <a:r>
              <a:rPr lang="tr-TR" dirty="0" smtClean="0">
                <a:sym typeface="Wingdings" panose="05000000000000000000" pitchFamily="2" charset="2"/>
              </a:rPr>
              <a:t> yapısı içerisinde ilk sıraya ekler.</a:t>
            </a:r>
          </a:p>
          <a:p>
            <a:r>
              <a:rPr lang="tr-TR" dirty="0" err="1" smtClean="0">
                <a:sym typeface="Wingdings" panose="05000000000000000000" pitchFamily="2" charset="2"/>
              </a:rPr>
              <a:t>removeChild</a:t>
            </a:r>
            <a:r>
              <a:rPr lang="tr-TR" dirty="0" smtClean="0">
                <a:sym typeface="Wingdings" panose="05000000000000000000" pitchFamily="2" charset="2"/>
              </a:rPr>
              <a:t>  bir html elemanını silmemizi sağlar.</a:t>
            </a:r>
          </a:p>
          <a:p>
            <a:r>
              <a:rPr lang="tr-TR" dirty="0" err="1" smtClean="0">
                <a:sym typeface="Wingdings" panose="05000000000000000000" pitchFamily="2" charset="2"/>
              </a:rPr>
              <a:t>replaceChild</a:t>
            </a:r>
            <a:r>
              <a:rPr lang="tr-TR" dirty="0" smtClean="0">
                <a:sym typeface="Wingdings" panose="05000000000000000000" pitchFamily="2" charset="2"/>
              </a:rPr>
              <a:t>  iki html elemanın yerini değiştirmemize yarar.</a:t>
            </a:r>
          </a:p>
          <a:p>
            <a:r>
              <a:rPr lang="tr-TR" dirty="0">
                <a:sym typeface="Wingdings" panose="05000000000000000000" pitchFamily="2" charset="2"/>
              </a:rPr>
              <a:t>Şimdi uygulama klasöründe </a:t>
            </a:r>
            <a:r>
              <a:rPr lang="tr-TR" dirty="0" smtClean="0">
                <a:sym typeface="Wingdings" panose="05000000000000000000" pitchFamily="2" charset="2"/>
              </a:rPr>
              <a:t>ders10-4 </a:t>
            </a:r>
            <a:r>
              <a:rPr lang="tr-TR" dirty="0">
                <a:sym typeface="Wingdings" panose="05000000000000000000" pitchFamily="2" charset="2"/>
              </a:rPr>
              <a:t>klasörünü inceleyelim</a:t>
            </a:r>
            <a:r>
              <a:rPr lang="tr-TR" dirty="0" smtClean="0">
                <a:sym typeface="Wingdings" panose="05000000000000000000" pitchFamily="2" charset="2"/>
              </a:rPr>
              <a:t>.</a:t>
            </a:r>
            <a:endParaRPr lang="tr-T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3552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ELEMAN OLAYI İZLEYİCİLERİ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onclick</a:t>
            </a:r>
            <a:r>
              <a:rPr lang="tr-TR" dirty="0" smtClean="0"/>
              <a:t> </a:t>
            </a:r>
            <a:r>
              <a:rPr lang="tr-TR" dirty="0" smtClean="0">
                <a:sym typeface="Wingdings" panose="05000000000000000000" pitchFamily="2" charset="2"/>
              </a:rPr>
              <a:t> elemana farenin sol tuşu ile tıklama olayı.</a:t>
            </a:r>
          </a:p>
          <a:p>
            <a:r>
              <a:rPr lang="tr-TR" dirty="0" err="1" smtClean="0">
                <a:sym typeface="Wingdings" panose="05000000000000000000" pitchFamily="2" charset="2"/>
              </a:rPr>
              <a:t>onload</a:t>
            </a:r>
            <a:r>
              <a:rPr lang="tr-TR" dirty="0" smtClean="0">
                <a:sym typeface="Wingdings" panose="05000000000000000000" pitchFamily="2" charset="2"/>
              </a:rPr>
              <a:t>  sayfaya giriş yapıldığında çalışır.</a:t>
            </a:r>
          </a:p>
          <a:p>
            <a:r>
              <a:rPr lang="tr-TR" dirty="0" err="1" smtClean="0">
                <a:sym typeface="Wingdings" panose="05000000000000000000" pitchFamily="2" charset="2"/>
              </a:rPr>
              <a:t>onunload</a:t>
            </a:r>
            <a:r>
              <a:rPr lang="tr-TR" dirty="0" smtClean="0">
                <a:sym typeface="Wingdings" panose="05000000000000000000" pitchFamily="2" charset="2"/>
              </a:rPr>
              <a:t>  sayfa terkedilirken çalışır.</a:t>
            </a:r>
          </a:p>
          <a:p>
            <a:r>
              <a:rPr lang="tr-TR" dirty="0" err="1" smtClean="0">
                <a:sym typeface="Wingdings" panose="05000000000000000000" pitchFamily="2" charset="2"/>
              </a:rPr>
              <a:t>onchange</a:t>
            </a:r>
            <a:r>
              <a:rPr lang="tr-TR" dirty="0" smtClean="0">
                <a:sym typeface="Wingdings" panose="05000000000000000000" pitchFamily="2" charset="2"/>
              </a:rPr>
              <a:t>  </a:t>
            </a:r>
            <a:r>
              <a:rPr lang="tr-TR" dirty="0" err="1" smtClean="0">
                <a:sym typeface="Wingdings" panose="05000000000000000000" pitchFamily="2" charset="2"/>
              </a:rPr>
              <a:t>inputlarda</a:t>
            </a:r>
            <a:r>
              <a:rPr lang="tr-TR" dirty="0" smtClean="0">
                <a:sym typeface="Wingdings" panose="05000000000000000000" pitchFamily="2" charset="2"/>
              </a:rPr>
              <a:t> içerik doğrulaması için kullanılır.</a:t>
            </a:r>
          </a:p>
          <a:p>
            <a:r>
              <a:rPr lang="tr-TR" dirty="0" err="1" smtClean="0">
                <a:sym typeface="Wingdings" panose="05000000000000000000" pitchFamily="2" charset="2"/>
              </a:rPr>
              <a:t>onmouseover</a:t>
            </a:r>
            <a:r>
              <a:rPr lang="tr-TR" dirty="0" smtClean="0">
                <a:sym typeface="Wingdings" panose="05000000000000000000" pitchFamily="2" charset="2"/>
              </a:rPr>
              <a:t>  fare ile üzeri gelinme olayı.</a:t>
            </a:r>
          </a:p>
          <a:p>
            <a:r>
              <a:rPr lang="tr-TR" dirty="0" err="1" smtClean="0">
                <a:sym typeface="Wingdings" panose="05000000000000000000" pitchFamily="2" charset="2"/>
              </a:rPr>
              <a:t>onmouseout</a:t>
            </a:r>
            <a:r>
              <a:rPr lang="tr-TR" dirty="0" smtClean="0">
                <a:sym typeface="Wingdings" panose="05000000000000000000" pitchFamily="2" charset="2"/>
              </a:rPr>
              <a:t>  fare elemanın üzerini terk etmesi olayı.</a:t>
            </a:r>
          </a:p>
          <a:p>
            <a:r>
              <a:rPr lang="tr-TR" dirty="0" err="1">
                <a:sym typeface="Wingdings" panose="05000000000000000000" pitchFamily="2" charset="2"/>
              </a:rPr>
              <a:t>o</a:t>
            </a:r>
            <a:r>
              <a:rPr lang="tr-TR" dirty="0" err="1" smtClean="0">
                <a:sym typeface="Wingdings" panose="05000000000000000000" pitchFamily="2" charset="2"/>
              </a:rPr>
              <a:t>nmousemove</a:t>
            </a:r>
            <a:r>
              <a:rPr lang="tr-TR" dirty="0" smtClean="0">
                <a:sym typeface="Wingdings" panose="05000000000000000000" pitchFamily="2" charset="2"/>
              </a:rPr>
              <a:t>  fare ile bir elemanın üzerinde gezinildiğinde çalışır.</a:t>
            </a:r>
          </a:p>
          <a:p>
            <a:r>
              <a:rPr lang="tr-TR" dirty="0">
                <a:sym typeface="Wingdings" panose="05000000000000000000" pitchFamily="2" charset="2"/>
              </a:rPr>
              <a:t>Şimdi uygulama klasöründe </a:t>
            </a:r>
            <a:r>
              <a:rPr lang="tr-TR" dirty="0" smtClean="0">
                <a:sym typeface="Wingdings" panose="05000000000000000000" pitchFamily="2" charset="2"/>
              </a:rPr>
              <a:t>ders10-5 </a:t>
            </a:r>
            <a:r>
              <a:rPr lang="tr-TR" dirty="0">
                <a:sym typeface="Wingdings" panose="05000000000000000000" pitchFamily="2" charset="2"/>
              </a:rPr>
              <a:t>klasörünü inceleyelim</a:t>
            </a:r>
            <a:r>
              <a:rPr lang="tr-TR" dirty="0" smtClean="0">
                <a:sym typeface="Wingdings" panose="05000000000000000000" pitchFamily="2" charset="2"/>
              </a:rPr>
              <a:t>.</a:t>
            </a:r>
            <a:endParaRPr lang="tr-T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837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234</TotalTime>
  <Words>536</Words>
  <Application>Microsoft Office PowerPoint</Application>
  <PresentationFormat>Özel</PresentationFormat>
  <Paragraphs>62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0" baseType="lpstr">
      <vt:lpstr>Akış</vt:lpstr>
      <vt:lpstr>DERS 10</vt:lpstr>
      <vt:lpstr>DOM</vt:lpstr>
      <vt:lpstr>DOM -DEVAM</vt:lpstr>
      <vt:lpstr>DOCUMENT NESNESİNİN ÖZELLİKLERİ</vt:lpstr>
      <vt:lpstr>HTML ELEMANLARINI BULAN ÖZELLİKLER</vt:lpstr>
      <vt:lpstr>HTML ELEMANLARINI BULAN METODLAR</vt:lpstr>
      <vt:lpstr>HTML ELEMANLARININ İÇERİKLERİNİ DEĞİŞTİREN ÖZELLİKLER</vt:lpstr>
      <vt:lpstr>HTML ELEMANI EKLEYEN VEYA SİLEN ÖZELLİKLER</vt:lpstr>
      <vt:lpstr>HTML ELEMAN OLAYI İZLEYİCİLERİ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DERS 10</dc:title>
  <dc:creator>Kasa10</dc:creator>
  <cp:lastModifiedBy>Öğrenci-4</cp:lastModifiedBy>
  <cp:revision>49</cp:revision>
  <dcterms:created xsi:type="dcterms:W3CDTF">2019-02-18T12:35:56Z</dcterms:created>
  <dcterms:modified xsi:type="dcterms:W3CDTF">2019-03-12T13:14:59Z</dcterms:modified>
</cp:coreProperties>
</file>