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66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0C0"/>
    <a:srgbClr val="3B3434"/>
    <a:srgbClr val="0F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05762-820F-4C3B-BBAB-1F0B836BD062}" v="984" dt="2025-02-22T12:25:53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sz="5400">
                <a:latin typeface="メイリオ"/>
                <a:ea typeface="メイリオ"/>
                <a:cs typeface="+mj-lt"/>
              </a:rPr>
              <a:t>OpenAI API</a:t>
            </a:r>
            <a:r>
              <a:rPr lang="ja-JP" altLang="en-US" sz="5400">
                <a:latin typeface="Segoe UI"/>
                <a:ea typeface="メイリオ"/>
                <a:cs typeface="+mj-lt"/>
              </a:rPr>
              <a:t>と</a:t>
            </a:r>
            <a:br>
              <a:rPr lang="ja-JP" altLang="en-US" sz="5400" dirty="0">
                <a:latin typeface="Segoe UI"/>
                <a:ea typeface="メイリオ"/>
                <a:cs typeface="+mj-lt"/>
              </a:rPr>
            </a:br>
            <a:r>
              <a:rPr lang="ja-JP" sz="5400">
                <a:latin typeface="メイリオ"/>
                <a:ea typeface="メイリオ"/>
                <a:cs typeface="+mj-lt"/>
              </a:rPr>
              <a:t>アプリケーション</a:t>
            </a:r>
            <a:endParaRPr lang="ja-JP" sz="5400">
              <a:latin typeface="メイリオ"/>
              <a:ea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ja-JP" altLang="en-US" sz="32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2E160-1214-3744-EE68-1E0F3478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FD64C-5663-9B70-707C-A9288509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アイデア発散補助アプリの紹介</a:t>
            </a:r>
            <a:endParaRPr lang="ja-JP" altLang="en-US" dirty="0">
              <a:latin typeface="メイリオ"/>
              <a:ea typeface="メイリオ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5B4278-4707-18D2-8C1E-63CBA8812E2F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2C63D95-9F30-95DF-4979-810AC980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517649"/>
            <a:ext cx="9535583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2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22EC7-55F2-E04D-BE3B-A550D33EA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3754D-743F-6799-CCE3-A1F5D2FE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感想</a:t>
            </a:r>
            <a:endParaRPr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37724-2B03-62FE-2CEE-869F2403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レスポンスが遅い （体感 5 ~ 10 秒）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コストがかかる （ 1 リクエスト 約 0.03 ドル）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ChatGPT （無料） との差別化が課題</a:t>
            </a: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　→ サービスに特化した AI にカスタマイズが必要</a:t>
            </a:r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92B1E6F-5B0A-140A-8A38-3231D1B83F34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9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A450B-E85B-A3E0-436E-CAEE3BD0D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2EE5B-6DE9-7FF7-973B-3472C033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まとめ</a:t>
            </a:r>
            <a:endParaRPr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691F0F-F66E-DFCB-E96A-A176B06D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Open AI の API の活用について検証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アイデア発散補助アプリを作成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Chat GPT で同じことができる</a:t>
            </a: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  → 差別化するために、サービスに特化した AI の開発が必要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0542695-70C3-4892-193F-00C96744A6B1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0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C22FE-F03F-E2E3-ED9A-8FB5C1802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4322A-5520-7A9B-400A-49FFE451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タイトル</a:t>
            </a:r>
            <a:endParaRPr kumimoji="1" lang="ja-JP" altLang="en-US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9FEA3E-E56C-9C1A-65DB-DAA68B1E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5532E83-3C5B-BF9E-E264-CF7F0DCAC675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6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AABB5-CA46-BDD0-DE5E-2DD1ED52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目次</a:t>
            </a:r>
            <a:endParaRPr lang="ja-JP" altLang="en-US" dirty="0">
              <a:latin typeface="メイリオ"/>
              <a:ea typeface="メイリオ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B38B90F-8DF0-CEEF-1660-712D3E04FA2C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B503BE-1392-AC0F-259D-18EA3E588B28}"/>
              </a:ext>
            </a:extLst>
          </p:cNvPr>
          <p:cNvSpPr/>
          <p:nvPr/>
        </p:nvSpPr>
        <p:spPr>
          <a:xfrm>
            <a:off x="1823803" y="1711378"/>
            <a:ext cx="1886262" cy="1249180"/>
          </a:xfrm>
          <a:prstGeom prst="rect">
            <a:avLst/>
          </a:prstGeom>
          <a:solidFill>
            <a:srgbClr val="3B343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latin typeface="メイリオ"/>
                <a:ea typeface="メイリオ"/>
              </a:rPr>
              <a:t>はじめに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BBB0F8-E326-0A83-7393-F89F9B3B9415}"/>
              </a:ext>
            </a:extLst>
          </p:cNvPr>
          <p:cNvSpPr/>
          <p:nvPr/>
        </p:nvSpPr>
        <p:spPr>
          <a:xfrm>
            <a:off x="1823802" y="3160426"/>
            <a:ext cx="1886262" cy="1249180"/>
          </a:xfrm>
          <a:prstGeom prst="rect">
            <a:avLst/>
          </a:prstGeom>
          <a:solidFill>
            <a:srgbClr val="3B343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>
                <a:latin typeface="メイリオ"/>
                <a:ea typeface="メイリオ"/>
              </a:rPr>
              <a:t>実践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EF3F1E-6A6F-148F-485B-0A30B06D461E}"/>
              </a:ext>
            </a:extLst>
          </p:cNvPr>
          <p:cNvSpPr/>
          <p:nvPr/>
        </p:nvSpPr>
        <p:spPr>
          <a:xfrm>
            <a:off x="1823802" y="4621967"/>
            <a:ext cx="1886262" cy="1249180"/>
          </a:xfrm>
          <a:prstGeom prst="rect">
            <a:avLst/>
          </a:prstGeom>
          <a:solidFill>
            <a:srgbClr val="3B343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>
                <a:latin typeface="メイリオ"/>
                <a:ea typeface="メイリオ"/>
              </a:rPr>
              <a:t>まとめ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9DE6E2-38A4-8FC3-7BC6-9108436F4F56}"/>
              </a:ext>
            </a:extLst>
          </p:cNvPr>
          <p:cNvSpPr/>
          <p:nvPr/>
        </p:nvSpPr>
        <p:spPr>
          <a:xfrm>
            <a:off x="4009868" y="1711378"/>
            <a:ext cx="6358327" cy="524656"/>
          </a:xfrm>
          <a:prstGeom prst="rect">
            <a:avLst/>
          </a:prstGeom>
          <a:solidFill>
            <a:srgbClr val="CFC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 sz="2000">
                <a:latin typeface="メイリオ"/>
                <a:ea typeface="メイリオ"/>
              </a:rPr>
              <a:t>   背景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7B9B26-DF2F-ED04-95B7-056F6171B9B3}"/>
              </a:ext>
            </a:extLst>
          </p:cNvPr>
          <p:cNvSpPr/>
          <p:nvPr/>
        </p:nvSpPr>
        <p:spPr>
          <a:xfrm>
            <a:off x="4009867" y="2435901"/>
            <a:ext cx="6358327" cy="524656"/>
          </a:xfrm>
          <a:prstGeom prst="rect">
            <a:avLst/>
          </a:prstGeom>
          <a:solidFill>
            <a:srgbClr val="CFC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 sz="2000">
                <a:latin typeface="メイリオ"/>
                <a:ea typeface="メイリオ"/>
              </a:rPr>
              <a:t>​　OpenAI API とは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4D703E-3A82-9AB8-72FC-53B6327A813A}"/>
              </a:ext>
            </a:extLst>
          </p:cNvPr>
          <p:cNvSpPr/>
          <p:nvPr/>
        </p:nvSpPr>
        <p:spPr>
          <a:xfrm>
            <a:off x="4009866" y="3155567"/>
            <a:ext cx="6358327" cy="524656"/>
          </a:xfrm>
          <a:prstGeom prst="rect">
            <a:avLst/>
          </a:prstGeom>
          <a:solidFill>
            <a:srgbClr val="CFC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 sz="2000">
                <a:latin typeface="メイリオ"/>
                <a:ea typeface="メイリオ"/>
              </a:rPr>
              <a:t>​　アプリケーションへの活用例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C816FE-9033-1A51-0BD5-85369D6B8611}"/>
              </a:ext>
            </a:extLst>
          </p:cNvPr>
          <p:cNvSpPr/>
          <p:nvPr/>
        </p:nvSpPr>
        <p:spPr>
          <a:xfrm>
            <a:off x="4009865" y="3875233"/>
            <a:ext cx="6358327" cy="524656"/>
          </a:xfrm>
          <a:prstGeom prst="rect">
            <a:avLst/>
          </a:prstGeom>
          <a:solidFill>
            <a:srgbClr val="CFC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 sz="2000">
                <a:latin typeface="メイリオ"/>
                <a:ea typeface="メイリオ"/>
              </a:rPr>
              <a:t>​　アイデア発散補助アプリの紹介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681D981-0294-568B-2F07-6303D7B9797F}"/>
              </a:ext>
            </a:extLst>
          </p:cNvPr>
          <p:cNvSpPr/>
          <p:nvPr/>
        </p:nvSpPr>
        <p:spPr>
          <a:xfrm>
            <a:off x="4009864" y="4626649"/>
            <a:ext cx="6358327" cy="524656"/>
          </a:xfrm>
          <a:prstGeom prst="rect">
            <a:avLst/>
          </a:prstGeom>
          <a:solidFill>
            <a:srgbClr val="CFC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 sz="2000">
                <a:latin typeface="メイリオ"/>
                <a:ea typeface="メイリオ"/>
              </a:rPr>
              <a:t>​　感想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79FE14-5CE0-7F35-94FE-74DD1501C064}"/>
              </a:ext>
            </a:extLst>
          </p:cNvPr>
          <p:cNvSpPr/>
          <p:nvPr/>
        </p:nvSpPr>
        <p:spPr>
          <a:xfrm>
            <a:off x="4009863" y="5346315"/>
            <a:ext cx="6358327" cy="524656"/>
          </a:xfrm>
          <a:prstGeom prst="rect">
            <a:avLst/>
          </a:prstGeom>
          <a:solidFill>
            <a:srgbClr val="CFC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 sz="2000">
                <a:latin typeface="メイリオ"/>
                <a:ea typeface="メイリオ"/>
              </a:rPr>
              <a:t>​　まとめ</a:t>
            </a:r>
            <a:endParaRPr lang="ja-JP" altLang="en-US" sz="20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722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FB99-A578-EDE0-DBDD-184BCCB9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BFE4E-2E49-35D6-5E19-4CDB8DCE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背景</a:t>
            </a:r>
            <a:endParaRPr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8C47F-C451-3169-C6B8-A94940C8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メイリオ"/>
                <a:ea typeface="メイリオ"/>
              </a:rPr>
              <a:t>プログラム開発で Chat GPT や exaBase などの AI を活用</a:t>
            </a:r>
          </a:p>
          <a:p>
            <a:endParaRPr lang="ja-JP" altLang="en-US" dirty="0">
              <a:latin typeface="メイリオ"/>
              <a:ea typeface="メイリオ"/>
            </a:endParaRPr>
          </a:p>
          <a:p>
            <a:r>
              <a:rPr lang="ja-JP" altLang="en-US">
                <a:latin typeface="メイリオ"/>
                <a:ea typeface="メイリオ"/>
              </a:rPr>
              <a:t>サービスとして AI を活用したい</a:t>
            </a:r>
            <a:endParaRPr lang="ja-JP" altLang="en-US" dirty="0">
              <a:latin typeface="メイリオ"/>
              <a:ea typeface="メイリオ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E37C6F9-13BD-A908-66BE-DD1DD723977F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E0917D-0475-000C-9876-13A2D4B89ADD}"/>
              </a:ext>
            </a:extLst>
          </p:cNvPr>
          <p:cNvSpPr/>
          <p:nvPr/>
        </p:nvSpPr>
        <p:spPr>
          <a:xfrm>
            <a:off x="2225970" y="4431295"/>
            <a:ext cx="2902262" cy="13338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作る側での活用</a:t>
            </a:r>
            <a:endParaRPr lang="ja-JP" altLang="en-US" sz="200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2F6566-FA3A-66B4-464F-A05F277EF26B}"/>
              </a:ext>
            </a:extLst>
          </p:cNvPr>
          <p:cNvSpPr/>
          <p:nvPr/>
        </p:nvSpPr>
        <p:spPr>
          <a:xfrm>
            <a:off x="7009636" y="4431294"/>
            <a:ext cx="2902262" cy="13338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サービスとして活用</a:t>
            </a:r>
            <a:endParaRPr lang="ja-JP" altLang="en-US" sz="200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E87F88D-9FCF-B352-600D-E885C38434DF}"/>
              </a:ext>
            </a:extLst>
          </p:cNvPr>
          <p:cNvSpPr/>
          <p:nvPr/>
        </p:nvSpPr>
        <p:spPr>
          <a:xfrm>
            <a:off x="5513916" y="4942415"/>
            <a:ext cx="1164166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28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1A87C-3B74-E0FB-2D8C-5F9DECE6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8FD89-DDD4-ADF6-2D76-BCA11BA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OpenAI API について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D26BA-E5CA-2231-ABA5-4513576B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メイリオ"/>
                <a:ea typeface="メイリオ"/>
              </a:rPr>
              <a:t>OpenAI とは</a:t>
            </a:r>
          </a:p>
          <a:p>
            <a:pPr marL="0" indent="0">
              <a:buNone/>
            </a:pPr>
            <a:r>
              <a:rPr lang="ja-JP">
                <a:latin typeface="メイリオ"/>
                <a:ea typeface="メイリオ"/>
              </a:rPr>
              <a:t>　　→　業務の</a:t>
            </a:r>
            <a:r>
              <a:rPr lang="ja-JP">
                <a:solidFill>
                  <a:srgbClr val="FF0000"/>
                </a:solidFill>
                <a:latin typeface="メイリオ"/>
                <a:ea typeface="メイリオ"/>
              </a:rPr>
              <a:t>効率化</a:t>
            </a:r>
            <a:r>
              <a:rPr lang="ja-JP">
                <a:latin typeface="メイリオ"/>
                <a:ea typeface="メイリオ"/>
              </a:rPr>
              <a:t>や新しい</a:t>
            </a:r>
            <a:r>
              <a:rPr lang="ja-JP">
                <a:solidFill>
                  <a:srgbClr val="FF0000"/>
                </a:solidFill>
                <a:latin typeface="メイリオ"/>
                <a:ea typeface="メイリオ"/>
              </a:rPr>
              <a:t>アイデアの創出</a:t>
            </a:r>
            <a:r>
              <a:rPr lang="ja-JP">
                <a:latin typeface="メイリオ"/>
                <a:ea typeface="メイリオ"/>
              </a:rPr>
              <a:t>を</a:t>
            </a:r>
          </a:p>
          <a:p>
            <a:pPr marL="0" indent="0">
              <a:buNone/>
            </a:pPr>
            <a:r>
              <a:rPr lang="ja-JP">
                <a:latin typeface="メイリオ"/>
                <a:ea typeface="メイリオ"/>
              </a:rPr>
              <a:t>　　　</a:t>
            </a:r>
            <a:r>
              <a:rPr lang="ja-JP" altLang="en-US">
                <a:latin typeface="メイリオ"/>
                <a:ea typeface="メイリオ"/>
              </a:rPr>
              <a:t>　　</a:t>
            </a:r>
            <a:r>
              <a:rPr lang="ja-JP">
                <a:latin typeface="メイリオ"/>
                <a:ea typeface="メイリオ"/>
              </a:rPr>
              <a:t>サポートするため、AI技術を提供する企業</a:t>
            </a:r>
            <a:br>
              <a:rPr lang="ja-JP" altLang="en-US" dirty="0">
                <a:latin typeface="メイリオ"/>
                <a:ea typeface="メイリオ"/>
              </a:rPr>
            </a:br>
            <a:endParaRPr lang="ja-JP">
              <a:latin typeface="メイリオ"/>
              <a:ea typeface="メイリオ"/>
            </a:endParaRPr>
          </a:p>
          <a:p>
            <a:r>
              <a:rPr lang="ja-JP" altLang="en-US">
                <a:latin typeface="メイリオ"/>
                <a:ea typeface="メイリオ"/>
                <a:cs typeface="+mn-lt"/>
              </a:rPr>
              <a:t>OpenAI の API とは </a:t>
            </a:r>
            <a:endParaRPr lang="ja-JP" altLang="en-US" dirty="0">
              <a:latin typeface="メイリオ"/>
              <a:ea typeface="メイリオ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latin typeface="メイリオ"/>
                <a:ea typeface="メイリオ"/>
              </a:rPr>
              <a:t>　　→　</a:t>
            </a:r>
            <a:r>
              <a:rPr lang="ja-JP">
                <a:latin typeface="メイリオ"/>
                <a:ea typeface="メイリオ"/>
                <a:cs typeface="+mn-lt"/>
              </a:rPr>
              <a:t>人工知能を簡単に利用できる</a:t>
            </a:r>
            <a:r>
              <a:rPr lang="ja-JP">
                <a:solidFill>
                  <a:srgbClr val="FF0000"/>
                </a:solidFill>
                <a:latin typeface="メイリオ"/>
                <a:ea typeface="メイリオ"/>
                <a:cs typeface="+mn-lt"/>
              </a:rPr>
              <a:t>インターフェース</a:t>
            </a:r>
            <a:endParaRPr lang="ja-JP" altLang="en-US" dirty="0">
              <a:solidFill>
                <a:srgbClr val="FF0000"/>
              </a:solidFill>
              <a:latin typeface="メイリオ"/>
              <a:ea typeface="メイリオ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latin typeface="メイリオ"/>
                <a:ea typeface="メイリオ"/>
                <a:cs typeface="+mn-lt"/>
              </a:rPr>
              <a:t>　　　　</a:t>
            </a:r>
            <a:r>
              <a:rPr lang="ja-JP">
                <a:latin typeface="メイリオ"/>
                <a:ea typeface="メイリオ"/>
                <a:cs typeface="+mn-lt"/>
              </a:rPr>
              <a:t>テキスト生成やデータ解析などの機能を</a:t>
            </a:r>
            <a:endParaRPr lang="ja-JP" altLang="en-US">
              <a:latin typeface="メイリオ"/>
              <a:ea typeface="メイリオ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latin typeface="メイリオ"/>
                <a:ea typeface="メイリオ"/>
                <a:cs typeface="+mn-lt"/>
              </a:rPr>
              <a:t>　　　　　</a:t>
            </a:r>
            <a:r>
              <a:rPr lang="ja-JP">
                <a:solidFill>
                  <a:srgbClr val="FF0000"/>
                </a:solidFill>
                <a:latin typeface="メイリオ"/>
                <a:ea typeface="メイリオ"/>
                <a:cs typeface="+mn-lt"/>
              </a:rPr>
              <a:t>アプリケーションに組み込む</a:t>
            </a:r>
            <a:r>
              <a:rPr lang="ja-JP">
                <a:latin typeface="メイリオ"/>
                <a:ea typeface="メイリオ"/>
                <a:cs typeface="+mn-lt"/>
              </a:rPr>
              <a:t>ことができます</a:t>
            </a:r>
            <a:endParaRPr lang="ja-JP" altLang="en-US">
              <a:latin typeface="メイリオ"/>
              <a:ea typeface="メイリオ"/>
              <a:cs typeface="+mn-lt"/>
            </a:endParaRPr>
          </a:p>
          <a:p>
            <a:pPr marL="0" indent="0">
              <a:buNone/>
            </a:pPr>
            <a:endParaRPr lang="ja-JP" dirty="0">
              <a:latin typeface="メイリオ"/>
              <a:ea typeface="メイリオ"/>
            </a:endParaRPr>
          </a:p>
          <a:p>
            <a:pPr marL="0" indent="0">
              <a:buNone/>
            </a:pPr>
            <a:endParaRPr lang="ja-JP" altLang="en-US" dirty="0">
              <a:latin typeface="メイリオ"/>
              <a:ea typeface="メイリオ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612EDE-4CDB-E055-C98A-F4870BAA88E6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0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83E79-2F3D-EBC3-8622-65AF2F1B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124AC-EAA5-0BA8-2883-C9DC398C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アプリケーションへの活用例</a:t>
            </a:r>
            <a:endParaRPr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B66F3-6397-F7F1-22B1-03A432D5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9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メイリオ"/>
                <a:ea typeface="メイリオ"/>
              </a:rPr>
              <a:t>Notion：</a:t>
            </a:r>
            <a:r>
              <a:rPr lang="ja-JP" sz="2400">
                <a:latin typeface="メイリオ"/>
                <a:ea typeface="メイリオ"/>
                <a:cs typeface="+mn-lt"/>
              </a:rPr>
              <a:t>メモ、タスク管理、データベースなどを統合したノートアプリ</a:t>
            </a:r>
            <a:endParaRPr lang="ja-JP" altLang="en-US" sz="2400">
              <a:latin typeface="メイリオ"/>
              <a:ea typeface="メイリオ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A90EDAC-8C5D-F497-458A-A271282330F9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図 4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E2ADC43-C9D1-BA16-AF26-A59A3DA1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66" y="4331992"/>
            <a:ext cx="9112249" cy="21627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308F43-ABB4-FA60-8BF3-A848F416A35A}"/>
              </a:ext>
            </a:extLst>
          </p:cNvPr>
          <p:cNvSpPr txBox="1"/>
          <p:nvPr/>
        </p:nvSpPr>
        <p:spPr>
          <a:xfrm>
            <a:off x="1545166" y="6498166"/>
            <a:ext cx="82338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ea typeface="ＭＳ Ｐゴシック"/>
              </a:rPr>
              <a:t>参考: </a:t>
            </a:r>
            <a:r>
              <a:rPr lang="ja-JP" sz="1200" dirty="0">
                <a:ea typeface="+mn-lt"/>
                <a:cs typeface="+mn-lt"/>
              </a:rPr>
              <a:t>https://notion.notion.site/Notion-AI-00c895f8dcdb4692855308f91ce85057</a:t>
            </a:r>
            <a:endParaRPr lang="ja-JP" altLang="en-US" sz="1200" dirty="0">
              <a:ea typeface="ＭＳ Ｐゴシック"/>
            </a:endParaRPr>
          </a:p>
        </p:txBody>
      </p:sp>
      <p:pic>
        <p:nvPicPr>
          <p:cNvPr id="7" name="図 6" descr="グラフィカル ユーザー インターフェイス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93DB505-9F1B-968C-8237-7A23CE89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30" y="2631547"/>
            <a:ext cx="5895975" cy="11715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236507-72B9-3F86-2877-CD9112B55AED}"/>
              </a:ext>
            </a:extLst>
          </p:cNvPr>
          <p:cNvSpPr txBox="1"/>
          <p:nvPr/>
        </p:nvSpPr>
        <p:spPr>
          <a:xfrm>
            <a:off x="1545166" y="4053416"/>
            <a:ext cx="4963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メイリオ"/>
                <a:ea typeface="メイリオ"/>
              </a:rPr>
              <a:t>Notion AI の仕組み</a:t>
            </a:r>
            <a:endParaRPr lang="ja-JP" altLang="en-US" dirty="0">
              <a:latin typeface="メイリオ"/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CA1DC9-4126-CB93-4E01-1A36B1F28BDD}"/>
              </a:ext>
            </a:extLst>
          </p:cNvPr>
          <p:cNvSpPr txBox="1"/>
          <p:nvPr/>
        </p:nvSpPr>
        <p:spPr>
          <a:xfrm>
            <a:off x="1545165" y="2264832"/>
            <a:ext cx="4963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メイリオ"/>
                <a:ea typeface="メイリオ"/>
              </a:rPr>
              <a:t>実際の画面</a:t>
            </a:r>
            <a:endParaRPr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419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BCD1-F5FA-A24A-C974-F3CCA4DE8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189F8-69CB-2759-017B-AB96CC63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アイデア発散補助アプリの紹介</a:t>
            </a:r>
            <a:endParaRPr lang="ja-JP" altLang="en-US" dirty="0">
              <a:latin typeface="メイリオ"/>
              <a:ea typeface="メイリオ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A3C10CD-1C61-CE0B-8072-E3A25378AB3C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7EA2072-CB72-8A84-4E3A-17F3097A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9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実際に作成したアプリ機能</a:t>
            </a:r>
          </a:p>
          <a:p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　ブレインストーミングをベースとしたアイデア発散補助アプリ</a:t>
            </a:r>
            <a:endParaRPr lang="ja-JP" altLang="en-US" dirty="0">
              <a:ea typeface="ＭＳ Ｐゴシック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3553149-9C58-713A-7C01-93D70C6D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31" y="3968750"/>
            <a:ext cx="1402291" cy="2000250"/>
          </a:xfrm>
          <a:prstGeom prst="rect">
            <a:avLst/>
          </a:prstGeom>
        </p:spPr>
      </p:pic>
      <p:pic>
        <p:nvPicPr>
          <p:cNvPr id="9" name="図 8" descr="写真, 記号, 座る, 古い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160CC26-52F2-B5B1-862E-4965A6D4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3" y="4094691"/>
            <a:ext cx="1958976" cy="1875367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C206684F-8608-1B22-DF1C-AF60787DA9B5}"/>
              </a:ext>
            </a:extLst>
          </p:cNvPr>
          <p:cNvSpPr/>
          <p:nvPr/>
        </p:nvSpPr>
        <p:spPr>
          <a:xfrm>
            <a:off x="4942417" y="4423833"/>
            <a:ext cx="1989666" cy="2963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56C10-CE40-0888-33B6-AFCEF263A71B}"/>
              </a:ext>
            </a:extLst>
          </p:cNvPr>
          <p:cNvSpPr txBox="1"/>
          <p:nvPr/>
        </p:nvSpPr>
        <p:spPr>
          <a:xfrm>
            <a:off x="5365750" y="4007250"/>
            <a:ext cx="11535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メイリオ"/>
                <a:ea typeface="メイリオ"/>
              </a:rPr>
              <a:t>お題</a:t>
            </a:r>
            <a:endParaRPr lang="ja-JP" sz="3200">
              <a:ea typeface="ＭＳ Ｐゴシック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EABF083-FAE8-7AC1-2BE7-67A1DC16CA39}"/>
              </a:ext>
            </a:extLst>
          </p:cNvPr>
          <p:cNvSpPr/>
          <p:nvPr/>
        </p:nvSpPr>
        <p:spPr>
          <a:xfrm rot="10800000">
            <a:off x="4953000" y="5027082"/>
            <a:ext cx="1989666" cy="2963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2CCFF5-69B3-1F1D-2DD7-2C1969DE7856}"/>
              </a:ext>
            </a:extLst>
          </p:cNvPr>
          <p:cNvSpPr txBox="1"/>
          <p:nvPr/>
        </p:nvSpPr>
        <p:spPr>
          <a:xfrm>
            <a:off x="4741332" y="5504790"/>
            <a:ext cx="2402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メイリオ"/>
                <a:ea typeface="メイリオ"/>
              </a:rPr>
              <a:t>複数のアイデア</a:t>
            </a:r>
            <a:endParaRPr lang="ja-JP" altLang="en-US" sz="24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2538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6AA78-01FB-A082-7D35-02C32ECC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1F1A2-EF93-7D10-E0F1-AACAE6D7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アイデア発散補助アプリの紹介</a:t>
            </a:r>
            <a:endParaRPr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C0D8C9-CB93-7D85-1FB1-62176609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使用した技術</a:t>
            </a:r>
            <a:endParaRPr lang="ja-JP" altLang="en-US" dirty="0">
              <a:ea typeface="ＭＳ Ｐゴシック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F3A52FE-315F-4EC7-5569-53C087AF5682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6AEE50-22C7-7D08-39CF-693A0936B7ED}"/>
              </a:ext>
            </a:extLst>
          </p:cNvPr>
          <p:cNvSpPr/>
          <p:nvPr/>
        </p:nvSpPr>
        <p:spPr>
          <a:xfrm>
            <a:off x="924220" y="2589795"/>
            <a:ext cx="2912845" cy="31541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フロントエンド</a:t>
            </a: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r>
              <a:rPr lang="ja-JP" altLang="en-US" sz="2000">
                <a:solidFill>
                  <a:schemeClr val="tx1"/>
                </a:solidFill>
                <a:latin typeface="メイリオ"/>
                <a:ea typeface="メイリオ"/>
              </a:rPr>
              <a:t>Nextjs</a:t>
            </a: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F73BF6E-A2EB-498B-C3B7-AE0EB85F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17" y="4430183"/>
            <a:ext cx="537634" cy="53763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FDA859-D68D-B553-48B1-578C19542085}"/>
              </a:ext>
            </a:extLst>
          </p:cNvPr>
          <p:cNvSpPr/>
          <p:nvPr/>
        </p:nvSpPr>
        <p:spPr>
          <a:xfrm>
            <a:off x="4638969" y="2589794"/>
            <a:ext cx="2912845" cy="31541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バックエンド</a:t>
            </a: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r>
              <a:rPr lang="ja-JP" altLang="en-US" sz="2000">
                <a:solidFill>
                  <a:schemeClr val="tx1"/>
                </a:solidFill>
                <a:latin typeface="メイリオ"/>
                <a:ea typeface="メイリオ"/>
              </a:rPr>
              <a:t>GO（echo）</a:t>
            </a:r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F963B9-9D51-B54A-8CE6-177B66D94FD5}"/>
              </a:ext>
            </a:extLst>
          </p:cNvPr>
          <p:cNvSpPr/>
          <p:nvPr/>
        </p:nvSpPr>
        <p:spPr>
          <a:xfrm>
            <a:off x="8438386" y="2589795"/>
            <a:ext cx="2912845" cy="31541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Open AI</a:t>
            </a: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  <a:p>
            <a:pPr algn="ctr"/>
            <a:endParaRPr lang="ja-JP" altLang="en-US" sz="20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pic>
        <p:nvPicPr>
          <p:cNvPr id="10" name="図 9" descr="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4F6701F-013F-6B93-71B7-1C049510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97" y="4554538"/>
            <a:ext cx="998009" cy="394759"/>
          </a:xfrm>
          <a:prstGeom prst="rect">
            <a:avLst/>
          </a:prstGeom>
        </p:spPr>
      </p:pic>
      <p:pic>
        <p:nvPicPr>
          <p:cNvPr id="11" name="図 10" descr="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C480287-0FF2-7E7A-DADB-443892988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17" y="4471458"/>
            <a:ext cx="1651000" cy="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AF47-54C0-A2D7-558B-6BB078ECF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45FFD-47F2-028A-B30B-317D049B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アイデア発散補助アプリの紹介</a:t>
            </a:r>
            <a:endParaRPr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EC1C5-714F-B9A0-47AC-E3AA049A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処理のイメージ</a:t>
            </a:r>
            <a:endParaRPr lang="ja-JP" altLang="en-US" dirty="0">
              <a:ea typeface="ＭＳ Ｐゴシック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54BA9FF-9C20-9F28-FFCC-CDD3A9BD5D16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1D4E27-51CF-D430-8027-29C99A0FBFD8}"/>
              </a:ext>
            </a:extLst>
          </p:cNvPr>
          <p:cNvSpPr/>
          <p:nvPr/>
        </p:nvSpPr>
        <p:spPr>
          <a:xfrm>
            <a:off x="4638970" y="5034545"/>
            <a:ext cx="2912845" cy="8364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フロントエンド</a:t>
            </a:r>
            <a:endParaRPr lang="ja-JP" altLang="en-US" sz="200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EE0E39F-556C-8B61-D011-C42C12391871}"/>
              </a:ext>
            </a:extLst>
          </p:cNvPr>
          <p:cNvSpPr/>
          <p:nvPr/>
        </p:nvSpPr>
        <p:spPr>
          <a:xfrm>
            <a:off x="5051719" y="2886128"/>
            <a:ext cx="2076762" cy="10798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バックエンド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21430BD-F0B2-170C-46BA-D16912F5C6B6}"/>
              </a:ext>
            </a:extLst>
          </p:cNvPr>
          <p:cNvSpPr/>
          <p:nvPr/>
        </p:nvSpPr>
        <p:spPr>
          <a:xfrm>
            <a:off x="8978136" y="2886128"/>
            <a:ext cx="1812178" cy="10269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000" b="1">
                <a:solidFill>
                  <a:schemeClr val="tx1"/>
                </a:solidFill>
                <a:latin typeface="メイリオ"/>
                <a:ea typeface="メイリオ"/>
              </a:rPr>
              <a:t>Open AI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47C647-98F7-D431-75F9-CF2528A6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97" y="3249083"/>
            <a:ext cx="1158875" cy="1693334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9E290F28-3A8F-C5EA-8B94-D23B37AB28A4}"/>
              </a:ext>
            </a:extLst>
          </p:cNvPr>
          <p:cNvSpPr/>
          <p:nvPr/>
        </p:nvSpPr>
        <p:spPr>
          <a:xfrm>
            <a:off x="3048000" y="3397250"/>
            <a:ext cx="1164166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421E07-9529-020D-451D-8E42DB68562F}"/>
              </a:ext>
            </a:extLst>
          </p:cNvPr>
          <p:cNvSpPr txBox="1"/>
          <p:nvPr/>
        </p:nvSpPr>
        <p:spPr>
          <a:xfrm>
            <a:off x="2952750" y="3058583"/>
            <a:ext cx="1153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AutoNum type="arabicPeriod"/>
            </a:pPr>
            <a:r>
              <a:rPr lang="ja-JP" altLang="en-US">
                <a:latin typeface="メイリオ"/>
                <a:ea typeface="メイリオ"/>
              </a:rPr>
              <a:t>お題</a:t>
            </a:r>
            <a:endParaRPr lang="ja-JP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2E8FE3B2-65EB-670F-1855-E0CD853D4AFA}"/>
              </a:ext>
            </a:extLst>
          </p:cNvPr>
          <p:cNvSpPr/>
          <p:nvPr/>
        </p:nvSpPr>
        <p:spPr>
          <a:xfrm>
            <a:off x="7461249" y="3058582"/>
            <a:ext cx="1164166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52D8571B-5D8E-822F-B9ED-E1E201185AAA}"/>
              </a:ext>
            </a:extLst>
          </p:cNvPr>
          <p:cNvSpPr/>
          <p:nvPr/>
        </p:nvSpPr>
        <p:spPr>
          <a:xfrm rot="10800000">
            <a:off x="7461248" y="3555998"/>
            <a:ext cx="1164166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B40CAB-02B1-05B1-C7F5-692BC47F80B7}"/>
              </a:ext>
            </a:extLst>
          </p:cNvPr>
          <p:cNvSpPr txBox="1"/>
          <p:nvPr/>
        </p:nvSpPr>
        <p:spPr>
          <a:xfrm>
            <a:off x="7281333" y="2517917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メイリオ"/>
                <a:ea typeface="メイリオ"/>
              </a:rPr>
              <a:t>2. API使用</a:t>
            </a:r>
            <a:endParaRPr lang="ja-JP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EB2E34B-EDC0-1A89-BBF2-18E636416137}"/>
              </a:ext>
            </a:extLst>
          </p:cNvPr>
          <p:cNvSpPr/>
          <p:nvPr/>
        </p:nvSpPr>
        <p:spPr>
          <a:xfrm rot="5400000">
            <a:off x="5701527" y="4294411"/>
            <a:ext cx="783167" cy="402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FD4FAC-3926-0F6A-A64C-B827E0D2E414}"/>
              </a:ext>
            </a:extLst>
          </p:cNvPr>
          <p:cNvSpPr txBox="1"/>
          <p:nvPr/>
        </p:nvSpPr>
        <p:spPr>
          <a:xfrm>
            <a:off x="6371166" y="4274750"/>
            <a:ext cx="1799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メイリオ"/>
                <a:ea typeface="メイリオ"/>
              </a:rPr>
              <a:t>3. 結果を送信</a:t>
            </a:r>
            <a:endParaRPr lang="ja-JP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DD972E62-B922-2F49-D74D-13F94F9A412A}"/>
              </a:ext>
            </a:extLst>
          </p:cNvPr>
          <p:cNvSpPr/>
          <p:nvPr/>
        </p:nvSpPr>
        <p:spPr>
          <a:xfrm rot="12720000">
            <a:off x="3140359" y="4876494"/>
            <a:ext cx="783167" cy="402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BCBF3C7-A377-B2B6-2FB2-FCC95931BE77}"/>
              </a:ext>
            </a:extLst>
          </p:cNvPr>
          <p:cNvSpPr txBox="1"/>
          <p:nvPr/>
        </p:nvSpPr>
        <p:spPr>
          <a:xfrm>
            <a:off x="3312582" y="4465249"/>
            <a:ext cx="1799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メイリオ"/>
                <a:ea typeface="メイリオ"/>
              </a:rPr>
              <a:t>4. 表示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75208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893A2-E9CD-CDE7-7902-816B1B6B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91C7C-2380-B599-2E51-07B9133C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826"/>
          </a:xfrm>
        </p:spPr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アイデア発散補助アプリの紹介</a:t>
            </a:r>
            <a:endParaRPr lang="ja-JP" altLang="en-US" dirty="0">
              <a:latin typeface="メイリオ"/>
              <a:ea typeface="メイリオ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D973380-B604-05DF-D028-80C48CEB9228}"/>
              </a:ext>
            </a:extLst>
          </p:cNvPr>
          <p:cNvCxnSpPr/>
          <p:nvPr/>
        </p:nvCxnSpPr>
        <p:spPr>
          <a:xfrm>
            <a:off x="836950" y="1349115"/>
            <a:ext cx="10519599" cy="1249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10" descr="グラフィカル ユーザー インターフェイス, 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DF796DD-F489-CC2B-4C52-103C1E78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82" y="1528233"/>
            <a:ext cx="9387415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OpenAI APIと アプリケーション</vt:lpstr>
      <vt:lpstr>目次</vt:lpstr>
      <vt:lpstr>背景</vt:lpstr>
      <vt:lpstr>OpenAI API について</vt:lpstr>
      <vt:lpstr>アプリケーションへの活用例</vt:lpstr>
      <vt:lpstr>アイデア発散補助アプリの紹介</vt:lpstr>
      <vt:lpstr>アイデア発散補助アプリの紹介</vt:lpstr>
      <vt:lpstr>アイデア発散補助アプリの紹介</vt:lpstr>
      <vt:lpstr>アイデア発散補助アプリの紹介</vt:lpstr>
      <vt:lpstr>アイデア発散補助アプリの紹介</vt:lpstr>
      <vt:lpstr>感想</vt:lpstr>
      <vt:lpstr>まとめ</vt:lpstr>
      <vt:lpstr>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448</cp:revision>
  <dcterms:created xsi:type="dcterms:W3CDTF">2025-02-22T09:59:55Z</dcterms:created>
  <dcterms:modified xsi:type="dcterms:W3CDTF">2025-02-22T12:39:24Z</dcterms:modified>
</cp:coreProperties>
</file>