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2" r:id="rId8"/>
    <p:sldId id="273" r:id="rId9"/>
    <p:sldId id="274" r:id="rId10"/>
    <p:sldId id="275" r:id="rId11"/>
    <p:sldId id="277" r:id="rId12"/>
    <p:sldId id="261" r:id="rId13"/>
    <p:sldId id="262" r:id="rId14"/>
    <p:sldId id="276" r:id="rId15"/>
    <p:sldId id="27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97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3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62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59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361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646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13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38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9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1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7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05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148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6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9FA4-A344-4A69-A6D1-D8BC7ABF7B0C}" type="datetimeFigureOut">
              <a:rPr lang="tr-TR" smtClean="0"/>
              <a:t>22.12.2017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A03CF8-222E-4D9A-AD06-1A22846988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822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ys.trakya.edu.tr/file/download/89509660/" TargetMode="External"/><Relationship Id="rId2" Type="http://schemas.openxmlformats.org/officeDocument/2006/relationships/hyperlink" Target="http://www.robotics.yildiz.edu.tr/tezlerveyayinlar/tezler/ErsinDenizYLTe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ktroteknoloji.com/Elektrik_Elektronik/Teknik_Yazilar/Robot_Programlama_Dilleri_Nelerdir_Nasil_Yapili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589213" y="5969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tr-TR" sz="66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Robot Programlama</a:t>
            </a:r>
            <a:endParaRPr lang="tr-TR" sz="6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24113" y="3215279"/>
            <a:ext cx="8915399" cy="34141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r-TR" sz="4000" dirty="0" smtClean="0">
                <a:solidFill>
                  <a:schemeClr val="accent1">
                    <a:lumMod val="50000"/>
                  </a:schemeClr>
                </a:solidFill>
              </a:rPr>
              <a:t>Simülasyon Ortamı</a:t>
            </a:r>
          </a:p>
          <a:p>
            <a:pPr algn="ctr"/>
            <a:endParaRPr lang="tr-TR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tr-TR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tr-TR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tr-TR" sz="4000" dirty="0" smtClean="0">
                <a:solidFill>
                  <a:schemeClr val="accent1">
                    <a:lumMod val="50000"/>
                  </a:schemeClr>
                </a:solidFill>
              </a:rPr>
              <a:t>Murat Can Albayraklıoğlu</a:t>
            </a:r>
          </a:p>
          <a:p>
            <a:pPr algn="ctr"/>
            <a:r>
              <a:rPr lang="tr-TR" sz="4000" smtClean="0">
                <a:solidFill>
                  <a:schemeClr val="accent1">
                    <a:lumMod val="50000"/>
                  </a:schemeClr>
                </a:solidFill>
              </a:rPr>
              <a:t>	2013123033</a:t>
            </a:r>
            <a:endParaRPr lang="tr-TR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2100" y="774700"/>
            <a:ext cx="10272712" cy="5047622"/>
          </a:xfrm>
        </p:spPr>
        <p:txBody>
          <a:bodyPr/>
          <a:lstStyle/>
          <a:p>
            <a:pPr marL="457200" lvl="1" indent="0">
              <a:buNone/>
            </a:pPr>
            <a:r>
              <a:rPr lang="tr-TR" dirty="0"/>
              <a:t>• Gezgin robota ihtiyaç duyulmadığı için istenilen zamanda, istenilen ortamda ve </a:t>
            </a:r>
            <a:r>
              <a:rPr lang="tr-TR" dirty="0" smtClean="0"/>
              <a:t>değişik</a:t>
            </a:r>
          </a:p>
          <a:p>
            <a:pPr marL="457200" lvl="1" indent="0">
              <a:buNone/>
            </a:pPr>
            <a:r>
              <a:rPr lang="tr-TR" dirty="0" smtClean="0"/>
              <a:t>  </a:t>
            </a:r>
            <a:r>
              <a:rPr lang="tr-TR" dirty="0"/>
              <a:t>sayıda ve tipte robot için çalışmalar gerçekleştirilebilecektir.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• </a:t>
            </a:r>
            <a:r>
              <a:rPr lang="tr-TR" dirty="0"/>
              <a:t>Robot üzerindeki değişikler kolaylıkla yapılabileceği için geliştirilen </a:t>
            </a:r>
            <a:r>
              <a:rPr lang="tr-TR" dirty="0" smtClean="0"/>
              <a:t>algoritmaların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hangi tipte, hangi sayıda robotla, hangi ortam koşullarında ne gibi sonuçlar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doğurduğu </a:t>
            </a:r>
            <a:r>
              <a:rPr lang="tr-TR" dirty="0"/>
              <a:t>gözlemlenebilecektir.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• </a:t>
            </a:r>
            <a:r>
              <a:rPr lang="tr-TR" dirty="0"/>
              <a:t>Gezgin robot üzerinde gerçekleştirilmek istenilen değişikler önce simülasyon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ortamında </a:t>
            </a:r>
            <a:r>
              <a:rPr lang="tr-TR" dirty="0"/>
              <a:t>denenerek istenilen kazanımların elde edilip edilemediği belirlenebilecektir. </a:t>
            </a:r>
          </a:p>
        </p:txBody>
      </p:sp>
    </p:spTree>
    <p:extLst>
      <p:ext uri="{BB962C8B-B14F-4D97-AF65-F5344CB8AC3E}">
        <p14:creationId xmlns:p14="http://schemas.microsoft.com/office/powerpoint/2010/main" val="13123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69" y="927100"/>
            <a:ext cx="8421510" cy="4737100"/>
          </a:xfrm>
        </p:spPr>
      </p:pic>
    </p:spTree>
    <p:extLst>
      <p:ext uri="{BB962C8B-B14F-4D97-AF65-F5344CB8AC3E}">
        <p14:creationId xmlns:p14="http://schemas.microsoft.com/office/powerpoint/2010/main" val="2479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0200" y="736600"/>
            <a:ext cx="9904412" cy="593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/>
              <a:t> </a:t>
            </a:r>
            <a:r>
              <a:rPr lang="tr-TR" dirty="0" err="1"/>
              <a:t>Toolbox</a:t>
            </a:r>
            <a:r>
              <a:rPr lang="tr-TR" dirty="0"/>
              <a:t> dokuzuncu sürümü, geliştirme ve olgunluk önemli bir düzeyde </a:t>
            </a:r>
            <a:r>
              <a:rPr lang="tr-TR" dirty="0" smtClean="0"/>
              <a:t>on beş </a:t>
            </a:r>
            <a:r>
              <a:rPr lang="tr-TR" dirty="0"/>
              <a:t>yılı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aşkın </a:t>
            </a:r>
            <a:r>
              <a:rPr lang="tr-TR" dirty="0"/>
              <a:t>temsil etmektedir. Bu sürüm yeni bir kitap destekleyen son iki yılda oluşturulan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değişiklikler </a:t>
            </a:r>
            <a:r>
              <a:rPr lang="tr-TR" dirty="0"/>
              <a:t>ve uzantıları çok sayıda yakalar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  <a:r>
              <a:rPr lang="tr-TR" u="sng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tr-TR" u="sng" dirty="0" err="1" smtClean="0">
                <a:solidFill>
                  <a:schemeClr val="accent1">
                    <a:lumMod val="75000"/>
                  </a:schemeClr>
                </a:solidFill>
              </a:rPr>
              <a:t>Robotik,Vizyon</a:t>
            </a:r>
            <a:r>
              <a:rPr lang="tr-TR" u="sng" dirty="0" smtClean="0">
                <a:solidFill>
                  <a:schemeClr val="accent1">
                    <a:lumMod val="75000"/>
                  </a:schemeClr>
                </a:solidFill>
              </a:rPr>
              <a:t> ve Kontrol’</a:t>
            </a:r>
            <a:r>
              <a:rPr lang="tr-TR" u="sng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tr-TR" u="sng" dirty="0" smtClean="0">
                <a:solidFill>
                  <a:schemeClr val="accent1">
                    <a:lumMod val="75000"/>
                  </a:schemeClr>
                </a:solidFill>
              </a:rPr>
              <a:t>. 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dirty="0">
                <a:solidFill>
                  <a:schemeClr val="accent1">
                    <a:lumMod val="75000"/>
                  </a:schemeClr>
                </a:solidFill>
              </a:rPr>
            </a:b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	Araç </a:t>
            </a:r>
            <a:r>
              <a:rPr lang="tr-TR" dirty="0"/>
              <a:t>her zaman kinematik, dinamik ve yörünge nesil olarak, örneğin, bu tür şeyleri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çalışma </a:t>
            </a:r>
            <a:r>
              <a:rPr lang="tr-TR" dirty="0"/>
              <a:t>ve klasik kol tipi robotik simülasyon için yararlı olan birçok fonksiyonu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sağlamıştır</a:t>
            </a:r>
            <a:r>
              <a:rPr lang="tr-TR" dirty="0"/>
              <a:t>. Araç kinematik ve seri bağlantı manipülatör dinamiklerini temsil eden çok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genel </a:t>
            </a:r>
            <a:r>
              <a:rPr lang="tr-TR" dirty="0"/>
              <a:t>yöntemine dayanmaktadır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Bu </a:t>
            </a:r>
            <a:r>
              <a:rPr lang="tr-TR" dirty="0"/>
              <a:t>parametreler MATLAB kapsüllü    nesneler - iyi robotlar bilmek için robot nesneleri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herhangi </a:t>
            </a:r>
            <a:r>
              <a:rPr lang="tr-TR" dirty="0"/>
              <a:t>bir seri bağlantı manipülatör için kullanıcı ve örnekler sayısına göre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oluşturulabilir </a:t>
            </a:r>
            <a:r>
              <a:rPr lang="tr-TR" dirty="0"/>
              <a:t>gibi Puma 560 ve diğerleri arasında Stanford kolu olarak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verilmektedir</a:t>
            </a:r>
            <a:r>
              <a:rPr lang="tr-TR" dirty="0"/>
              <a:t>. Araç ayrıca manipüle ve bu tür vektörlerin, homojen dönüşümler ve </a:t>
            </a:r>
            <a:r>
              <a:rPr lang="tr-TR" dirty="0" smtClean="0"/>
              <a:t>3 </a:t>
            </a:r>
          </a:p>
          <a:p>
            <a:pPr marL="0" indent="0">
              <a:buNone/>
            </a:pPr>
            <a:r>
              <a:rPr lang="tr-TR" dirty="0" smtClean="0"/>
              <a:t>boyutlu </a:t>
            </a:r>
            <a:r>
              <a:rPr lang="tr-TR" dirty="0"/>
              <a:t>konumunu ve yönünü temsil için gerekli olan birim </a:t>
            </a:r>
            <a:r>
              <a:rPr lang="tr-TR" dirty="0" err="1"/>
              <a:t>quaternions</a:t>
            </a:r>
            <a:r>
              <a:rPr lang="tr-TR" dirty="0"/>
              <a:t> olarak veri türleri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arasında </a:t>
            </a:r>
            <a:r>
              <a:rPr lang="tr-TR" dirty="0"/>
              <a:t>dönüşüm için fonksiyonları sağlar.</a:t>
            </a:r>
          </a:p>
        </p:txBody>
      </p:sp>
    </p:spTree>
    <p:extLst>
      <p:ext uri="{BB962C8B-B14F-4D97-AF65-F5344CB8AC3E}">
        <p14:creationId xmlns:p14="http://schemas.microsoft.com/office/powerpoint/2010/main" val="36551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87500" y="850900"/>
            <a:ext cx="10604500" cy="627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Toolbox</a:t>
            </a:r>
            <a:r>
              <a:rPr lang="tr-TR" dirty="0" smtClean="0"/>
              <a:t> </a:t>
            </a:r>
            <a:r>
              <a:rPr lang="tr-TR" dirty="0"/>
              <a:t>Bu dokuzuncu sürümü önemli ölçüde mobil robotlar desteklemek </a:t>
            </a:r>
            <a:r>
              <a:rPr lang="tr-TR" dirty="0" smtClean="0"/>
              <a:t>için </a:t>
            </a:r>
          </a:p>
          <a:p>
            <a:pPr marL="0" indent="0">
              <a:buNone/>
            </a:pPr>
            <a:r>
              <a:rPr lang="tr-TR" dirty="0" smtClean="0"/>
              <a:t>uzatıldı</a:t>
            </a:r>
            <a:r>
              <a:rPr lang="tr-TR" dirty="0"/>
              <a:t>. Zemin robotlar için Araç Kutusu, standart yol planlama </a:t>
            </a:r>
            <a:r>
              <a:rPr lang="tr-TR" dirty="0" smtClean="0"/>
              <a:t>algoritmaları </a:t>
            </a:r>
            <a:r>
              <a:rPr lang="tr-TR" dirty="0"/>
              <a:t>(</a:t>
            </a:r>
            <a:r>
              <a:rPr lang="tr-TR" dirty="0" err="1"/>
              <a:t>bug</a:t>
            </a:r>
            <a:r>
              <a:rPr lang="tr-TR" dirty="0"/>
              <a:t>, mesafe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dönüşümü</a:t>
            </a:r>
            <a:r>
              <a:rPr lang="tr-TR" dirty="0"/>
              <a:t>, D * PRM), </a:t>
            </a:r>
            <a:r>
              <a:rPr lang="tr-TR" dirty="0" err="1"/>
              <a:t>kinodynamic</a:t>
            </a:r>
            <a:r>
              <a:rPr lang="tr-TR" dirty="0"/>
              <a:t> planlama (RRT), </a:t>
            </a:r>
            <a:r>
              <a:rPr lang="tr-TR" dirty="0" smtClean="0"/>
              <a:t>yerelleştirme </a:t>
            </a:r>
            <a:r>
              <a:rPr lang="tr-TR" dirty="0"/>
              <a:t>(EKF, partikül filtresi), harita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binası </a:t>
            </a:r>
            <a:r>
              <a:rPr lang="tr-TR" dirty="0"/>
              <a:t>(EKF) ve eşzamanlı lokalizasyonu </a:t>
            </a:r>
            <a:r>
              <a:rPr lang="tr-TR" dirty="0" smtClean="0"/>
              <a:t>ve </a:t>
            </a:r>
            <a:r>
              <a:rPr lang="tr-TR" dirty="0"/>
              <a:t>haritalama (EKF) içerir olmayan </a:t>
            </a:r>
            <a:r>
              <a:rPr lang="tr-TR" dirty="0" err="1"/>
              <a:t>holonomik</a:t>
            </a:r>
            <a:r>
              <a:rPr lang="tr-TR" dirty="0"/>
              <a:t> taşıtın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Simulink</a:t>
            </a:r>
            <a:r>
              <a:rPr lang="tr-TR" dirty="0" smtClean="0"/>
              <a:t> </a:t>
            </a:r>
            <a:r>
              <a:rPr lang="tr-TR" dirty="0" err="1"/>
              <a:t>modeli.Araç</a:t>
            </a:r>
            <a:r>
              <a:rPr lang="tr-TR" dirty="0"/>
              <a:t> aynı </a:t>
            </a:r>
            <a:r>
              <a:rPr lang="tr-TR" dirty="0" smtClean="0"/>
              <a:t>zamanda </a:t>
            </a:r>
            <a:r>
              <a:rPr lang="tr-TR" dirty="0"/>
              <a:t>bir </a:t>
            </a:r>
            <a:r>
              <a:rPr lang="tr-TR" dirty="0" err="1"/>
              <a:t>quadrotordan</a:t>
            </a:r>
            <a:r>
              <a:rPr lang="tr-TR" dirty="0"/>
              <a:t> uçan robot için detaylı bir </a:t>
            </a:r>
            <a:r>
              <a:rPr lang="tr-TR" dirty="0" err="1"/>
              <a:t>Simulink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modeli </a:t>
            </a:r>
            <a:r>
              <a:rPr lang="tr-TR" dirty="0"/>
              <a:t>de dahil </a:t>
            </a:r>
            <a:r>
              <a:rPr lang="tr-TR" dirty="0" smtClean="0"/>
              <a:t>olmak </a:t>
            </a:r>
            <a:r>
              <a:rPr lang="tr-TR" dirty="0"/>
              <a:t>üzere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</a:rPr>
              <a:t>Araç Kutusu Avantajları olduğunu şunlardır: 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dirty="0"/>
              <a:t>Kod oldukça olgun ve aynı algoritmaları diğer uygulamaları için karşılaştırma noktası sağlar;</a:t>
            </a:r>
            <a:br>
              <a:rPr lang="tr-TR" dirty="0"/>
            </a:br>
            <a:endParaRPr lang="tr-TR" dirty="0"/>
          </a:p>
          <a:p>
            <a:r>
              <a:rPr lang="tr-TR" dirty="0"/>
              <a:t>R</a:t>
            </a:r>
            <a:r>
              <a:rPr lang="tr-TR" dirty="0" smtClean="0"/>
              <a:t>utinleri </a:t>
            </a:r>
            <a:r>
              <a:rPr lang="tr-TR" dirty="0"/>
              <a:t>genellikle belki hesaplama verimlilik pahasına, kolay anlaşılması için izin veren basit bir şekilde yazılır. Eğer hesaplama verimliliği konusunda ısrar ederseniz o zaman her zaman, işlev daha verimli olması için yeniden </a:t>
            </a:r>
            <a:r>
              <a:rPr lang="tr-TR" dirty="0" err="1"/>
              <a:t>Matlab</a:t>
            </a:r>
            <a:r>
              <a:rPr lang="tr-TR" dirty="0"/>
              <a:t> derleyici kullanarak M-dosyasını derlemek veya MEX sürümünü oluşturabilir;</a:t>
            </a:r>
            <a:br>
              <a:rPr lang="tr-TR" dirty="0"/>
            </a:br>
            <a:endParaRPr lang="tr-TR" dirty="0"/>
          </a:p>
          <a:p>
            <a:r>
              <a:rPr lang="tr-TR" dirty="0"/>
              <a:t>Kaynak kodu kullanılabilir çünkü anlayış ve öğretim için bir yarar vardır.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99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Path Planning Matlab Robotics Toolbox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92925" y="482600"/>
            <a:ext cx="7353300" cy="5705933"/>
          </a:xfrm>
        </p:spPr>
      </p:pic>
    </p:spTree>
    <p:extLst>
      <p:ext uri="{BB962C8B-B14F-4D97-AF65-F5344CB8AC3E}">
        <p14:creationId xmlns:p14="http://schemas.microsoft.com/office/powerpoint/2010/main" val="4558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>
                <a:solidFill>
                  <a:schemeClr val="accent1"/>
                </a:solidFill>
              </a:rPr>
              <a:t>Kaynakça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www.robotics.yildiz.edu.tr/tezlerveyayinlar/tezler/ErsinDenizYLTez</a:t>
            </a:r>
            <a:endParaRPr lang="tr-TR" dirty="0" smtClean="0"/>
          </a:p>
          <a:p>
            <a:r>
              <a:rPr lang="tr-TR" dirty="0">
                <a:hlinkClick r:id="rId3"/>
              </a:rPr>
              <a:t>http://bys.trakya.edu.tr/file/download/89509660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dirty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elektroteknoloji.com/Elektrik_Elektronik/Teknik_Yazilar/Robot_Programlama_Dilleri_Nelerdir_Nasil_Yapilir.html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67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36700" y="723900"/>
            <a:ext cx="11060112" cy="661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	Robotların </a:t>
            </a:r>
            <a:r>
              <a:rPr lang="tr-TR" dirty="0"/>
              <a:t>kullanım alanlarının </a:t>
            </a:r>
            <a:r>
              <a:rPr lang="tr-TR" dirty="0" smtClean="0"/>
              <a:t>genişlemesi </a:t>
            </a:r>
            <a:r>
              <a:rPr lang="tr-TR" dirty="0"/>
              <a:t>ve yazılım teknolojisinin </a:t>
            </a:r>
            <a:r>
              <a:rPr lang="tr-TR" dirty="0" smtClean="0"/>
              <a:t>gelişmesi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belli bir </a:t>
            </a:r>
            <a:r>
              <a:rPr lang="tr-TR" dirty="0" smtClean="0"/>
              <a:t>amaç için </a:t>
            </a:r>
            <a:r>
              <a:rPr lang="tr-TR" dirty="0"/>
              <a:t>yapılan robotların, o </a:t>
            </a:r>
            <a:r>
              <a:rPr lang="tr-TR" dirty="0" smtClean="0"/>
              <a:t>amaç doğrultusunda </a:t>
            </a:r>
            <a:r>
              <a:rPr lang="tr-TR" dirty="0"/>
              <a:t>programlanması</a:t>
            </a:r>
          </a:p>
          <a:p>
            <a:pPr marL="0" indent="0">
              <a:buNone/>
            </a:pPr>
            <a:r>
              <a:rPr lang="tr-TR" dirty="0"/>
              <a:t>ihtiyacını beraberinde getirdi. Bu nedenle, </a:t>
            </a:r>
            <a:r>
              <a:rPr lang="tr-TR" dirty="0" smtClean="0"/>
              <a:t>değişik </a:t>
            </a:r>
            <a:r>
              <a:rPr lang="tr-TR" dirty="0"/>
              <a:t>firmalar, </a:t>
            </a:r>
            <a:r>
              <a:rPr lang="tr-TR" dirty="0" smtClean="0"/>
              <a:t>ürettikleri </a:t>
            </a:r>
            <a:r>
              <a:rPr lang="tr-TR" dirty="0"/>
              <a:t>robotlar </a:t>
            </a:r>
            <a:r>
              <a:rPr lang="tr-TR" dirty="0" smtClean="0"/>
              <a:t>için </a:t>
            </a:r>
            <a:r>
              <a:rPr lang="tr-TR" dirty="0"/>
              <a:t>farklı </a:t>
            </a:r>
          </a:p>
          <a:p>
            <a:pPr marL="0" indent="0">
              <a:buNone/>
            </a:pPr>
            <a:r>
              <a:rPr lang="tr-TR" dirty="0" smtClean="0"/>
              <a:t>yazılımlar geliştirdiler </a:t>
            </a:r>
            <a:r>
              <a:rPr lang="tr-TR" dirty="0"/>
              <a:t>ve kullandılar. </a:t>
            </a:r>
            <a:r>
              <a:rPr lang="tr-TR" dirty="0" smtClean="0"/>
              <a:t>Günümüzde </a:t>
            </a:r>
            <a:r>
              <a:rPr lang="tr-TR" dirty="0"/>
              <a:t>robotlar </a:t>
            </a:r>
            <a:r>
              <a:rPr lang="tr-TR" dirty="0" smtClean="0"/>
              <a:t>için yapılan yazılımlar </a:t>
            </a:r>
            <a:r>
              <a:rPr lang="tr-TR" dirty="0"/>
              <a:t>artık ayrı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birer </a:t>
            </a:r>
            <a:r>
              <a:rPr lang="tr-TR" dirty="0"/>
              <a:t>ü</a:t>
            </a:r>
            <a:r>
              <a:rPr lang="tr-TR" dirty="0" smtClean="0"/>
              <a:t>rün de</a:t>
            </a:r>
            <a:r>
              <a:rPr lang="tr-TR" dirty="0"/>
              <a:t>ğ</a:t>
            </a:r>
            <a:r>
              <a:rPr lang="tr-TR" dirty="0" smtClean="0"/>
              <a:t>il</a:t>
            </a:r>
            <a:r>
              <a:rPr lang="tr-TR" dirty="0"/>
              <a:t>; robotların birer </a:t>
            </a:r>
            <a:r>
              <a:rPr lang="tr-TR" dirty="0" smtClean="0"/>
              <a:t>parçası haline geldiler.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Robot </a:t>
            </a:r>
            <a:r>
              <a:rPr lang="tr-TR" dirty="0"/>
              <a:t>yazılımı ü</a:t>
            </a:r>
            <a:r>
              <a:rPr lang="tr-TR" dirty="0" smtClean="0"/>
              <a:t>reten  şirketler  öncelikle simülasyonlar  üzerinde çalışırlar. Buna </a:t>
            </a:r>
            <a:r>
              <a:rPr lang="tr-TR" dirty="0" err="1"/>
              <a:t>off-line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programlama </a:t>
            </a:r>
            <a:r>
              <a:rPr lang="tr-TR" dirty="0"/>
              <a:t>denir. Robot ü</a:t>
            </a:r>
            <a:r>
              <a:rPr lang="tr-TR" dirty="0" smtClean="0"/>
              <a:t>retilmeden önce</a:t>
            </a:r>
            <a:r>
              <a:rPr lang="tr-TR" dirty="0"/>
              <a:t>, yazılım </a:t>
            </a:r>
            <a:r>
              <a:rPr lang="tr-TR" dirty="0" smtClean="0"/>
              <a:t>aşamasında, hareketleri</a:t>
            </a:r>
            <a:r>
              <a:rPr lang="tr-TR" dirty="0"/>
              <a:t>, </a:t>
            </a:r>
            <a:r>
              <a:rPr lang="tr-TR" dirty="0" smtClean="0"/>
              <a:t>hangi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ş</a:t>
            </a:r>
            <a:r>
              <a:rPr lang="tr-TR" dirty="0" smtClean="0"/>
              <a:t>artlarda </a:t>
            </a:r>
            <a:r>
              <a:rPr lang="tr-TR" dirty="0"/>
              <a:t>ne </a:t>
            </a:r>
            <a:r>
              <a:rPr lang="tr-TR" dirty="0" smtClean="0"/>
              <a:t>tür </a:t>
            </a:r>
            <a:r>
              <a:rPr lang="tr-TR" dirty="0"/>
              <a:t>tepkiler </a:t>
            </a:r>
            <a:r>
              <a:rPr lang="tr-TR" dirty="0" smtClean="0"/>
              <a:t>verece</a:t>
            </a:r>
            <a:r>
              <a:rPr lang="tr-TR" dirty="0"/>
              <a:t>ğ</a:t>
            </a:r>
            <a:r>
              <a:rPr lang="tr-TR" dirty="0" smtClean="0"/>
              <a:t>i</a:t>
            </a:r>
            <a:r>
              <a:rPr lang="tr-TR" dirty="0"/>
              <a:t>, </a:t>
            </a:r>
            <a:r>
              <a:rPr lang="tr-TR" dirty="0" smtClean="0"/>
              <a:t>öğrenme </a:t>
            </a:r>
            <a:r>
              <a:rPr lang="tr-TR" dirty="0"/>
              <a:t>kabiliyeti </a:t>
            </a:r>
            <a:r>
              <a:rPr lang="tr-TR" dirty="0" smtClean="0"/>
              <a:t>gibi özellikleri önceden </a:t>
            </a:r>
            <a:r>
              <a:rPr lang="tr-TR" dirty="0"/>
              <a:t>bilgisayar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ortamında </a:t>
            </a:r>
            <a:r>
              <a:rPr lang="tr-TR" dirty="0" err="1"/>
              <a:t>off-line</a:t>
            </a:r>
            <a:r>
              <a:rPr lang="tr-TR" dirty="0"/>
              <a:t> programlama </a:t>
            </a:r>
            <a:r>
              <a:rPr lang="tr-TR" dirty="0" smtClean="0"/>
              <a:t>tekni</a:t>
            </a:r>
            <a:r>
              <a:rPr lang="tr-TR" dirty="0"/>
              <a:t>ğ</a:t>
            </a:r>
            <a:r>
              <a:rPr lang="tr-TR" dirty="0" smtClean="0"/>
              <a:t>i </a:t>
            </a:r>
            <a:r>
              <a:rPr lang="tr-TR" dirty="0"/>
              <a:t>ile </a:t>
            </a:r>
            <a:r>
              <a:rPr lang="tr-TR" dirty="0" smtClean="0"/>
              <a:t>test edilir.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dirty="0"/>
              <a:t>Robot yazılımlarında programın </a:t>
            </a:r>
            <a:r>
              <a:rPr lang="tr-TR" dirty="0" smtClean="0"/>
              <a:t>çalışma süresi </a:t>
            </a:r>
            <a:r>
              <a:rPr lang="tr-TR" dirty="0"/>
              <a:t>genellikle ö</a:t>
            </a:r>
            <a:r>
              <a:rPr lang="tr-TR" dirty="0" smtClean="0"/>
              <a:t>ncelikli öneme sahip de</a:t>
            </a:r>
            <a:r>
              <a:rPr lang="tr-TR" dirty="0"/>
              <a:t>ğ</a:t>
            </a:r>
            <a:r>
              <a:rPr lang="tr-TR" dirty="0" smtClean="0"/>
              <a:t>ildir.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Robot programcıları daha ç</a:t>
            </a:r>
            <a:r>
              <a:rPr lang="tr-TR" dirty="0" smtClean="0"/>
              <a:t>ok</a:t>
            </a:r>
            <a:r>
              <a:rPr lang="tr-TR" dirty="0"/>
              <a:t>, ü</a:t>
            </a:r>
            <a:r>
              <a:rPr lang="tr-TR" dirty="0" smtClean="0"/>
              <a:t>rettikleri </a:t>
            </a:r>
            <a:r>
              <a:rPr lang="tr-TR" dirty="0"/>
              <a:t>programın robota minimum sayıda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yükleme </a:t>
            </a:r>
            <a:r>
              <a:rPr lang="tr-TR" dirty="0"/>
              <a:t>gerektirmesini </a:t>
            </a:r>
            <a:r>
              <a:rPr lang="tr-TR" dirty="0" smtClean="0"/>
              <a:t>amaçlarlar</a:t>
            </a:r>
            <a:r>
              <a:rPr lang="tr-TR" dirty="0"/>
              <a:t>. Bu sebeple, </a:t>
            </a:r>
            <a:r>
              <a:rPr lang="tr-TR" dirty="0" err="1"/>
              <a:t>off-line</a:t>
            </a:r>
            <a:r>
              <a:rPr lang="tr-TR" dirty="0"/>
              <a:t> programlama </a:t>
            </a:r>
            <a:r>
              <a:rPr lang="tr-TR" dirty="0" smtClean="0"/>
              <a:t>aşamasında üretilen </a:t>
            </a:r>
          </a:p>
          <a:p>
            <a:pPr marL="0" indent="0">
              <a:buNone/>
            </a:pPr>
            <a:r>
              <a:rPr lang="tr-TR" dirty="0" smtClean="0"/>
              <a:t>programın </a:t>
            </a:r>
            <a:r>
              <a:rPr lang="tr-TR" dirty="0"/>
              <a:t>tam olarak isteneni yapabilmesi hususu </a:t>
            </a:r>
            <a:r>
              <a:rPr lang="tr-TR" dirty="0" smtClean="0"/>
              <a:t>ele alınır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0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0200" y="660400"/>
            <a:ext cx="10375900" cy="599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cs typeface="Times New Roman" panose="02020603050405020304" pitchFamily="18" charset="0"/>
              </a:rPr>
              <a:t>Off-line</a:t>
            </a:r>
            <a:r>
              <a:rPr lang="tr-TR" dirty="0" smtClean="0">
                <a:cs typeface="Times New Roman" panose="02020603050405020304" pitchFamily="18" charset="0"/>
              </a:rPr>
              <a:t> </a:t>
            </a:r>
            <a:r>
              <a:rPr lang="tr-TR" dirty="0">
                <a:cs typeface="Times New Roman" panose="02020603050405020304" pitchFamily="18" charset="0"/>
              </a:rPr>
              <a:t>robot programlama ve </a:t>
            </a:r>
            <a:r>
              <a:rPr lang="tr-TR" dirty="0" smtClean="0">
                <a:cs typeface="Times New Roman" panose="02020603050405020304" pitchFamily="18" charset="0"/>
              </a:rPr>
              <a:t>simülasyon </a:t>
            </a:r>
            <a:r>
              <a:rPr lang="tr-TR" dirty="0">
                <a:cs typeface="Times New Roman" panose="02020603050405020304" pitchFamily="18" charset="0"/>
              </a:rPr>
              <a:t>robot modellerinin </a:t>
            </a:r>
            <a:r>
              <a:rPr lang="tr-TR" dirty="0" smtClean="0">
                <a:cs typeface="Times New Roman" panose="02020603050405020304" pitchFamily="18" charset="0"/>
              </a:rPr>
              <a:t>simülasyonunun mümkün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olduğu durumlarda </a:t>
            </a:r>
            <a:r>
              <a:rPr lang="tr-TR" dirty="0">
                <a:cs typeface="Times New Roman" panose="02020603050405020304" pitchFamily="18" charset="0"/>
              </a:rPr>
              <a:t>robot programlarının yapımına yardımcı olmaktadır. Robot programları, </a:t>
            </a:r>
            <a:endParaRPr lang="tr-TR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gerçek </a:t>
            </a:r>
            <a:r>
              <a:rPr lang="tr-TR" dirty="0">
                <a:cs typeface="Times New Roman" panose="02020603050405020304" pitchFamily="18" charset="0"/>
              </a:rPr>
              <a:t>robota </a:t>
            </a:r>
            <a:r>
              <a:rPr lang="tr-TR" dirty="0" smtClean="0">
                <a:cs typeface="Times New Roman" panose="02020603050405020304" pitchFamily="18" charset="0"/>
              </a:rPr>
              <a:t>yüklenip çalıştırılmadan önce simülatörler aracılığıyla </a:t>
            </a:r>
            <a:r>
              <a:rPr lang="tr-TR" dirty="0">
                <a:cs typeface="Times New Roman" panose="02020603050405020304" pitchFamily="18" charset="0"/>
              </a:rPr>
              <a:t>test edilirler. Bunun </a:t>
            </a:r>
            <a:endParaRPr lang="tr-TR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esaslı amaçlarından </a:t>
            </a:r>
            <a:r>
              <a:rPr lang="tr-TR" dirty="0">
                <a:cs typeface="Times New Roman" panose="02020603050405020304" pitchFamily="18" charset="0"/>
              </a:rPr>
              <a:t>biri de programdaki </a:t>
            </a:r>
            <a:r>
              <a:rPr lang="tr-TR" dirty="0" smtClean="0">
                <a:cs typeface="Times New Roman" panose="02020603050405020304" pitchFamily="18" charset="0"/>
              </a:rPr>
              <a:t>olası hatalar yüzünden </a:t>
            </a:r>
            <a:r>
              <a:rPr lang="tr-TR" dirty="0">
                <a:cs typeface="Times New Roman" panose="02020603050405020304" pitchFamily="18" charset="0"/>
              </a:rPr>
              <a:t>robota ya da ç</a:t>
            </a:r>
            <a:r>
              <a:rPr lang="tr-TR" dirty="0" smtClean="0">
                <a:cs typeface="Times New Roman" panose="02020603050405020304" pitchFamily="18" charset="0"/>
              </a:rPr>
              <a:t>evredekilere 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zarar </a:t>
            </a:r>
            <a:r>
              <a:rPr lang="tr-TR" dirty="0">
                <a:cs typeface="Times New Roman" panose="02020603050405020304" pitchFamily="18" charset="0"/>
              </a:rPr>
              <a:t>gelmesini </a:t>
            </a:r>
            <a:r>
              <a:rPr lang="tr-TR" dirty="0" smtClean="0">
                <a:cs typeface="Times New Roman" panose="02020603050405020304" pitchFamily="18" charset="0"/>
              </a:rPr>
              <a:t>engellemektir . Ayrıca </a:t>
            </a:r>
            <a:r>
              <a:rPr lang="tr-TR" dirty="0" err="1">
                <a:cs typeface="Times New Roman" panose="02020603050405020304" pitchFamily="18" charset="0"/>
              </a:rPr>
              <a:t>off-line</a:t>
            </a:r>
            <a:r>
              <a:rPr lang="tr-TR" dirty="0">
                <a:cs typeface="Times New Roman" panose="02020603050405020304" pitchFamily="18" charset="0"/>
              </a:rPr>
              <a:t> programlama robot teknolojisi kullanan </a:t>
            </a:r>
            <a:r>
              <a:rPr lang="tr-TR" dirty="0" smtClean="0">
                <a:cs typeface="Times New Roman" panose="02020603050405020304" pitchFamily="18" charset="0"/>
              </a:rPr>
              <a:t>birçok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fabrikada önemli ölçüde </a:t>
            </a:r>
            <a:r>
              <a:rPr lang="tr-TR" dirty="0">
                <a:cs typeface="Times New Roman" panose="02020603050405020304" pitchFamily="18" charset="0"/>
              </a:rPr>
              <a:t>maddi </a:t>
            </a:r>
            <a:r>
              <a:rPr lang="tr-TR" dirty="0" smtClean="0">
                <a:cs typeface="Times New Roman" panose="02020603050405020304" pitchFamily="18" charset="0"/>
              </a:rPr>
              <a:t>kazan</a:t>
            </a:r>
            <a:r>
              <a:rPr lang="tr-TR" dirty="0">
                <a:cs typeface="Times New Roman" panose="02020603050405020304" pitchFamily="18" charset="0"/>
              </a:rPr>
              <a:t>ç</a:t>
            </a:r>
            <a:r>
              <a:rPr lang="tr-TR" dirty="0" smtClean="0">
                <a:cs typeface="Times New Roman" panose="02020603050405020304" pitchFamily="18" charset="0"/>
              </a:rPr>
              <a:t> sağlamaktadır</a:t>
            </a:r>
            <a:r>
              <a:rPr lang="tr-TR" dirty="0">
                <a:cs typeface="Times New Roman" panose="02020603050405020304" pitchFamily="18" charset="0"/>
              </a:rPr>
              <a:t>; ç</a:t>
            </a:r>
            <a:r>
              <a:rPr lang="tr-TR" dirty="0" smtClean="0">
                <a:cs typeface="Times New Roman" panose="02020603050405020304" pitchFamily="18" charset="0"/>
              </a:rPr>
              <a:t>ünkü çalışma </a:t>
            </a:r>
            <a:r>
              <a:rPr lang="tr-TR" dirty="0">
                <a:cs typeface="Times New Roman" panose="02020603050405020304" pitchFamily="18" charset="0"/>
              </a:rPr>
              <a:t>sırasında meydana </a:t>
            </a:r>
            <a:endParaRPr lang="tr-TR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gelebilecek hatalar </a:t>
            </a:r>
            <a:r>
              <a:rPr lang="tr-TR" dirty="0">
                <a:cs typeface="Times New Roman" panose="02020603050405020304" pitchFamily="18" charset="0"/>
              </a:rPr>
              <a:t>da, </a:t>
            </a:r>
            <a:r>
              <a:rPr lang="tr-TR" dirty="0" smtClean="0">
                <a:cs typeface="Times New Roman" panose="02020603050405020304" pitchFamily="18" charset="0"/>
              </a:rPr>
              <a:t>büyük </a:t>
            </a:r>
            <a:r>
              <a:rPr lang="tr-TR" dirty="0">
                <a:cs typeface="Times New Roman" panose="02020603050405020304" pitchFamily="18" charset="0"/>
              </a:rPr>
              <a:t>robotlar yerlerinden ç</a:t>
            </a:r>
            <a:r>
              <a:rPr lang="tr-TR" dirty="0" smtClean="0">
                <a:cs typeface="Times New Roman" panose="02020603050405020304" pitchFamily="18" charset="0"/>
              </a:rPr>
              <a:t>ıkarılmadan</a:t>
            </a:r>
            <a:r>
              <a:rPr lang="tr-TR" dirty="0">
                <a:cs typeface="Times New Roman" panose="02020603050405020304" pitchFamily="18" charset="0"/>
              </a:rPr>
              <a:t>, </a:t>
            </a:r>
            <a:r>
              <a:rPr lang="tr-TR" dirty="0" smtClean="0">
                <a:cs typeface="Times New Roman" panose="02020603050405020304" pitchFamily="18" charset="0"/>
              </a:rPr>
              <a:t>simülasyon yardımıyla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görülebilmekte </a:t>
            </a:r>
            <a:r>
              <a:rPr lang="tr-TR" dirty="0">
                <a:cs typeface="Times New Roman" panose="02020603050405020304" pitchFamily="18" charset="0"/>
              </a:rPr>
              <a:t>ve </a:t>
            </a:r>
            <a:r>
              <a:rPr lang="tr-TR" dirty="0" smtClean="0">
                <a:cs typeface="Times New Roman" panose="02020603050405020304" pitchFamily="18" charset="0"/>
              </a:rPr>
              <a:t>düzeltilebilmektedir</a:t>
            </a:r>
            <a:r>
              <a:rPr lang="tr-TR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	Robotlar </a:t>
            </a:r>
            <a:r>
              <a:rPr lang="tr-TR" dirty="0">
                <a:cs typeface="Times New Roman" panose="02020603050405020304" pitchFamily="18" charset="0"/>
              </a:rPr>
              <a:t>genellikle birbirleriyle </a:t>
            </a:r>
            <a:r>
              <a:rPr lang="tr-TR" dirty="0" smtClean="0">
                <a:cs typeface="Times New Roman" panose="02020603050405020304" pitchFamily="18" charset="0"/>
              </a:rPr>
              <a:t>ilişkili </a:t>
            </a:r>
            <a:r>
              <a:rPr lang="tr-TR" dirty="0">
                <a:cs typeface="Times New Roman" panose="02020603050405020304" pitchFamily="18" charset="0"/>
              </a:rPr>
              <a:t>bir ş</a:t>
            </a:r>
            <a:r>
              <a:rPr lang="tr-TR" dirty="0" smtClean="0">
                <a:cs typeface="Times New Roman" panose="02020603050405020304" pitchFamily="18" charset="0"/>
              </a:rPr>
              <a:t>ekilde </a:t>
            </a:r>
            <a:r>
              <a:rPr lang="tr-TR" dirty="0">
                <a:cs typeface="Times New Roman" panose="02020603050405020304" pitchFamily="18" charset="0"/>
              </a:rPr>
              <a:t>hareket eden </a:t>
            </a:r>
            <a:r>
              <a:rPr lang="tr-TR" dirty="0" smtClean="0">
                <a:cs typeface="Times New Roman" panose="02020603050405020304" pitchFamily="18" charset="0"/>
              </a:rPr>
              <a:t>birçok kısımdan ve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aralardaki  bağlantılardan oluşur</a:t>
            </a:r>
            <a:r>
              <a:rPr lang="tr-TR" dirty="0">
                <a:cs typeface="Times New Roman" panose="02020603050405020304" pitchFamily="18" charset="0"/>
              </a:rPr>
              <a:t>. Bu </a:t>
            </a:r>
            <a:r>
              <a:rPr lang="tr-TR" dirty="0" smtClean="0">
                <a:cs typeface="Times New Roman" panose="02020603050405020304" pitchFamily="18" charset="0"/>
              </a:rPr>
              <a:t>ba</a:t>
            </a:r>
            <a:r>
              <a:rPr lang="tr-TR" dirty="0">
                <a:cs typeface="Times New Roman" panose="02020603050405020304" pitchFamily="18" charset="0"/>
              </a:rPr>
              <a:t>ğ</a:t>
            </a:r>
            <a:r>
              <a:rPr lang="tr-TR" dirty="0" smtClean="0">
                <a:cs typeface="Times New Roman" panose="02020603050405020304" pitchFamily="18" charset="0"/>
              </a:rPr>
              <a:t>lantıların </a:t>
            </a:r>
            <a:r>
              <a:rPr lang="tr-TR" dirty="0">
                <a:cs typeface="Times New Roman" panose="02020603050405020304" pitchFamily="18" charset="0"/>
              </a:rPr>
              <a:t>sayısı ç</a:t>
            </a:r>
            <a:r>
              <a:rPr lang="tr-TR" dirty="0" smtClean="0">
                <a:cs typeface="Times New Roman" panose="02020603050405020304" pitchFamily="18" charset="0"/>
              </a:rPr>
              <a:t>oğu </a:t>
            </a:r>
            <a:r>
              <a:rPr lang="tr-TR" dirty="0">
                <a:cs typeface="Times New Roman" panose="02020603050405020304" pitchFamily="18" charset="0"/>
              </a:rPr>
              <a:t>zaman </a:t>
            </a:r>
            <a:r>
              <a:rPr lang="tr-TR" dirty="0" smtClean="0">
                <a:cs typeface="Times New Roman" panose="02020603050405020304" pitchFamily="18" charset="0"/>
              </a:rPr>
              <a:t>robot hareket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derecesine </a:t>
            </a:r>
            <a:r>
              <a:rPr lang="tr-TR" dirty="0">
                <a:cs typeface="Times New Roman" panose="02020603050405020304" pitchFamily="18" charset="0"/>
              </a:rPr>
              <a:t>(</a:t>
            </a:r>
            <a:r>
              <a:rPr lang="tr-TR" dirty="0" err="1">
                <a:cs typeface="Times New Roman" panose="02020603050405020304" pitchFamily="18" charset="0"/>
              </a:rPr>
              <a:t>degree</a:t>
            </a:r>
            <a:r>
              <a:rPr lang="tr-TR" dirty="0">
                <a:cs typeface="Times New Roman" panose="02020603050405020304" pitchFamily="18" charset="0"/>
              </a:rPr>
              <a:t>  </a:t>
            </a:r>
            <a:r>
              <a:rPr lang="tr-TR" dirty="0" smtClean="0">
                <a:cs typeface="Times New Roman" panose="02020603050405020304" pitchFamily="18" charset="0"/>
              </a:rPr>
              <a:t>of </a:t>
            </a:r>
            <a:r>
              <a:rPr lang="tr-TR" dirty="0" err="1">
                <a:cs typeface="Times New Roman" panose="02020603050405020304" pitchFamily="18" charset="0"/>
              </a:rPr>
              <a:t>freedom</a:t>
            </a:r>
            <a:r>
              <a:rPr lang="tr-TR" dirty="0">
                <a:cs typeface="Times New Roman" panose="02020603050405020304" pitchFamily="18" charset="0"/>
              </a:rPr>
              <a:t>) </a:t>
            </a:r>
            <a:r>
              <a:rPr lang="tr-TR" dirty="0" smtClean="0">
                <a:cs typeface="Times New Roman" panose="02020603050405020304" pitchFamily="18" charset="0"/>
              </a:rPr>
              <a:t>eşittir</a:t>
            </a:r>
            <a:r>
              <a:rPr lang="tr-TR" dirty="0">
                <a:cs typeface="Times New Roman" panose="02020603050405020304" pitchFamily="18" charset="0"/>
              </a:rPr>
              <a:t>. Robot programlaması ve </a:t>
            </a:r>
            <a:r>
              <a:rPr lang="tr-TR" dirty="0" smtClean="0">
                <a:cs typeface="Times New Roman" panose="02020603050405020304" pitchFamily="18" charset="0"/>
              </a:rPr>
              <a:t>simülasyonunda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karşılaşılan </a:t>
            </a:r>
            <a:r>
              <a:rPr lang="tr-TR" dirty="0">
                <a:cs typeface="Times New Roman" panose="02020603050405020304" pitchFamily="18" charset="0"/>
              </a:rPr>
              <a:t>en </a:t>
            </a:r>
            <a:r>
              <a:rPr lang="tr-TR" dirty="0" smtClean="0">
                <a:cs typeface="Times New Roman" panose="02020603050405020304" pitchFamily="18" charset="0"/>
              </a:rPr>
              <a:t>büyük  problemlerden </a:t>
            </a:r>
            <a:r>
              <a:rPr lang="tr-TR" dirty="0">
                <a:cs typeface="Times New Roman" panose="02020603050405020304" pitchFamily="18" charset="0"/>
              </a:rPr>
              <a:t>biri robotun hareket eden kısımlarının </a:t>
            </a:r>
            <a:r>
              <a:rPr lang="tr-TR" dirty="0" smtClean="0">
                <a:cs typeface="Times New Roman" panose="02020603050405020304" pitchFamily="18" charset="0"/>
              </a:rPr>
              <a:t>çevreye ve </a:t>
            </a: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robotun ba</a:t>
            </a:r>
            <a:r>
              <a:rPr lang="tr-TR" dirty="0">
                <a:cs typeface="Times New Roman" panose="02020603050405020304" pitchFamily="18" charset="0"/>
              </a:rPr>
              <a:t>ğ</a:t>
            </a:r>
            <a:r>
              <a:rPr lang="tr-TR" dirty="0" smtClean="0">
                <a:cs typeface="Times New Roman" panose="02020603050405020304" pitchFamily="18" charset="0"/>
              </a:rPr>
              <a:t>lantılarına göre </a:t>
            </a:r>
            <a:r>
              <a:rPr lang="tr-TR" dirty="0">
                <a:cs typeface="Times New Roman" panose="02020603050405020304" pitchFamily="18" charset="0"/>
              </a:rPr>
              <a:t>nasıl </a:t>
            </a:r>
            <a:r>
              <a:rPr lang="tr-TR" dirty="0" smtClean="0">
                <a:cs typeface="Times New Roman" panose="02020603050405020304" pitchFamily="18" charset="0"/>
              </a:rPr>
              <a:t>yönlendirileceğidir</a:t>
            </a:r>
            <a:r>
              <a:rPr lang="tr-TR" dirty="0">
                <a:cs typeface="Times New Roman" panose="02020603050405020304" pitchFamily="18" charset="0"/>
              </a:rPr>
              <a:t>. Ve bu </a:t>
            </a:r>
            <a:r>
              <a:rPr lang="tr-TR" dirty="0" smtClean="0">
                <a:cs typeface="Times New Roman" panose="02020603050405020304" pitchFamily="18" charset="0"/>
              </a:rPr>
              <a:t>de</a:t>
            </a:r>
            <a:r>
              <a:rPr lang="tr-TR" dirty="0">
                <a:cs typeface="Times New Roman" panose="02020603050405020304" pitchFamily="18" charset="0"/>
              </a:rPr>
              <a:t>ğ</a:t>
            </a:r>
            <a:r>
              <a:rPr lang="tr-TR" dirty="0" smtClean="0">
                <a:cs typeface="Times New Roman" panose="02020603050405020304" pitchFamily="18" charset="0"/>
              </a:rPr>
              <a:t>erler </a:t>
            </a:r>
            <a:r>
              <a:rPr lang="tr-TR" dirty="0">
                <a:cs typeface="Times New Roman" panose="02020603050405020304" pitchFamily="18" charset="0"/>
              </a:rPr>
              <a:t>genellikle matematiksel </a:t>
            </a:r>
            <a:endParaRPr lang="tr-TR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cs typeface="Times New Roman" panose="02020603050405020304" pitchFamily="18" charset="0"/>
              </a:rPr>
              <a:t>olarak gösterilir </a:t>
            </a:r>
            <a:r>
              <a:rPr lang="tr-TR" dirty="0">
                <a:cs typeface="Times New Roman" panose="02020603050405020304" pitchFamily="18" charset="0"/>
              </a:rPr>
              <a:t>ve </a:t>
            </a:r>
            <a:r>
              <a:rPr lang="tr-TR" dirty="0" smtClean="0">
                <a:cs typeface="Times New Roman" panose="02020603050405020304" pitchFamily="18" charset="0"/>
              </a:rPr>
              <a:t>hesaplanır</a:t>
            </a:r>
            <a:r>
              <a:rPr lang="tr-TR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03412" y="889000"/>
            <a:ext cx="9805988" cy="516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	Forward </a:t>
            </a:r>
            <a:r>
              <a:rPr lang="tr-TR" dirty="0"/>
              <a:t>ve Ters (Inverse) Kinematik, robotun </a:t>
            </a:r>
            <a:r>
              <a:rPr lang="tr-TR" dirty="0" smtClean="0"/>
              <a:t>ba</a:t>
            </a:r>
            <a:r>
              <a:rPr lang="tr-TR" dirty="0"/>
              <a:t>ğ</a:t>
            </a:r>
            <a:r>
              <a:rPr lang="tr-TR" dirty="0" smtClean="0"/>
              <a:t>lantı açıları verildi</a:t>
            </a:r>
            <a:r>
              <a:rPr lang="tr-TR" dirty="0"/>
              <a:t>ğ</a:t>
            </a:r>
            <a:r>
              <a:rPr lang="tr-TR" dirty="0" smtClean="0"/>
              <a:t>inde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parçalarının </a:t>
            </a:r>
            <a:r>
              <a:rPr lang="tr-TR" dirty="0"/>
              <a:t>yerini; veya robotun hareket edebilmesi </a:t>
            </a:r>
            <a:r>
              <a:rPr lang="tr-TR" dirty="0" smtClean="0"/>
              <a:t>için </a:t>
            </a:r>
            <a:r>
              <a:rPr lang="tr-TR" dirty="0"/>
              <a:t>gereken enerjiyi </a:t>
            </a:r>
            <a:r>
              <a:rPr lang="tr-TR" dirty="0" smtClean="0"/>
              <a:t>bulmak için </a:t>
            </a:r>
          </a:p>
          <a:p>
            <a:pPr marL="0" indent="0">
              <a:buNone/>
            </a:pPr>
            <a:r>
              <a:rPr lang="tr-TR" dirty="0" smtClean="0"/>
              <a:t>kullanılır. İyi </a:t>
            </a:r>
            <a:r>
              <a:rPr lang="tr-TR" dirty="0"/>
              <a:t>bir robot </a:t>
            </a:r>
            <a:r>
              <a:rPr lang="tr-TR" dirty="0" smtClean="0"/>
              <a:t>simülasyon </a:t>
            </a:r>
            <a:r>
              <a:rPr lang="tr-TR" dirty="0"/>
              <a:t>programı, </a:t>
            </a:r>
            <a:r>
              <a:rPr lang="tr-TR" dirty="0" smtClean="0"/>
              <a:t>gerçek robotun  yapabileceği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Her şeyi simüle edebilmelidir. Önemli birkaç robot </a:t>
            </a:r>
            <a:r>
              <a:rPr lang="tr-TR" dirty="0"/>
              <a:t>programlama </a:t>
            </a:r>
            <a:r>
              <a:rPr lang="tr-TR" dirty="0" smtClean="0"/>
              <a:t>dili şunlardır:</a:t>
            </a:r>
          </a:p>
          <a:p>
            <a:r>
              <a:rPr lang="tr-TR" dirty="0" err="1" smtClean="0"/>
              <a:t>Robotscript</a:t>
            </a:r>
            <a:endParaRPr lang="tr-TR" dirty="0" smtClean="0"/>
          </a:p>
          <a:p>
            <a:r>
              <a:rPr lang="tr-TR" dirty="0" smtClean="0"/>
              <a:t>ARAC</a:t>
            </a:r>
          </a:p>
          <a:p>
            <a:r>
              <a:rPr lang="tr-TR" dirty="0" smtClean="0"/>
              <a:t>AML</a:t>
            </a:r>
          </a:p>
          <a:p>
            <a:r>
              <a:rPr lang="tr-TR" dirty="0" err="1" smtClean="0"/>
              <a:t>RoboML</a:t>
            </a:r>
            <a:endParaRPr lang="tr-TR" dirty="0" smtClean="0"/>
          </a:p>
          <a:p>
            <a:r>
              <a:rPr lang="tr-TR" dirty="0"/>
              <a:t>NQC (Not </a:t>
            </a:r>
            <a:r>
              <a:rPr lang="tr-TR" dirty="0" err="1"/>
              <a:t>Quite</a:t>
            </a:r>
            <a:r>
              <a:rPr lang="tr-TR" dirty="0"/>
              <a:t> C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Onika</a:t>
            </a:r>
            <a:endParaRPr lang="tr-TR" dirty="0" smtClean="0"/>
          </a:p>
          <a:p>
            <a:r>
              <a:rPr lang="tr-TR" dirty="0" smtClean="0"/>
              <a:t>REXX</a:t>
            </a:r>
          </a:p>
          <a:p>
            <a:r>
              <a:rPr lang="tr-TR" dirty="0" err="1"/>
              <a:t>Behavior</a:t>
            </a:r>
            <a:r>
              <a:rPr lang="tr-TR" dirty="0"/>
              <a:t> Language (</a:t>
            </a:r>
            <a:r>
              <a:rPr lang="tr-TR" dirty="0" smtClean="0"/>
              <a:t>Davranı</a:t>
            </a:r>
            <a:r>
              <a:rPr lang="tr-TR" dirty="0"/>
              <a:t>ş</a:t>
            </a:r>
            <a:r>
              <a:rPr lang="tr-TR" dirty="0" smtClean="0"/>
              <a:t> </a:t>
            </a:r>
            <a:r>
              <a:rPr lang="tr-TR" dirty="0"/>
              <a:t>Dili)</a:t>
            </a:r>
          </a:p>
        </p:txBody>
      </p:sp>
    </p:spTree>
    <p:extLst>
      <p:ext uri="{BB962C8B-B14F-4D97-AF65-F5344CB8AC3E}">
        <p14:creationId xmlns:p14="http://schemas.microsoft.com/office/powerpoint/2010/main" val="2688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12912" y="2358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tr-TR" sz="2800" dirty="0" err="1" smtClean="0">
                <a:solidFill>
                  <a:schemeClr val="accent1"/>
                </a:solidFill>
                <a:latin typeface="+mn-lt"/>
              </a:rPr>
              <a:t>Matlab</a:t>
            </a:r>
            <a:r>
              <a:rPr lang="tr-TR" sz="2800" dirty="0" err="1">
                <a:solidFill>
                  <a:schemeClr val="accent1"/>
                </a:solidFill>
                <a:latin typeface="+mn-lt"/>
              </a:rPr>
              <a:t>-</a:t>
            </a:r>
            <a:r>
              <a:rPr lang="tr-TR" sz="2800" dirty="0" err="1" smtClean="0">
                <a:solidFill>
                  <a:schemeClr val="accent1"/>
                </a:solidFill>
                <a:latin typeface="+mn-lt"/>
              </a:rPr>
              <a:t>toolbox</a:t>
            </a:r>
            <a:r>
              <a:rPr lang="tr-TR" sz="2800" dirty="0" smtClean="0">
                <a:solidFill>
                  <a:schemeClr val="accent1"/>
                </a:solidFill>
                <a:latin typeface="+mn-lt"/>
              </a:rPr>
              <a:t> ilişkisi</a:t>
            </a:r>
            <a:endParaRPr lang="tr-TR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8912" y="723900"/>
            <a:ext cx="10301288" cy="613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	MATLAB</a:t>
            </a:r>
            <a:r>
              <a:rPr lang="tr-TR" dirty="0"/>
              <a:t>; (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Laboratory</a:t>
            </a:r>
            <a:r>
              <a:rPr lang="tr-TR" dirty="0"/>
              <a:t>); ilk defa 1985’de C.B </a:t>
            </a:r>
            <a:r>
              <a:rPr lang="tr-TR" dirty="0" err="1"/>
              <a:t>Moler</a:t>
            </a:r>
            <a:r>
              <a:rPr lang="tr-TR" dirty="0"/>
              <a:t> </a:t>
            </a:r>
            <a:r>
              <a:rPr lang="tr-TR" dirty="0" smtClean="0"/>
              <a:t>tarafından matematik ve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özellikle de matris esaslı matematik ortamında kullanılmak </a:t>
            </a:r>
            <a:r>
              <a:rPr lang="tr-TR" dirty="0" smtClean="0"/>
              <a:t>üzere </a:t>
            </a:r>
            <a:r>
              <a:rPr lang="tr-TR" dirty="0"/>
              <a:t>geliştirilmiş etkileşimli bir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paket </a:t>
            </a:r>
            <a:r>
              <a:rPr lang="tr-TR" dirty="0"/>
              <a:t>programlama dilidir. İlk sürümleri FORTRAN </a:t>
            </a:r>
            <a:r>
              <a:rPr lang="tr-TR" dirty="0" smtClean="0"/>
              <a:t>diliyle </a:t>
            </a:r>
            <a:r>
              <a:rPr lang="tr-TR" dirty="0"/>
              <a:t>yazılmış olmakla beraber </a:t>
            </a:r>
            <a:r>
              <a:rPr lang="tr-TR" dirty="0" smtClean="0"/>
              <a:t>son </a:t>
            </a:r>
          </a:p>
          <a:p>
            <a:pPr marL="0" indent="0">
              <a:buNone/>
            </a:pPr>
            <a:r>
              <a:rPr lang="tr-TR" dirty="0" smtClean="0"/>
              <a:t>sürümleri </a:t>
            </a:r>
            <a:r>
              <a:rPr lang="tr-TR" dirty="0"/>
              <a:t>(2000 yılı itibariyle 5.1 </a:t>
            </a:r>
            <a:r>
              <a:rPr lang="tr-TR" dirty="0" err="1"/>
              <a:t>dir</a:t>
            </a:r>
            <a:r>
              <a:rPr lang="tr-TR" dirty="0"/>
              <a:t>) C dilinde </a:t>
            </a:r>
            <a:r>
              <a:rPr lang="tr-TR" dirty="0" smtClean="0"/>
              <a:t>hazırlanmıştır</a:t>
            </a:r>
            <a:r>
              <a:rPr lang="tr-TR" dirty="0"/>
              <a:t>. MATLAB mühendislik alanında;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sayısal </a:t>
            </a:r>
            <a:r>
              <a:rPr lang="tr-TR" dirty="0"/>
              <a:t>hesaplama, veri çözümleri </a:t>
            </a:r>
            <a:r>
              <a:rPr lang="tr-TR" dirty="0" smtClean="0"/>
              <a:t>ve </a:t>
            </a:r>
            <a:r>
              <a:rPr lang="tr-TR" dirty="0"/>
              <a:t>grafik işlemlerinde kullanılabilecek genel amaçlı bir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program </a:t>
            </a:r>
            <a:r>
              <a:rPr lang="tr-TR" dirty="0"/>
              <a:t>olmakla </a:t>
            </a:r>
            <a:r>
              <a:rPr lang="tr-TR" dirty="0" smtClean="0"/>
              <a:t>beraber </a:t>
            </a:r>
            <a:r>
              <a:rPr lang="tr-TR" dirty="0"/>
              <a:t>özel amaçlı modüler paketlere de sahiptir. Control </a:t>
            </a:r>
            <a:r>
              <a:rPr lang="tr-TR" dirty="0" err="1"/>
              <a:t>Toolbox</a:t>
            </a:r>
            <a:r>
              <a:rPr lang="tr-TR" dirty="0"/>
              <a:t>,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Signal</a:t>
            </a:r>
            <a:r>
              <a:rPr lang="tr-TR" dirty="0" smtClean="0"/>
              <a:t> </a:t>
            </a:r>
            <a:r>
              <a:rPr lang="tr-TR" dirty="0" err="1" smtClean="0"/>
              <a:t>Toolbox</a:t>
            </a:r>
            <a:r>
              <a:rPr lang="tr-TR" dirty="0" smtClean="0"/>
              <a:t> </a:t>
            </a:r>
            <a:r>
              <a:rPr lang="tr-TR" dirty="0"/>
              <a:t>gibi paket programlar (bilgisayar destekli denetim sistemi </a:t>
            </a:r>
            <a:r>
              <a:rPr lang="tr-TR" dirty="0" smtClean="0"/>
              <a:t>tasarımı) paketler </a:t>
            </a:r>
          </a:p>
          <a:p>
            <a:pPr marL="0" indent="0">
              <a:buNone/>
            </a:pPr>
            <a:r>
              <a:rPr lang="tr-TR" dirty="0" smtClean="0"/>
              <a:t>olup </a:t>
            </a:r>
            <a:r>
              <a:rPr lang="tr-TR" dirty="0"/>
              <a:t>bunlar denetim sistemlerinin tasarımında çok etkili araçlardır. </a:t>
            </a:r>
            <a:r>
              <a:rPr lang="tr-TR" dirty="0" smtClean="0"/>
              <a:t>Ayrıca </a:t>
            </a:r>
            <a:r>
              <a:rPr lang="tr-TR" dirty="0"/>
              <a:t>WINDOWS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ortamında </a:t>
            </a:r>
            <a:r>
              <a:rPr lang="tr-TR" dirty="0"/>
              <a:t>çalışan SIMULINK, etkileşimli benzetim </a:t>
            </a:r>
            <a:r>
              <a:rPr lang="tr-TR" dirty="0" smtClean="0"/>
              <a:t>programlarının </a:t>
            </a:r>
            <a:r>
              <a:rPr lang="tr-TR" dirty="0"/>
              <a:t>hazırlanması ve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çalıştırılmasında </a:t>
            </a:r>
            <a:r>
              <a:rPr lang="tr-TR" dirty="0"/>
              <a:t>büyük kolaylıklar sağlamaktadır.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	</a:t>
            </a:r>
            <a:r>
              <a:rPr lang="tr-TR" dirty="0" err="1" smtClean="0"/>
              <a:t>MATLAB’ın</a:t>
            </a:r>
            <a:r>
              <a:rPr lang="tr-TR" dirty="0" smtClean="0"/>
              <a:t> kullanılırlığı </a:t>
            </a:r>
            <a:r>
              <a:rPr lang="tr-TR" dirty="0"/>
              <a:t>ve çok yönlülüğü, uygulamalara özgü çeşitli araç-kutuları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eklemekle </a:t>
            </a:r>
            <a:r>
              <a:rPr lang="tr-TR" dirty="0"/>
              <a:t>geliştirilebilir. Araç kutuları, çeşitli bilimsel alan ve konularda yazılan MATLAB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fonksiyon </a:t>
            </a:r>
            <a:r>
              <a:rPr lang="tr-TR" dirty="0"/>
              <a:t>dosyalarından </a:t>
            </a:r>
            <a:r>
              <a:rPr lang="tr-TR" dirty="0" smtClean="0"/>
              <a:t>oluşurlar. Bunlardan bizim konumuzu ilgilendiren araç çubuğu:</a:t>
            </a:r>
          </a:p>
          <a:p>
            <a:pPr marL="0" indent="0">
              <a:buNone/>
            </a:pPr>
            <a:r>
              <a:rPr lang="tr-TR" b="1" dirty="0" smtClean="0"/>
              <a:t> 	</a:t>
            </a:r>
            <a:r>
              <a:rPr lang="tr-TR" b="1" dirty="0" err="1" smtClean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-Control 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</a:rPr>
              <a:t>Toolbox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(Robot Kontrol Araç kutusu): </a:t>
            </a:r>
            <a:r>
              <a:rPr lang="tr-TR" dirty="0"/>
              <a:t>Robot kontrol sistemleri tasarımı ile ilgili  </a:t>
            </a:r>
            <a:r>
              <a:rPr lang="tr-TR" dirty="0" smtClean="0"/>
              <a:t>fonksiyonlardan </a:t>
            </a:r>
            <a:r>
              <a:rPr lang="tr-TR" dirty="0"/>
              <a:t>oluşmaktadır.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63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79600" y="457200"/>
            <a:ext cx="9625012" cy="62611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tr-TR" sz="3000" dirty="0">
                <a:solidFill>
                  <a:schemeClr val="accent1"/>
                </a:solidFill>
              </a:rPr>
              <a:t>MATLAB ROBOTICS TOOLBOX </a:t>
            </a:r>
            <a:endParaRPr lang="tr-TR" sz="30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tr-TR" sz="30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tr-TR" dirty="0" smtClean="0"/>
              <a:t>	Açık </a:t>
            </a:r>
            <a:r>
              <a:rPr lang="tr-TR" dirty="0"/>
              <a:t>kaynak kodlu bir araç kutusudur. Geliştirilen kodlar </a:t>
            </a:r>
            <a:r>
              <a:rPr lang="tr-TR" dirty="0" smtClean="0"/>
              <a:t>ücretsiz </a:t>
            </a:r>
            <a:r>
              <a:rPr lang="tr-TR" dirty="0"/>
              <a:t>ve geliştirilebilir şekilde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sunulmasına </a:t>
            </a:r>
            <a:r>
              <a:rPr lang="tr-TR" dirty="0"/>
              <a:t>karşın </a:t>
            </a:r>
            <a:r>
              <a:rPr lang="tr-TR" dirty="0" err="1"/>
              <a:t>Robotics</a:t>
            </a:r>
            <a:r>
              <a:rPr lang="tr-TR" dirty="0"/>
              <a:t> </a:t>
            </a:r>
            <a:r>
              <a:rPr lang="tr-TR" dirty="0" err="1" smtClean="0"/>
              <a:t>Toolbox’ın</a:t>
            </a:r>
            <a:r>
              <a:rPr lang="tr-TR" dirty="0" smtClean="0"/>
              <a:t>  </a:t>
            </a:r>
            <a:r>
              <a:rPr lang="tr-TR" dirty="0"/>
              <a:t>çalıştırılabilmesi  için  MATLAB  programının </a:t>
            </a:r>
            <a:r>
              <a:rPr lang="tr-TR" dirty="0" smtClean="0"/>
              <a:t>yüklü  </a:t>
            </a:r>
          </a:p>
          <a:p>
            <a:pPr marL="0" indent="0">
              <a:buNone/>
            </a:pPr>
            <a:r>
              <a:rPr lang="tr-TR" dirty="0" smtClean="0"/>
              <a:t>olması  </a:t>
            </a:r>
            <a:r>
              <a:rPr lang="tr-TR" dirty="0"/>
              <a:t>gerekmektedir.  </a:t>
            </a:r>
            <a:r>
              <a:rPr lang="tr-TR" dirty="0" err="1"/>
              <a:t>Robotics</a:t>
            </a:r>
            <a:r>
              <a:rPr lang="tr-TR" dirty="0"/>
              <a:t>  </a:t>
            </a:r>
            <a:r>
              <a:rPr lang="tr-TR" dirty="0" err="1"/>
              <a:t>toolbox</a:t>
            </a:r>
            <a:r>
              <a:rPr lang="tr-TR" dirty="0"/>
              <a:t>  Peter  </a:t>
            </a:r>
            <a:r>
              <a:rPr lang="tr-TR" dirty="0" err="1"/>
              <a:t>Corke</a:t>
            </a:r>
            <a:r>
              <a:rPr lang="tr-TR" dirty="0"/>
              <a:t> </a:t>
            </a:r>
            <a:r>
              <a:rPr lang="tr-TR" dirty="0" smtClean="0"/>
              <a:t>tarafından  </a:t>
            </a:r>
            <a:r>
              <a:rPr lang="tr-TR" dirty="0"/>
              <a:t>2011  yılında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geliştirilmeye  </a:t>
            </a:r>
            <a:r>
              <a:rPr lang="tr-TR" dirty="0"/>
              <a:t>başlanmış  ve  2014 </a:t>
            </a:r>
            <a:r>
              <a:rPr lang="tr-TR" dirty="0" smtClean="0"/>
              <a:t>yılına  </a:t>
            </a:r>
            <a:r>
              <a:rPr lang="tr-TR" dirty="0"/>
              <a:t>kadar  9  güncelleme  çıkmıştır.  </a:t>
            </a:r>
            <a:r>
              <a:rPr lang="tr-TR" dirty="0" err="1"/>
              <a:t>Matlab</a:t>
            </a:r>
            <a:r>
              <a:rPr lang="tr-TR" dirty="0"/>
              <a:t>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ortamında geliştirilen </a:t>
            </a:r>
            <a:r>
              <a:rPr lang="tr-TR" dirty="0"/>
              <a:t>kodlardan bazıları; döndürme matrisleri, kinematik, </a:t>
            </a:r>
            <a:r>
              <a:rPr lang="tr-TR" dirty="0" smtClean="0"/>
              <a:t>ters  </a:t>
            </a:r>
            <a:r>
              <a:rPr lang="tr-TR" dirty="0"/>
              <a:t>kinematik, 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jakobiyen</a:t>
            </a:r>
            <a:r>
              <a:rPr lang="tr-TR" dirty="0" smtClean="0"/>
              <a:t>  </a:t>
            </a:r>
            <a:r>
              <a:rPr lang="tr-TR" dirty="0"/>
              <a:t>matrisleri,  mobil  robotlar  için </a:t>
            </a:r>
            <a:r>
              <a:rPr lang="tr-TR" dirty="0" err="1" smtClean="0"/>
              <a:t>quadrator</a:t>
            </a:r>
            <a:r>
              <a:rPr lang="tr-TR" dirty="0"/>
              <a:t>,  </a:t>
            </a:r>
            <a:r>
              <a:rPr lang="tr-TR" dirty="0" err="1"/>
              <a:t>Bug</a:t>
            </a:r>
            <a:r>
              <a:rPr lang="tr-TR" dirty="0"/>
              <a:t>,  D*  algoritma  fonksiyonlarıdır.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Bu fonksiyonların  </a:t>
            </a:r>
            <a:r>
              <a:rPr lang="tr-TR" dirty="0"/>
              <a:t>hazır  olarak  sunulması  ve  MATLAB </a:t>
            </a:r>
            <a:r>
              <a:rPr lang="tr-TR" dirty="0" smtClean="0"/>
              <a:t>programının  </a:t>
            </a:r>
            <a:r>
              <a:rPr lang="tr-TR" dirty="0"/>
              <a:t>altyapısı  ile  robot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programlanabilir  </a:t>
            </a:r>
            <a:r>
              <a:rPr lang="tr-TR" dirty="0"/>
              <a:t>ve  sonuçlar </a:t>
            </a:r>
            <a:r>
              <a:rPr lang="tr-TR" dirty="0" smtClean="0"/>
              <a:t>analiz  </a:t>
            </a:r>
            <a:r>
              <a:rPr lang="tr-TR" dirty="0"/>
              <a:t>edilebilir.  3D  çevre  ve  simülasyonun  </a:t>
            </a:r>
            <a:r>
              <a:rPr lang="tr-TR" dirty="0" smtClean="0"/>
              <a:t>sunulmadığı </a:t>
            </a:r>
          </a:p>
          <a:p>
            <a:pPr marL="0" indent="0">
              <a:buNone/>
            </a:pPr>
            <a:r>
              <a:rPr lang="tr-TR" dirty="0" smtClean="0"/>
              <a:t>programda  </a:t>
            </a:r>
            <a:r>
              <a:rPr lang="tr-TR" dirty="0"/>
              <a:t>sonuçlar,  grafikler  ve  tablolar  </a:t>
            </a:r>
            <a:r>
              <a:rPr lang="tr-TR" dirty="0" smtClean="0"/>
              <a:t>şeklinde alınmaktadır</a:t>
            </a:r>
            <a:r>
              <a:rPr lang="tr-TR" dirty="0"/>
              <a:t>.  Farklı  kontrol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algoritmalarının  </a:t>
            </a:r>
            <a:r>
              <a:rPr lang="tr-TR" dirty="0"/>
              <a:t>da  rahatlıkla </a:t>
            </a:r>
            <a:r>
              <a:rPr lang="tr-TR" dirty="0" smtClean="0"/>
              <a:t>kullanılabildiği  </a:t>
            </a:r>
            <a:r>
              <a:rPr lang="tr-TR" dirty="0" err="1"/>
              <a:t>Matlab</a:t>
            </a:r>
            <a:r>
              <a:rPr lang="tr-TR" dirty="0"/>
              <a:t>  ortamında  yazılacak  robot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algoritmalarının </a:t>
            </a:r>
            <a:r>
              <a:rPr lang="tr-TR" dirty="0"/>
              <a:t>denenmesinde büyük kolaylık </a:t>
            </a:r>
            <a:r>
              <a:rPr lang="tr-TR" dirty="0" smtClean="0"/>
              <a:t>sağlayabilecek bir  </a:t>
            </a:r>
            <a:r>
              <a:rPr lang="tr-TR" dirty="0"/>
              <a:t>araç  kutusudur. 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Robotics</a:t>
            </a:r>
            <a:r>
              <a:rPr lang="tr-TR" dirty="0" smtClean="0"/>
              <a:t>  </a:t>
            </a:r>
            <a:r>
              <a:rPr lang="tr-TR" dirty="0" err="1"/>
              <a:t>Toolbox</a:t>
            </a:r>
            <a:r>
              <a:rPr lang="tr-TR" dirty="0"/>
              <a:t>  kullanımı  için  ücretsiz </a:t>
            </a:r>
            <a:r>
              <a:rPr lang="tr-TR" dirty="0" smtClean="0"/>
              <a:t>olarak </a:t>
            </a:r>
            <a:r>
              <a:rPr lang="tr-TR" dirty="0"/>
              <a:t>elektronik kitap sunulmaktadır. Robot kol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simülasyonu</a:t>
            </a:r>
            <a:r>
              <a:rPr lang="tr-TR" dirty="0"/>
              <a:t>, </a:t>
            </a:r>
            <a:r>
              <a:rPr lang="tr-TR" dirty="0" smtClean="0"/>
              <a:t>robotlar </a:t>
            </a:r>
            <a:r>
              <a:rPr lang="tr-TR" dirty="0"/>
              <a:t>için kontrolör tasarımı gibi birçok akademik çalışma </a:t>
            </a:r>
            <a:r>
              <a:rPr lang="tr-TR" dirty="0" smtClean="0"/>
              <a:t>bu </a:t>
            </a:r>
            <a:r>
              <a:rPr lang="tr-TR" dirty="0"/>
              <a:t>araç kutusu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kullanılarak </a:t>
            </a:r>
            <a:r>
              <a:rPr lang="tr-TR" dirty="0"/>
              <a:t>yapılmıştır</a:t>
            </a:r>
          </a:p>
        </p:txBody>
      </p:sp>
    </p:spTree>
    <p:extLst>
      <p:ext uri="{BB962C8B-B14F-4D97-AF65-F5344CB8AC3E}">
        <p14:creationId xmlns:p14="http://schemas.microsoft.com/office/powerpoint/2010/main" val="36686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62725" y="205010"/>
            <a:ext cx="8911687" cy="1280890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1"/>
                </a:solidFill>
              </a:rPr>
              <a:t>Simülasyon Nedir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16318" y="965200"/>
            <a:ext cx="10775682" cy="4768222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	Simülasyon </a:t>
            </a:r>
            <a:r>
              <a:rPr lang="tr-TR" dirty="0"/>
              <a:t>(benzetim), gerçek hayattaki bir sistemin veya sürecin çalışmasının zaman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üzerinden </a:t>
            </a:r>
            <a:r>
              <a:rPr lang="tr-TR" dirty="0"/>
              <a:t>taklit edilmesi olarak tanımlanmaktadır .</a:t>
            </a:r>
            <a:r>
              <a:rPr lang="tr-TR" dirty="0" smtClean="0"/>
              <a:t>Simülasyonlar</a:t>
            </a:r>
            <a:r>
              <a:rPr lang="tr-TR" dirty="0"/>
              <a:t>, sistemin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yapay </a:t>
            </a:r>
            <a:r>
              <a:rPr lang="tr-TR" dirty="0"/>
              <a:t>geçmişinin üretilmesine ve gerçek sistemin karakteristik özelliklerine dair çıkarımlar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yapmak </a:t>
            </a:r>
            <a:r>
              <a:rPr lang="tr-TR" dirty="0"/>
              <a:t>üzere bu geçmişin gözlemlenmesine olanak vermektedirler. Simülasyonlar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çoğunlukla </a:t>
            </a:r>
            <a:r>
              <a:rPr lang="tr-TR" dirty="0"/>
              <a:t>bilgisayar üzerinde, gerçek sistemlerin modellenmesi şeklinde hayata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geçirilmektedirler</a:t>
            </a:r>
            <a:r>
              <a:rPr lang="tr-TR" dirty="0"/>
              <a:t>. Simülasyon yazılımları sistemin davranışını tanımlamak, analiz etmek ve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“... </a:t>
            </a:r>
            <a:r>
              <a:rPr lang="tr-TR" dirty="0"/>
              <a:t>olursa ne olur?” </a:t>
            </a:r>
            <a:r>
              <a:rPr lang="tr-TR" dirty="0" smtClean="0"/>
              <a:t>sorularına </a:t>
            </a:r>
            <a:r>
              <a:rPr lang="tr-TR" dirty="0"/>
              <a:t>cevap vermek için kullanılmaktadır.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Kısaca </a:t>
            </a:r>
            <a:r>
              <a:rPr lang="tr-TR" dirty="0"/>
              <a:t>simülasyon, bir sistemi temsil edebilecek bir model oluşturma işlemi olarak da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tanımlanabilir </a:t>
            </a:r>
            <a:r>
              <a:rPr lang="tr-TR" dirty="0"/>
              <a:t>.</a:t>
            </a:r>
            <a:r>
              <a:rPr lang="tr-TR" dirty="0" smtClean="0"/>
              <a:t>Oluşturulan </a:t>
            </a:r>
            <a:r>
              <a:rPr lang="tr-TR" dirty="0"/>
              <a:t>model, temsil ettiği sistem üzerinde maliyetli olabilecek ve zaman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alabilecek </a:t>
            </a:r>
            <a:r>
              <a:rPr lang="tr-TR" dirty="0"/>
              <a:t>işlemlerin yapılabilmesine imkân sağlayacaktır. </a:t>
            </a:r>
          </a:p>
        </p:txBody>
      </p:sp>
    </p:spTree>
    <p:extLst>
      <p:ext uri="{BB962C8B-B14F-4D97-AF65-F5344CB8AC3E}">
        <p14:creationId xmlns:p14="http://schemas.microsoft.com/office/powerpoint/2010/main" val="37499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11300" y="812800"/>
            <a:ext cx="10133012" cy="577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	Çok </a:t>
            </a:r>
            <a:r>
              <a:rPr lang="tr-TR" dirty="0"/>
              <a:t>sayıda kişinin kısıtlı sayıdaki robot üzerinde çalışma gereksinimi, çalışmaların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sadece </a:t>
            </a:r>
            <a:r>
              <a:rPr lang="tr-TR" dirty="0"/>
              <a:t>üniversitenin açık olduğu zamanlarda yapılabilmesi, bu çalışmalar sırasında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robotlarda </a:t>
            </a:r>
            <a:r>
              <a:rPr lang="tr-TR" dirty="0"/>
              <a:t>oluşabilecek donanımsal problemlere müdahale edebilecek birisinin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çalışmalar </a:t>
            </a:r>
            <a:r>
              <a:rPr lang="tr-TR" dirty="0"/>
              <a:t>esnasında bulunma zorunluluğu, oluşturulmuş olan yapay ortam üzerinde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değişiklik </a:t>
            </a:r>
            <a:r>
              <a:rPr lang="tr-TR" dirty="0"/>
              <a:t>yapmanın zorluğu ve robot üzerinde yapılması gereken veya yapıldığında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oluşabilecek </a:t>
            </a:r>
            <a:r>
              <a:rPr lang="tr-TR" dirty="0"/>
              <a:t>değişimleri gözlemlemek amacıyla yapılmak istenen donanımsal değişiklerin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zaman </a:t>
            </a:r>
            <a:r>
              <a:rPr lang="tr-TR" dirty="0"/>
              <a:t>alıcı olması gibi sebeplerle, gerçekleştirilmekte olan robot projesinde çeşitli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aksaklıklar </a:t>
            </a:r>
            <a:r>
              <a:rPr lang="tr-TR" dirty="0"/>
              <a:t>ve yavaşlamalar meydana gelebilmektedir. Tüm bu sorunlara çözüm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üretebilecek</a:t>
            </a:r>
            <a:r>
              <a:rPr lang="tr-TR" dirty="0"/>
              <a:t>, daha konforlu bir çalışma ortamı sunabilecek ve çalışmaları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hızlandırabilecek </a:t>
            </a:r>
            <a:r>
              <a:rPr lang="tr-TR" dirty="0"/>
              <a:t>bir çözüme ihtiyaç duyulmaktaydı. Bu noktada, oluşan bu ihtiyacı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giderebilecek </a:t>
            </a:r>
            <a:r>
              <a:rPr lang="tr-TR" dirty="0"/>
              <a:t>olan bu çalışmanın gerçekleştirilmesine karar verilmiştir. Bu çalışmanın temel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amacı</a:t>
            </a:r>
            <a:r>
              <a:rPr lang="tr-TR" dirty="0"/>
              <a:t>, gerçek robota ihtiyaç duymadan robotun tüm özelliklerini ve davranışlarını </a:t>
            </a:r>
            <a:r>
              <a:rPr lang="tr-TR" dirty="0" err="1"/>
              <a:t>simüle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edebilecek</a:t>
            </a:r>
            <a:r>
              <a:rPr lang="tr-TR" dirty="0"/>
              <a:t>, yeni algoritmaların geliştirilmesine ve karşılaştırılarak problemlerin tespitine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olanak </a:t>
            </a:r>
            <a:r>
              <a:rPr lang="tr-TR" dirty="0"/>
              <a:t>sağlayacak bir ortamın oluşturulmasıdır. </a:t>
            </a:r>
          </a:p>
        </p:txBody>
      </p:sp>
    </p:spTree>
    <p:extLst>
      <p:ext uri="{BB962C8B-B14F-4D97-AF65-F5344CB8AC3E}">
        <p14:creationId xmlns:p14="http://schemas.microsoft.com/office/powerpoint/2010/main" val="17419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0200" y="812800"/>
            <a:ext cx="9879012" cy="6045200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	Geliştirilen </a:t>
            </a:r>
            <a:r>
              <a:rPr lang="tr-TR" dirty="0"/>
              <a:t>yazılımın hayata geçmesiyle elde edilecek faydalar şu şekilde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sıralanabilir:</a:t>
            </a:r>
          </a:p>
          <a:p>
            <a:pPr marL="0" indent="0">
              <a:buNone/>
            </a:pP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• </a:t>
            </a:r>
            <a:r>
              <a:rPr lang="tr-TR" dirty="0"/>
              <a:t>Robotun çalışma ortamındaki engeller (duvarlar), kolay bir şekilde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oluşturulabilecek </a:t>
            </a:r>
            <a:r>
              <a:rPr lang="tr-TR" dirty="0"/>
              <a:t>ve değiştirilebilecektir. Bu sayede robotların çok farklı ortamlardaki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davranışları </a:t>
            </a:r>
            <a:r>
              <a:rPr lang="tr-TR" dirty="0"/>
              <a:t>gözlemlenebilecek ve kıyaslanabilecektir.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• </a:t>
            </a:r>
            <a:r>
              <a:rPr lang="tr-TR" dirty="0"/>
              <a:t>Robotun gerçek çalışma anında karşılaşılabilecek olan ve elde edilen sonuçları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etkileyebilecek </a:t>
            </a:r>
            <a:r>
              <a:rPr lang="tr-TR" dirty="0"/>
              <a:t>aygıt ölçümlerinin gürültülü veya çalışma zeminin kaygan olması gibi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etmenlerin </a:t>
            </a:r>
            <a:r>
              <a:rPr lang="tr-TR" dirty="0"/>
              <a:t>olmadığı ideal ortamda veya bu etmenlerin değişik oranlarda etkili olduğu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şartlarda</a:t>
            </a:r>
            <a:r>
              <a:rPr lang="tr-TR" dirty="0"/>
              <a:t>, robotların davranışları gözlemlenerek kıyaslamalar yapılabilecektir. </a:t>
            </a:r>
          </a:p>
        </p:txBody>
      </p:sp>
    </p:spTree>
    <p:extLst>
      <p:ext uri="{BB962C8B-B14F-4D97-AF65-F5344CB8AC3E}">
        <p14:creationId xmlns:p14="http://schemas.microsoft.com/office/powerpoint/2010/main" val="8405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46</Words>
  <Application>Microsoft Office PowerPoint</Application>
  <PresentationFormat>Geniş ekran</PresentationFormat>
  <Paragraphs>154</Paragraphs>
  <Slides>15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Duman</vt:lpstr>
      <vt:lpstr>Robot Programlama</vt:lpstr>
      <vt:lpstr>PowerPoint Sunusu</vt:lpstr>
      <vt:lpstr>PowerPoint Sunusu</vt:lpstr>
      <vt:lpstr>PowerPoint Sunusu</vt:lpstr>
      <vt:lpstr>Matlab-toolbox ilişkisi</vt:lpstr>
      <vt:lpstr>PowerPoint Sunusu</vt:lpstr>
      <vt:lpstr>Simülasyon Nedir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Kaynakça </vt:lpstr>
    </vt:vector>
  </TitlesOfParts>
  <Company>SilentAll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Programlama</dc:title>
  <dc:creator>ASUS</dc:creator>
  <cp:lastModifiedBy>murat can Albayraklıoğlu</cp:lastModifiedBy>
  <cp:revision>19</cp:revision>
  <dcterms:created xsi:type="dcterms:W3CDTF">2016-11-06T21:10:36Z</dcterms:created>
  <dcterms:modified xsi:type="dcterms:W3CDTF">2017-12-21T21:39:03Z</dcterms:modified>
</cp:coreProperties>
</file>