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7" r:id="rId3"/>
    <p:sldId id="258" r:id="rId4"/>
    <p:sldId id="266" r:id="rId5"/>
    <p:sldId id="263" r:id="rId6"/>
    <p:sldId id="265" r:id="rId7"/>
    <p:sldId id="261" r:id="rId8"/>
    <p:sldId id="262" r:id="rId9"/>
    <p:sldId id="268" r:id="rId10"/>
    <p:sldId id="257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E0832C-8D46-4805-A938-F6D320FB5AE0}" type="datetimeFigureOut">
              <a:rPr lang="fr-FR" smtClean="0"/>
              <a:t>12/02/2022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B0184A-7B49-4949-9691-1B246E077B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3144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B5170-342E-4F73-894A-640363FA1040}" type="datetimeFigureOut">
              <a:rPr lang="fr-FR" smtClean="0"/>
              <a:t>12/02/2022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6D803-149F-4C81-AD08-4560F24E0E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5584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B5170-342E-4F73-894A-640363FA1040}" type="datetimeFigureOut">
              <a:rPr lang="fr-FR" smtClean="0"/>
              <a:t>12/02/2022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6D803-149F-4C81-AD08-4560F24E0E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7243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B5170-342E-4F73-894A-640363FA1040}" type="datetimeFigureOut">
              <a:rPr lang="fr-FR" smtClean="0"/>
              <a:t>12/02/2022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6D803-149F-4C81-AD08-4560F24E0E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8483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B5170-342E-4F73-894A-640363FA1040}" type="datetimeFigureOut">
              <a:rPr lang="fr-FR" smtClean="0"/>
              <a:t>12/02/2022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6D803-149F-4C81-AD08-4560F24E0E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1402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B5170-342E-4F73-894A-640363FA1040}" type="datetimeFigureOut">
              <a:rPr lang="fr-FR" smtClean="0"/>
              <a:t>12/02/2022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6D803-149F-4C81-AD08-4560F24E0E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728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B5170-342E-4F73-894A-640363FA1040}" type="datetimeFigureOut">
              <a:rPr lang="fr-FR" smtClean="0"/>
              <a:t>12/02/2022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6D803-149F-4C81-AD08-4560F24E0E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7798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B5170-342E-4F73-894A-640363FA1040}" type="datetimeFigureOut">
              <a:rPr lang="fr-FR" smtClean="0"/>
              <a:t>12/02/2022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6D803-149F-4C81-AD08-4560F24E0E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1416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B5170-342E-4F73-894A-640363FA1040}" type="datetimeFigureOut">
              <a:rPr lang="fr-FR" smtClean="0"/>
              <a:t>12/02/2022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6D803-149F-4C81-AD08-4560F24E0E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5312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B5170-342E-4F73-894A-640363FA1040}" type="datetimeFigureOut">
              <a:rPr lang="fr-FR" smtClean="0"/>
              <a:t>12/02/2022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6D803-149F-4C81-AD08-4560F24E0E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1790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B5170-342E-4F73-894A-640363FA1040}" type="datetimeFigureOut">
              <a:rPr lang="fr-FR" smtClean="0"/>
              <a:t>12/02/2022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6D803-149F-4C81-AD08-4560F24E0E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0196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B5170-342E-4F73-894A-640363FA1040}" type="datetimeFigureOut">
              <a:rPr lang="fr-FR" smtClean="0"/>
              <a:t>12/02/2022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6D803-149F-4C81-AD08-4560F24E0E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8754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B5170-342E-4F73-894A-640363FA1040}" type="datetimeFigureOut">
              <a:rPr lang="fr-FR" smtClean="0"/>
              <a:t>12/02/2022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6D803-149F-4C81-AD08-4560F24E0E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966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Details</a:t>
            </a:r>
            <a:r>
              <a:rPr lang="fr-FR" dirty="0" smtClean="0"/>
              <a:t> on </a:t>
            </a:r>
            <a:r>
              <a:rPr lang="fr-FR" dirty="0" err="1" smtClean="0"/>
              <a:t>Covid</a:t>
            </a:r>
            <a:r>
              <a:rPr lang="fr-FR" dirty="0" smtClean="0"/>
              <a:t> 25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8809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Advisor</a:t>
            </a:r>
            <a:r>
              <a:rPr lang="fr-FR" dirty="0" smtClean="0"/>
              <a:t> System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If data </a:t>
            </a:r>
            <a:r>
              <a:rPr lang="fr-FR" dirty="0" err="1" smtClean="0"/>
              <a:t>exceed</a:t>
            </a:r>
            <a:r>
              <a:rPr lang="fr-FR" dirty="0" smtClean="0"/>
              <a:t> </a:t>
            </a:r>
            <a:r>
              <a:rPr lang="fr-FR" dirty="0" err="1" smtClean="0"/>
              <a:t>thresholds</a:t>
            </a:r>
            <a:r>
              <a:rPr lang="fr-FR" dirty="0" smtClean="0"/>
              <a:t>, new message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pushed</a:t>
            </a:r>
            <a:r>
              <a:rPr lang="fr-FR" dirty="0" smtClean="0"/>
              <a:t> on </a:t>
            </a:r>
            <a:r>
              <a:rPr lang="fr-FR" dirty="0" err="1" smtClean="0"/>
              <a:t>advisor</a:t>
            </a:r>
            <a:r>
              <a:rPr lang="fr-FR" dirty="0" smtClean="0"/>
              <a:t> panel</a:t>
            </a:r>
          </a:p>
          <a:p>
            <a:endParaRPr lang="fr-FR" dirty="0"/>
          </a:p>
          <a:p>
            <a:r>
              <a:rPr lang="fr-FR" dirty="0" smtClean="0"/>
              <a:t>Exemple:</a:t>
            </a:r>
          </a:p>
          <a:p>
            <a:pPr lvl="1"/>
            <a:r>
              <a:rPr lang="fr-FR" dirty="0" smtClean="0"/>
              <a:t>If </a:t>
            </a:r>
            <a:r>
              <a:rPr lang="fr-FR" dirty="0" err="1" smtClean="0"/>
              <a:t>debt</a:t>
            </a:r>
            <a:r>
              <a:rPr lang="fr-FR" dirty="0" smtClean="0"/>
              <a:t> </a:t>
            </a:r>
            <a:r>
              <a:rPr lang="fr-FR" dirty="0" err="1" smtClean="0"/>
              <a:t>exceeds</a:t>
            </a:r>
            <a:r>
              <a:rPr lang="fr-FR" dirty="0" smtClean="0"/>
              <a:t> 1Md€ =&gt; "</a:t>
            </a:r>
            <a:r>
              <a:rPr lang="en-US" dirty="0" smtClean="0"/>
              <a:t>Can we support these measures for a long time?”</a:t>
            </a:r>
          </a:p>
          <a:p>
            <a:pPr lvl="1"/>
            <a:r>
              <a:rPr lang="en-US" dirty="0" smtClean="0"/>
              <a:t>If the number of daily death exceeds 750 =&gt; “You should take measures to contain the pandemic.”</a:t>
            </a:r>
          </a:p>
          <a:p>
            <a:pPr lvl="1"/>
            <a:r>
              <a:rPr lang="en-US" dirty="0" smtClean="0"/>
              <a:t>If the number of emergency beds needed exceeds available beds =&gt; “There are too many patients compared to the number of intensive care beds.”</a:t>
            </a:r>
          </a:p>
          <a:p>
            <a:pPr lvl="1"/>
            <a:r>
              <a:rPr lang="en-US" dirty="0" smtClean="0"/>
              <a:t>…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3505" y="199679"/>
            <a:ext cx="1679723" cy="1625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143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Revolution</a:t>
            </a:r>
            <a:r>
              <a:rPr lang="fr-FR" dirty="0" smtClean="0"/>
              <a:t> System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err="1" smtClean="0"/>
              <a:t>Computed</a:t>
            </a:r>
            <a:r>
              <a:rPr lang="fr-FR" dirty="0" smtClean="0"/>
              <a:t> at a national </a:t>
            </a:r>
            <a:r>
              <a:rPr lang="fr-FR" dirty="0" err="1" smtClean="0"/>
              <a:t>level</a:t>
            </a:r>
            <a:endParaRPr lang="fr-FR" dirty="0" smtClean="0"/>
          </a:p>
          <a:p>
            <a:pPr lvl="1"/>
            <a:r>
              <a:rPr lang="fr-FR" dirty="0" err="1" smtClean="0"/>
              <a:t>Some</a:t>
            </a:r>
            <a:r>
              <a:rPr lang="fr-FR" dirty="0" smtClean="0"/>
              <a:t> </a:t>
            </a:r>
            <a:r>
              <a:rPr lang="fr-FR" dirty="0" err="1" smtClean="0"/>
              <a:t>measures</a:t>
            </a:r>
            <a:r>
              <a:rPr lang="fr-FR" dirty="0" smtClean="0"/>
              <a:t> </a:t>
            </a:r>
            <a:r>
              <a:rPr lang="fr-FR" dirty="0" err="1" smtClean="0"/>
              <a:t>increase</a:t>
            </a:r>
            <a:r>
              <a:rPr lang="fr-FR" dirty="0" smtClean="0"/>
              <a:t> population stress (not </a:t>
            </a:r>
            <a:r>
              <a:rPr lang="fr-FR" dirty="0" err="1" smtClean="0"/>
              <a:t>enough</a:t>
            </a:r>
            <a:r>
              <a:rPr lang="fr-FR" dirty="0" smtClean="0"/>
              <a:t> </a:t>
            </a:r>
            <a:r>
              <a:rPr lang="fr-FR" dirty="0" err="1" smtClean="0"/>
              <a:t>mask</a:t>
            </a:r>
            <a:r>
              <a:rPr lang="fr-FR" dirty="0" smtClean="0"/>
              <a:t> for all the population)</a:t>
            </a:r>
          </a:p>
          <a:p>
            <a:pPr lvl="1"/>
            <a:r>
              <a:rPr lang="fr-FR" dirty="0" err="1" smtClean="0"/>
              <a:t>Some</a:t>
            </a:r>
            <a:r>
              <a:rPr lang="fr-FR" dirty="0" smtClean="0"/>
              <a:t> </a:t>
            </a:r>
            <a:r>
              <a:rPr lang="fr-FR" dirty="0" err="1" smtClean="0"/>
              <a:t>measures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increase</a:t>
            </a:r>
            <a:r>
              <a:rPr lang="fr-FR" dirty="0" smtClean="0"/>
              <a:t> or </a:t>
            </a:r>
            <a:r>
              <a:rPr lang="fr-FR" dirty="0" err="1" smtClean="0"/>
              <a:t>decrease</a:t>
            </a:r>
            <a:r>
              <a:rPr lang="fr-FR" dirty="0" smtClean="0"/>
              <a:t> population stress </a:t>
            </a:r>
            <a:r>
              <a:rPr lang="fr-FR" dirty="0" err="1" smtClean="0"/>
              <a:t>depending</a:t>
            </a:r>
            <a:r>
              <a:rPr lang="fr-FR" dirty="0" smtClean="0"/>
              <a:t> on </a:t>
            </a:r>
            <a:r>
              <a:rPr lang="fr-FR" dirty="0" err="1" smtClean="0"/>
              <a:t>crisis</a:t>
            </a:r>
            <a:r>
              <a:rPr lang="fr-FR" dirty="0" smtClean="0"/>
              <a:t> </a:t>
            </a:r>
            <a:r>
              <a:rPr lang="fr-FR" dirty="0" err="1" smtClean="0"/>
              <a:t>evolution</a:t>
            </a:r>
            <a:endParaRPr lang="fr-FR" dirty="0" smtClean="0"/>
          </a:p>
          <a:p>
            <a:pPr lvl="2"/>
            <a:r>
              <a:rPr lang="fr-FR" dirty="0" smtClean="0"/>
              <a:t>Close </a:t>
            </a:r>
            <a:r>
              <a:rPr lang="fr-FR" dirty="0" err="1" smtClean="0"/>
              <a:t>schools</a:t>
            </a:r>
            <a:r>
              <a:rPr lang="fr-FR" dirty="0" smtClean="0"/>
              <a:t> </a:t>
            </a:r>
            <a:r>
              <a:rPr lang="fr-FR" dirty="0" err="1" smtClean="0"/>
              <a:t>while</a:t>
            </a:r>
            <a:r>
              <a:rPr lang="fr-FR" dirty="0" smtClean="0"/>
              <a:t> </a:t>
            </a:r>
            <a:r>
              <a:rPr lang="fr-FR" dirty="0" err="1" smtClean="0"/>
              <a:t>there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no lot of cases </a:t>
            </a:r>
            <a:r>
              <a:rPr lang="fr-FR" dirty="0" err="1" smtClean="0"/>
              <a:t>increases</a:t>
            </a:r>
            <a:r>
              <a:rPr lang="fr-FR" dirty="0" smtClean="0"/>
              <a:t> population stress</a:t>
            </a:r>
          </a:p>
          <a:p>
            <a:pPr lvl="2"/>
            <a:r>
              <a:rPr lang="fr-FR" dirty="0" smtClean="0"/>
              <a:t>Close </a:t>
            </a:r>
            <a:r>
              <a:rPr lang="fr-FR" dirty="0" err="1" smtClean="0"/>
              <a:t>schools</a:t>
            </a:r>
            <a:r>
              <a:rPr lang="fr-FR" dirty="0" smtClean="0"/>
              <a:t> </a:t>
            </a:r>
            <a:r>
              <a:rPr lang="fr-FR" dirty="0" err="1" smtClean="0"/>
              <a:t>while</a:t>
            </a:r>
            <a:r>
              <a:rPr lang="fr-FR" dirty="0" smtClean="0"/>
              <a:t> </a:t>
            </a:r>
            <a:r>
              <a:rPr lang="fr-FR" dirty="0" err="1" smtClean="0"/>
              <a:t>there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lot of cases </a:t>
            </a:r>
            <a:r>
              <a:rPr lang="fr-FR" dirty="0" err="1" smtClean="0"/>
              <a:t>decreases</a:t>
            </a:r>
            <a:r>
              <a:rPr lang="fr-FR" dirty="0" smtClean="0"/>
              <a:t> population stress</a:t>
            </a:r>
          </a:p>
          <a:p>
            <a:pPr lvl="2"/>
            <a:r>
              <a:rPr lang="fr-FR" dirty="0" smtClean="0"/>
              <a:t>…</a:t>
            </a:r>
          </a:p>
          <a:p>
            <a:pPr lvl="1"/>
            <a:r>
              <a:rPr lang="fr-FR" dirty="0" smtClean="0"/>
              <a:t>If </a:t>
            </a:r>
            <a:r>
              <a:rPr lang="fr-FR" dirty="0" err="1" smtClean="0"/>
              <a:t>player</a:t>
            </a:r>
            <a:r>
              <a:rPr lang="fr-FR" dirty="0" smtClean="0"/>
              <a:t> </a:t>
            </a:r>
            <a:r>
              <a:rPr lang="fr-FR" dirty="0" err="1" smtClean="0"/>
              <a:t>lose</a:t>
            </a:r>
            <a:r>
              <a:rPr lang="fr-FR" dirty="0" smtClean="0"/>
              <a:t> control, population stress </a:t>
            </a:r>
            <a:r>
              <a:rPr lang="fr-FR" dirty="0" err="1" smtClean="0"/>
              <a:t>increases</a:t>
            </a:r>
            <a:endParaRPr lang="fr-FR" dirty="0" smtClean="0"/>
          </a:p>
          <a:p>
            <a:endParaRPr lang="fr-FR" dirty="0"/>
          </a:p>
          <a:p>
            <a:pPr marL="0" indent="0">
              <a:buNone/>
            </a:pPr>
            <a:r>
              <a:rPr lang="fr-FR" dirty="0" smtClean="0"/>
              <a:t>If stress </a:t>
            </a:r>
            <a:r>
              <a:rPr lang="fr-FR" dirty="0" err="1" smtClean="0"/>
              <a:t>exceeds</a:t>
            </a:r>
            <a:r>
              <a:rPr lang="fr-FR" dirty="0" smtClean="0"/>
              <a:t> 80% of the population more </a:t>
            </a:r>
            <a:r>
              <a:rPr lang="fr-FR" dirty="0" err="1" smtClean="0"/>
              <a:t>than</a:t>
            </a:r>
            <a:r>
              <a:rPr lang="fr-FR" dirty="0" smtClean="0"/>
              <a:t> 15 </a:t>
            </a:r>
            <a:r>
              <a:rPr lang="fr-FR" dirty="0" err="1" smtClean="0"/>
              <a:t>days</a:t>
            </a:r>
            <a:r>
              <a:rPr lang="fr-FR" dirty="0" smtClean="0"/>
              <a:t>, the </a:t>
            </a:r>
            <a:r>
              <a:rPr lang="fr-FR" dirty="0" err="1" smtClean="0"/>
              <a:t>player</a:t>
            </a:r>
            <a:r>
              <a:rPr lang="fr-FR" dirty="0" smtClean="0"/>
              <a:t> </a:t>
            </a:r>
            <a:r>
              <a:rPr lang="fr-FR" dirty="0" err="1" smtClean="0"/>
              <a:t>loose</a:t>
            </a:r>
            <a:r>
              <a:rPr lang="fr-FR" dirty="0" smtClean="0"/>
              <a:t> the </a:t>
            </a:r>
            <a:r>
              <a:rPr lang="fr-FR" dirty="0" err="1" smtClean="0"/>
              <a:t>game</a:t>
            </a:r>
            <a:r>
              <a:rPr lang="fr-FR" dirty="0" smtClean="0"/>
              <a:t>… but s/</a:t>
            </a:r>
            <a:r>
              <a:rPr lang="fr-FR" dirty="0" err="1" smtClean="0"/>
              <a:t>he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choose</a:t>
            </a:r>
            <a:r>
              <a:rPr lang="fr-FR" dirty="0" smtClean="0"/>
              <a:t> to </a:t>
            </a:r>
            <a:r>
              <a:rPr lang="fr-FR" dirty="0" err="1" smtClean="0"/>
              <a:t>keep</a:t>
            </a:r>
            <a:r>
              <a:rPr lang="fr-FR" dirty="0" smtClean="0"/>
              <a:t> in charge!</a:t>
            </a:r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3300" y="62707"/>
            <a:ext cx="3478212" cy="174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647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Beds</a:t>
            </a:r>
            <a:r>
              <a:rPr lang="fr-FR" dirty="0" smtClean="0"/>
              <a:t> System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145277"/>
          </a:xfrm>
        </p:spPr>
        <p:txBody>
          <a:bodyPr/>
          <a:lstStyle/>
          <a:p>
            <a:r>
              <a:rPr lang="fr-FR" dirty="0" err="1" smtClean="0"/>
              <a:t>Amount</a:t>
            </a:r>
            <a:r>
              <a:rPr lang="fr-FR" dirty="0" smtClean="0"/>
              <a:t> of </a:t>
            </a:r>
            <a:r>
              <a:rPr lang="fr-FR" dirty="0" err="1" smtClean="0"/>
              <a:t>beds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computed</a:t>
            </a:r>
            <a:r>
              <a:rPr lang="fr-FR" dirty="0" smtClean="0"/>
              <a:t> </a:t>
            </a:r>
            <a:r>
              <a:rPr lang="fr-FR" dirty="0" err="1" smtClean="0"/>
              <a:t>locally</a:t>
            </a:r>
            <a:r>
              <a:rPr lang="fr-FR" dirty="0" smtClean="0"/>
              <a:t> for </a:t>
            </a:r>
            <a:r>
              <a:rPr lang="fr-FR" dirty="0" err="1" smtClean="0"/>
              <a:t>each</a:t>
            </a:r>
            <a:r>
              <a:rPr lang="fr-FR" dirty="0" smtClean="0"/>
              <a:t> </a:t>
            </a:r>
            <a:r>
              <a:rPr lang="fr-FR" dirty="0" err="1" smtClean="0"/>
              <a:t>territory</a:t>
            </a:r>
            <a:endParaRPr lang="fr-FR" dirty="0" smtClean="0"/>
          </a:p>
          <a:p>
            <a:r>
              <a:rPr lang="fr-FR" dirty="0" smtClean="0"/>
              <a:t>If </a:t>
            </a:r>
            <a:r>
              <a:rPr lang="fr-FR" dirty="0" err="1" smtClean="0"/>
              <a:t>player</a:t>
            </a:r>
            <a:r>
              <a:rPr lang="fr-FR" dirty="0" smtClean="0"/>
              <a:t> </a:t>
            </a:r>
            <a:r>
              <a:rPr lang="fr-FR" dirty="0" err="1" smtClean="0"/>
              <a:t>ask</a:t>
            </a:r>
            <a:r>
              <a:rPr lang="fr-FR" dirty="0" smtClean="0"/>
              <a:t> to </a:t>
            </a:r>
            <a:r>
              <a:rPr lang="fr-FR" dirty="0" err="1" smtClean="0"/>
              <a:t>increase</a:t>
            </a:r>
            <a:r>
              <a:rPr lang="fr-FR" dirty="0" smtClean="0"/>
              <a:t> the </a:t>
            </a:r>
            <a:r>
              <a:rPr lang="fr-FR" dirty="0" err="1" smtClean="0"/>
              <a:t>amount</a:t>
            </a:r>
            <a:r>
              <a:rPr lang="fr-FR" dirty="0" smtClean="0"/>
              <a:t> of </a:t>
            </a:r>
            <a:r>
              <a:rPr lang="fr-FR" dirty="0" err="1" smtClean="0"/>
              <a:t>beds</a:t>
            </a:r>
            <a:r>
              <a:rPr lang="fr-FR" dirty="0" smtClean="0"/>
              <a:t>,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takes</a:t>
            </a:r>
            <a:r>
              <a:rPr lang="fr-FR" dirty="0" smtClean="0"/>
              <a:t> time…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3120" y="462092"/>
            <a:ext cx="1820760" cy="1131628"/>
          </a:xfrm>
          <a:prstGeom prst="rect">
            <a:avLst/>
          </a:prstGeom>
        </p:spPr>
      </p:pic>
      <p:grpSp>
        <p:nvGrpSpPr>
          <p:cNvPr id="5" name="Groupe 4"/>
          <p:cNvGrpSpPr/>
          <p:nvPr/>
        </p:nvGrpSpPr>
        <p:grpSpPr>
          <a:xfrm>
            <a:off x="3846945" y="3734218"/>
            <a:ext cx="2128519" cy="1384676"/>
            <a:chOff x="8204200" y="4776390"/>
            <a:chExt cx="2128519" cy="1384676"/>
          </a:xfrm>
        </p:grpSpPr>
        <p:pic>
          <p:nvPicPr>
            <p:cNvPr id="6" name="Imag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32776" y="4776390"/>
              <a:ext cx="1639887" cy="964055"/>
            </a:xfrm>
            <a:prstGeom prst="rect">
              <a:avLst/>
            </a:prstGeom>
          </p:spPr>
        </p:pic>
        <p:sp>
          <p:nvSpPr>
            <p:cNvPr id="7" name="Espace réservé du contenu 2"/>
            <p:cNvSpPr txBox="1">
              <a:spLocks/>
            </p:cNvSpPr>
            <p:nvPr/>
          </p:nvSpPr>
          <p:spPr>
            <a:xfrm>
              <a:off x="8204200" y="5627666"/>
              <a:ext cx="2128519" cy="5334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en-GB" sz="1600" dirty="0" smtClean="0"/>
                <a:t>| </a:t>
              </a:r>
              <a:r>
                <a:rPr lang="en-GB" sz="1600" dirty="0"/>
                <a:t> </a:t>
              </a:r>
              <a:r>
                <a:rPr lang="en-GB" sz="1600" dirty="0" smtClean="0"/>
                <a:t>                          |</a:t>
              </a:r>
            </a:p>
            <a:p>
              <a:pPr marL="0" indent="0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en-GB" sz="1600" dirty="0" smtClean="0"/>
                <a:t>0                          21 days</a:t>
              </a:r>
              <a:endParaRPr lang="en-GB" sz="1600" dirty="0"/>
            </a:p>
          </p:txBody>
        </p:sp>
      </p:grpSp>
      <p:cxnSp>
        <p:nvCxnSpPr>
          <p:cNvPr id="9" name="Connecteur droit 8"/>
          <p:cNvCxnSpPr/>
          <p:nvPr/>
        </p:nvCxnSpPr>
        <p:spPr>
          <a:xfrm flipV="1">
            <a:off x="4713721" y="3586480"/>
            <a:ext cx="0" cy="134666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flipV="1">
            <a:off x="4940936" y="3586480"/>
            <a:ext cx="0" cy="134666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393700" y="5600838"/>
            <a:ext cx="10331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Amount</a:t>
            </a:r>
            <a:r>
              <a:rPr lang="fr-FR" dirty="0" smtClean="0"/>
              <a:t> of </a:t>
            </a:r>
            <a:r>
              <a:rPr lang="fr-FR" dirty="0" err="1" smtClean="0"/>
              <a:t>beds</a:t>
            </a:r>
            <a:r>
              <a:rPr lang="fr-FR" dirty="0" smtClean="0"/>
              <a:t> </a:t>
            </a:r>
            <a:r>
              <a:rPr lang="fr-FR" dirty="0" err="1" smtClean="0"/>
              <a:t>needed</a:t>
            </a:r>
            <a:r>
              <a:rPr lang="fr-FR" dirty="0" smtClean="0"/>
              <a:t> = </a:t>
            </a:r>
            <a:r>
              <a:rPr lang="fr-FR" dirty="0" err="1" smtClean="0"/>
              <a:t>Number</a:t>
            </a:r>
            <a:r>
              <a:rPr lang="fr-FR" dirty="0" smtClean="0"/>
              <a:t> of patients in </a:t>
            </a:r>
            <a:r>
              <a:rPr lang="fr-FR" dirty="0" err="1" smtClean="0"/>
              <a:t>critic</a:t>
            </a:r>
            <a:r>
              <a:rPr lang="fr-FR" dirty="0" smtClean="0"/>
              <a:t> zone * virus </a:t>
            </a:r>
            <a:r>
              <a:rPr lang="fr-FR" dirty="0" err="1" smtClean="0"/>
              <a:t>serious</a:t>
            </a:r>
            <a:r>
              <a:rPr lang="fr-FR" dirty="0" smtClean="0"/>
              <a:t> case ratio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3056237" y="5041990"/>
            <a:ext cx="35593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/>
            <a:r>
              <a:rPr lang="en-GB" dirty="0" smtClean="0"/>
              <a:t>Death probability per day</a:t>
            </a:r>
          </a:p>
        </p:txBody>
      </p:sp>
      <p:sp>
        <p:nvSpPr>
          <p:cNvPr id="14" name="Parenthèse fermante 13"/>
          <p:cNvSpPr/>
          <p:nvPr/>
        </p:nvSpPr>
        <p:spPr>
          <a:xfrm rot="5400000">
            <a:off x="4813030" y="4746726"/>
            <a:ext cx="45719" cy="362808"/>
          </a:xfrm>
          <a:prstGeom prst="rightBracket">
            <a:avLst>
              <a:gd name="adj" fmla="val 29884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Forme libre 15"/>
          <p:cNvSpPr/>
          <p:nvPr/>
        </p:nvSpPr>
        <p:spPr>
          <a:xfrm>
            <a:off x="4619625" y="4975225"/>
            <a:ext cx="209786" cy="704850"/>
          </a:xfrm>
          <a:custGeom>
            <a:avLst/>
            <a:gdLst>
              <a:gd name="connsiteX0" fmla="*/ 209550 w 209786"/>
              <a:gd name="connsiteY0" fmla="*/ 0 h 704850"/>
              <a:gd name="connsiteX1" fmla="*/ 176213 w 209786"/>
              <a:gd name="connsiteY1" fmla="*/ 442913 h 704850"/>
              <a:gd name="connsiteX2" fmla="*/ 0 w 209786"/>
              <a:gd name="connsiteY2" fmla="*/ 704850 h 704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9786" h="704850">
                <a:moveTo>
                  <a:pt x="209550" y="0"/>
                </a:moveTo>
                <a:cubicBezTo>
                  <a:pt x="210344" y="162719"/>
                  <a:pt x="211138" y="325438"/>
                  <a:pt x="176213" y="442913"/>
                </a:cubicBezTo>
                <a:cubicBezTo>
                  <a:pt x="141288" y="560388"/>
                  <a:pt x="70644" y="632619"/>
                  <a:pt x="0" y="70485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7" name="Imag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481" y="3512270"/>
            <a:ext cx="1495082" cy="1495082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6493368" y="4889451"/>
            <a:ext cx="35593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/>
            <a:r>
              <a:rPr lang="en-GB" dirty="0" smtClean="0"/>
              <a:t>Virus properties</a:t>
            </a:r>
          </a:p>
        </p:txBody>
      </p:sp>
      <p:sp>
        <p:nvSpPr>
          <p:cNvPr id="19" name="Forme libre 18"/>
          <p:cNvSpPr/>
          <p:nvPr/>
        </p:nvSpPr>
        <p:spPr>
          <a:xfrm>
            <a:off x="7615158" y="5193298"/>
            <a:ext cx="698501" cy="479425"/>
          </a:xfrm>
          <a:custGeom>
            <a:avLst/>
            <a:gdLst>
              <a:gd name="connsiteX0" fmla="*/ 209550 w 209786"/>
              <a:gd name="connsiteY0" fmla="*/ 0 h 704850"/>
              <a:gd name="connsiteX1" fmla="*/ 176213 w 209786"/>
              <a:gd name="connsiteY1" fmla="*/ 442913 h 704850"/>
              <a:gd name="connsiteX2" fmla="*/ 0 w 209786"/>
              <a:gd name="connsiteY2" fmla="*/ 704850 h 704850"/>
              <a:gd name="connsiteX0" fmla="*/ 984250 w 984250"/>
              <a:gd name="connsiteY0" fmla="*/ 0 h 476250"/>
              <a:gd name="connsiteX1" fmla="*/ 176213 w 984250"/>
              <a:gd name="connsiteY1" fmla="*/ 214313 h 476250"/>
              <a:gd name="connsiteX2" fmla="*/ 0 w 984250"/>
              <a:gd name="connsiteY2" fmla="*/ 476250 h 476250"/>
              <a:gd name="connsiteX0" fmla="*/ 984250 w 984251"/>
              <a:gd name="connsiteY0" fmla="*/ 0 h 476250"/>
              <a:gd name="connsiteX1" fmla="*/ 528638 w 984251"/>
              <a:gd name="connsiteY1" fmla="*/ 252413 h 476250"/>
              <a:gd name="connsiteX2" fmla="*/ 0 w 984251"/>
              <a:gd name="connsiteY2" fmla="*/ 476250 h 476250"/>
              <a:gd name="connsiteX0" fmla="*/ 698500 w 698501"/>
              <a:gd name="connsiteY0" fmla="*/ 0 h 479425"/>
              <a:gd name="connsiteX1" fmla="*/ 242888 w 698501"/>
              <a:gd name="connsiteY1" fmla="*/ 252413 h 479425"/>
              <a:gd name="connsiteX2" fmla="*/ 0 w 698501"/>
              <a:gd name="connsiteY2" fmla="*/ 479425 h 479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8501" h="479425">
                <a:moveTo>
                  <a:pt x="698500" y="0"/>
                </a:moveTo>
                <a:cubicBezTo>
                  <a:pt x="699294" y="162719"/>
                  <a:pt x="359305" y="172509"/>
                  <a:pt x="242888" y="252413"/>
                </a:cubicBezTo>
                <a:cubicBezTo>
                  <a:pt x="126471" y="332317"/>
                  <a:pt x="70644" y="407194"/>
                  <a:pt x="0" y="479425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0671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Mask</a:t>
            </a:r>
            <a:r>
              <a:rPr lang="fr-FR" dirty="0" smtClean="0"/>
              <a:t> system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Computed</a:t>
            </a:r>
            <a:r>
              <a:rPr lang="fr-FR" dirty="0" smtClean="0"/>
              <a:t> at a national </a:t>
            </a:r>
            <a:r>
              <a:rPr lang="fr-FR" dirty="0" err="1" smtClean="0"/>
              <a:t>level</a:t>
            </a:r>
            <a:endParaRPr lang="fr-FR" dirty="0" smtClean="0"/>
          </a:p>
          <a:p>
            <a:r>
              <a:rPr lang="fr-FR" dirty="0" smtClean="0"/>
              <a:t>Stock </a:t>
            </a:r>
            <a:r>
              <a:rPr lang="fr-FR" dirty="0" err="1" smtClean="0"/>
              <a:t>depends</a:t>
            </a:r>
            <a:r>
              <a:rPr lang="fr-FR" dirty="0" smtClean="0"/>
              <a:t> on</a:t>
            </a:r>
          </a:p>
          <a:p>
            <a:pPr lvl="1"/>
            <a:r>
              <a:rPr lang="fr-FR" dirty="0" smtClean="0"/>
              <a:t>National production</a:t>
            </a:r>
          </a:p>
          <a:p>
            <a:pPr lvl="1"/>
            <a:r>
              <a:rPr lang="fr-FR" dirty="0" smtClean="0"/>
              <a:t>International </a:t>
            </a:r>
            <a:r>
              <a:rPr lang="fr-FR" dirty="0" err="1" smtClean="0"/>
              <a:t>purchases</a:t>
            </a:r>
            <a:endParaRPr lang="fr-FR" dirty="0" smtClean="0"/>
          </a:p>
          <a:p>
            <a:pPr lvl="1"/>
            <a:r>
              <a:rPr lang="fr-FR" dirty="0" err="1" smtClean="0"/>
              <a:t>Number</a:t>
            </a:r>
            <a:r>
              <a:rPr lang="fr-FR" dirty="0" smtClean="0"/>
              <a:t> of </a:t>
            </a:r>
            <a:r>
              <a:rPr lang="fr-FR" dirty="0" err="1" smtClean="0"/>
              <a:t>infected</a:t>
            </a:r>
            <a:r>
              <a:rPr lang="fr-FR" dirty="0" smtClean="0"/>
              <a:t> people</a:t>
            </a:r>
          </a:p>
          <a:p>
            <a:pPr lvl="1"/>
            <a:r>
              <a:rPr lang="fr-FR" dirty="0" err="1" smtClean="0"/>
              <a:t>Requisition</a:t>
            </a:r>
            <a:r>
              <a:rPr lang="fr-FR" dirty="0" smtClean="0"/>
              <a:t> for the </a:t>
            </a:r>
            <a:r>
              <a:rPr lang="fr-FR" dirty="0" err="1" smtClean="0"/>
              <a:t>medical</a:t>
            </a:r>
            <a:r>
              <a:rPr lang="fr-FR" dirty="0" smtClean="0"/>
              <a:t> profession</a:t>
            </a:r>
          </a:p>
          <a:p>
            <a:pPr lvl="1"/>
            <a:r>
              <a:rPr lang="fr-FR" dirty="0" smtClean="0"/>
              <a:t>Self production</a:t>
            </a:r>
          </a:p>
          <a:p>
            <a:pPr lvl="1"/>
            <a:r>
              <a:rPr lang="fr-FR" dirty="0" smtClean="0"/>
              <a:t>…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1100" y="81757"/>
            <a:ext cx="3271837" cy="1716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518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Infection System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Computed</a:t>
            </a:r>
            <a:r>
              <a:rPr lang="fr-FR" dirty="0" smtClean="0"/>
              <a:t> </a:t>
            </a:r>
            <a:r>
              <a:rPr lang="fr-FR" dirty="0" err="1" smtClean="0"/>
              <a:t>locally</a:t>
            </a:r>
            <a:r>
              <a:rPr lang="fr-FR" dirty="0" smtClean="0"/>
              <a:t> for </a:t>
            </a:r>
            <a:r>
              <a:rPr lang="fr-FR" dirty="0" err="1" smtClean="0"/>
              <a:t>each</a:t>
            </a:r>
            <a:r>
              <a:rPr lang="fr-FR" dirty="0" smtClean="0"/>
              <a:t> </a:t>
            </a:r>
            <a:r>
              <a:rPr lang="fr-FR" dirty="0" err="1" smtClean="0"/>
              <a:t>territory</a:t>
            </a:r>
            <a:endParaRPr lang="fr-FR" dirty="0" smtClean="0"/>
          </a:p>
          <a:p>
            <a:pPr lvl="1"/>
            <a:r>
              <a:rPr lang="fr-FR" dirty="0" err="1" smtClean="0"/>
              <a:t>Compute</a:t>
            </a:r>
            <a:r>
              <a:rPr lang="fr-FR" dirty="0" smtClean="0"/>
              <a:t> </a:t>
            </a:r>
            <a:r>
              <a:rPr lang="fr-FR" dirty="0" err="1" smtClean="0"/>
              <a:t>probability</a:t>
            </a:r>
            <a:r>
              <a:rPr lang="fr-FR" dirty="0" smtClean="0"/>
              <a:t> of new patient </a:t>
            </a:r>
            <a:r>
              <a:rPr lang="fr-FR" dirty="0" err="1" smtClean="0"/>
              <a:t>coming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a </a:t>
            </a:r>
            <a:r>
              <a:rPr lang="fr-FR" dirty="0" err="1" smtClean="0"/>
              <a:t>foreign</a:t>
            </a:r>
            <a:r>
              <a:rPr lang="fr-FR" dirty="0" smtClean="0"/>
              <a:t> country (</a:t>
            </a:r>
            <a:r>
              <a:rPr lang="fr-FR" dirty="0" err="1" smtClean="0"/>
              <a:t>depends</a:t>
            </a:r>
            <a:r>
              <a:rPr lang="fr-FR" dirty="0" smtClean="0"/>
              <a:t> on </a:t>
            </a:r>
            <a:r>
              <a:rPr lang="fr-FR" dirty="0" err="1" smtClean="0"/>
              <a:t>closing</a:t>
            </a:r>
            <a:r>
              <a:rPr lang="fr-FR" dirty="0" smtClean="0"/>
              <a:t> </a:t>
            </a:r>
            <a:r>
              <a:rPr lang="fr-FR" dirty="0" err="1" smtClean="0"/>
              <a:t>frontiers</a:t>
            </a:r>
            <a:r>
              <a:rPr lang="fr-FR" dirty="0" smtClean="0"/>
              <a:t>)</a:t>
            </a:r>
          </a:p>
          <a:p>
            <a:pPr lvl="1"/>
            <a:r>
              <a:rPr lang="fr-FR" dirty="0" err="1" smtClean="0"/>
              <a:t>Compute</a:t>
            </a:r>
            <a:r>
              <a:rPr lang="fr-FR" dirty="0" smtClean="0"/>
              <a:t> </a:t>
            </a:r>
            <a:r>
              <a:rPr lang="fr-FR" dirty="0" err="1" smtClean="0"/>
              <a:t>probability</a:t>
            </a:r>
            <a:r>
              <a:rPr lang="fr-FR" dirty="0" smtClean="0"/>
              <a:t> of new patient </a:t>
            </a:r>
            <a:r>
              <a:rPr lang="fr-FR" dirty="0" err="1" smtClean="0"/>
              <a:t>coming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other</a:t>
            </a:r>
            <a:r>
              <a:rPr lang="fr-FR" dirty="0" smtClean="0"/>
              <a:t> </a:t>
            </a:r>
            <a:r>
              <a:rPr lang="fr-FR" dirty="0" err="1" smtClean="0"/>
              <a:t>territories</a:t>
            </a:r>
            <a:r>
              <a:rPr lang="fr-FR" dirty="0" smtClean="0"/>
              <a:t> (</a:t>
            </a:r>
            <a:r>
              <a:rPr lang="fr-FR" dirty="0" err="1" smtClean="0"/>
              <a:t>depends</a:t>
            </a:r>
            <a:r>
              <a:rPr lang="fr-FR" dirty="0" smtClean="0"/>
              <a:t> on restriction in </a:t>
            </a:r>
            <a:r>
              <a:rPr lang="fr-FR" dirty="0" err="1" smtClean="0"/>
              <a:t>each</a:t>
            </a:r>
            <a:r>
              <a:rPr lang="fr-FR" dirty="0" smtClean="0"/>
              <a:t> </a:t>
            </a:r>
            <a:r>
              <a:rPr lang="fr-FR" dirty="0" err="1" smtClean="0"/>
              <a:t>territory</a:t>
            </a:r>
            <a:r>
              <a:rPr lang="fr-FR" dirty="0" smtClean="0"/>
              <a:t>)</a:t>
            </a:r>
          </a:p>
          <a:p>
            <a:pPr lvl="1"/>
            <a:r>
              <a:rPr lang="fr-FR" dirty="0" err="1" smtClean="0"/>
              <a:t>Compute</a:t>
            </a:r>
            <a:r>
              <a:rPr lang="fr-FR" dirty="0" smtClean="0"/>
              <a:t> contamination </a:t>
            </a:r>
            <a:r>
              <a:rPr lang="fr-FR" dirty="0" err="1" smtClean="0"/>
              <a:t>inside</a:t>
            </a:r>
            <a:r>
              <a:rPr lang="fr-FR" dirty="0" smtClean="0"/>
              <a:t> </a:t>
            </a:r>
            <a:r>
              <a:rPr lang="fr-FR" dirty="0" err="1" smtClean="0"/>
              <a:t>territory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1575" y="66675"/>
            <a:ext cx="3319462" cy="175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91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Infection System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1575" y="66675"/>
            <a:ext cx="3319462" cy="1753333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/>
          <a:srcRect l="4365" b="17004"/>
          <a:stretch/>
        </p:blipFill>
        <p:spPr>
          <a:xfrm>
            <a:off x="8553450" y="2513313"/>
            <a:ext cx="2189082" cy="104903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/>
              <p:cNvSpPr txBox="1"/>
              <p:nvPr/>
            </p:nvSpPr>
            <p:spPr>
              <a:xfrm>
                <a:off x="209550" y="4674632"/>
                <a:ext cx="11843482" cy="13188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fr-FR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𝑇𝑒𝑟𝑟𝑖𝑡𝑜𝑟𝑖𝑒𝑠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fr-FR" sz="2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  <m:t>𝐴𝑔𝑒𝑠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fr-FR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fr-FR" sz="28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  <m:sup>
                                  <m:r>
                                    <a:rPr lang="fr-FR" sz="2800" b="0" i="1" smtClean="0">
                                      <a:latin typeface="Cambria Math" panose="02040503050406030204" pitchFamily="18" charset="0"/>
                                    </a:rPr>
                                    <m:t>𝐷𝑎𝑦𝑠</m:t>
                                  </m:r>
                                </m:sup>
                                <m:e>
                                  <m:r>
                                    <a:rPr lang="fr-FR" sz="2800" b="0" i="1" smtClean="0">
                                      <a:latin typeface="Cambria Math" panose="02040503050406030204" pitchFamily="18" charset="0"/>
                                    </a:rPr>
                                    <m:t>𝐼𝑃</m:t>
                                  </m:r>
                                  <m:d>
                                    <m:dPr>
                                      <m:ctrlPr>
                                        <a:rPr lang="fr-FR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sz="28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fr-FR" sz="2800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fr-FR" sz="28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fr-FR" sz="2800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fr-FR" sz="2800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d>
                                  <m:r>
                                    <a:rPr lang="fr-FR" sz="2800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fr-FR" sz="2800" b="0" i="1" smtClean="0">
                                      <a:latin typeface="Cambria Math" panose="02040503050406030204" pitchFamily="18" charset="0"/>
                                    </a:rPr>
                                    <m:t>𝑖𝑛𝑓𝑒𝑐𝑡𝑃𝑟𝑜𝑏</m:t>
                                  </m:r>
                                  <m:d>
                                    <m:dPr>
                                      <m:ctrlPr>
                                        <a:rPr lang="fr-FR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sz="2800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d>
                                  <m:r>
                                    <a:rPr lang="fr-FR" sz="2800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fr-FR" sz="28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  <m:r>
                                    <a:rPr lang="fr-FR" sz="2800" b="0" i="1" smtClean="0">
                                      <a:latin typeface="Cambria Math" panose="02040503050406030204" pitchFamily="18" charset="0"/>
                                    </a:rPr>
                                    <m:t>0(</m:t>
                                  </m:r>
                                  <m:r>
                                    <a:rPr lang="fr-FR" sz="28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fr-FR" sz="2800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fr-FR" sz="2800" b="0" i="1" smtClean="0">
                                      <a:latin typeface="Cambria Math" panose="02040503050406030204" pitchFamily="18" charset="0"/>
                                    </a:rPr>
                                    <m:t>𝑖𝑛𝑓𝑒𝑐𝑡𝑖𝑜𝑛𝑅𝑎𝑡𝑒</m:t>
                                  </m:r>
                                  <m:d>
                                    <m:dPr>
                                      <m:ctrlPr>
                                        <a:rPr lang="fr-FR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sz="28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fr-FR" sz="2800" b="0" i="1" smtClean="0">
                                      <a:latin typeface="Cambria Math" panose="02040503050406030204" pitchFamily="18" charset="0"/>
                                    </a:rPr>
                                    <m:t>) 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fr-FR" sz="2800" dirty="0"/>
              </a:p>
            </p:txBody>
          </p:sp>
        </mc:Choice>
        <mc:Fallback xmlns="">
          <p:sp>
            <p:nvSpPr>
              <p:cNvPr id="6" name="ZoneText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550" y="4674632"/>
                <a:ext cx="11843482" cy="131882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e 6"/>
          <p:cNvGrpSpPr/>
          <p:nvPr/>
        </p:nvGrpSpPr>
        <p:grpSpPr>
          <a:xfrm>
            <a:off x="5174255" y="2559279"/>
            <a:ext cx="1733551" cy="1413273"/>
            <a:chOff x="6172200" y="4742656"/>
            <a:chExt cx="1733551" cy="1413273"/>
          </a:xfrm>
        </p:grpSpPr>
        <p:pic>
          <p:nvPicPr>
            <p:cNvPr id="8" name="Image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72200" y="4742656"/>
              <a:ext cx="1657350" cy="981075"/>
            </a:xfrm>
            <a:prstGeom prst="rect">
              <a:avLst/>
            </a:prstGeom>
          </p:spPr>
        </p:pic>
        <p:sp>
          <p:nvSpPr>
            <p:cNvPr id="9" name="Espace réservé du contenu 2"/>
            <p:cNvSpPr txBox="1">
              <a:spLocks/>
            </p:cNvSpPr>
            <p:nvPr/>
          </p:nvSpPr>
          <p:spPr>
            <a:xfrm>
              <a:off x="6172201" y="5622529"/>
              <a:ext cx="1733550" cy="5334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en-GB" sz="1600" dirty="0" smtClean="0"/>
                <a:t>| </a:t>
              </a:r>
              <a:r>
                <a:rPr lang="en-GB" sz="1600" dirty="0"/>
                <a:t> </a:t>
              </a:r>
              <a:r>
                <a:rPr lang="en-GB" sz="1600" dirty="0" smtClean="0"/>
                <a:t>                          |</a:t>
              </a:r>
            </a:p>
            <a:p>
              <a:pPr marL="0" indent="0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en-GB" sz="1600" dirty="0" smtClean="0"/>
                <a:t>0                 21 days</a:t>
              </a:r>
              <a:endParaRPr lang="en-GB" sz="1600" dirty="0"/>
            </a:p>
          </p:txBody>
        </p:sp>
      </p:grpSp>
      <p:pic>
        <p:nvPicPr>
          <p:cNvPr id="10" name="Imag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48200" y="2559279"/>
            <a:ext cx="1104138" cy="1218811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473981" y="3867051"/>
            <a:ext cx="30525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/>
            <a:r>
              <a:rPr lang="en-GB" dirty="0" smtClean="0"/>
              <a:t>Amount of infected people</a:t>
            </a:r>
          </a:p>
        </p:txBody>
      </p:sp>
      <p:sp>
        <p:nvSpPr>
          <p:cNvPr id="12" name="Forme libre 11"/>
          <p:cNvSpPr/>
          <p:nvPr/>
        </p:nvSpPr>
        <p:spPr>
          <a:xfrm>
            <a:off x="3025433" y="4205516"/>
            <a:ext cx="533330" cy="962025"/>
          </a:xfrm>
          <a:custGeom>
            <a:avLst/>
            <a:gdLst>
              <a:gd name="connsiteX0" fmla="*/ 209550 w 209786"/>
              <a:gd name="connsiteY0" fmla="*/ 0 h 704850"/>
              <a:gd name="connsiteX1" fmla="*/ 176213 w 209786"/>
              <a:gd name="connsiteY1" fmla="*/ 442913 h 704850"/>
              <a:gd name="connsiteX2" fmla="*/ 0 w 209786"/>
              <a:gd name="connsiteY2" fmla="*/ 704850 h 704850"/>
              <a:gd name="connsiteX0" fmla="*/ 140970 w 141011"/>
              <a:gd name="connsiteY0" fmla="*/ 0 h 963930"/>
              <a:gd name="connsiteX1" fmla="*/ 107633 w 141011"/>
              <a:gd name="connsiteY1" fmla="*/ 442913 h 963930"/>
              <a:gd name="connsiteX2" fmla="*/ 0 w 141011"/>
              <a:gd name="connsiteY2" fmla="*/ 963930 h 963930"/>
              <a:gd name="connsiteX0" fmla="*/ 140970 w 140970"/>
              <a:gd name="connsiteY0" fmla="*/ 0 h 963930"/>
              <a:gd name="connsiteX1" fmla="*/ 0 w 140970"/>
              <a:gd name="connsiteY1" fmla="*/ 963930 h 963930"/>
              <a:gd name="connsiteX0" fmla="*/ 140970 w 140970"/>
              <a:gd name="connsiteY0" fmla="*/ 0 h 941070"/>
              <a:gd name="connsiteX1" fmla="*/ 0 w 140970"/>
              <a:gd name="connsiteY1" fmla="*/ 941070 h 941070"/>
              <a:gd name="connsiteX0" fmla="*/ 140970 w 140970"/>
              <a:gd name="connsiteY0" fmla="*/ 0 h 941070"/>
              <a:gd name="connsiteX1" fmla="*/ 0 w 140970"/>
              <a:gd name="connsiteY1" fmla="*/ 941070 h 941070"/>
              <a:gd name="connsiteX0" fmla="*/ 140970 w 175508"/>
              <a:gd name="connsiteY0" fmla="*/ 0 h 941070"/>
              <a:gd name="connsiteX1" fmla="*/ 0 w 175508"/>
              <a:gd name="connsiteY1" fmla="*/ 941070 h 941070"/>
              <a:gd name="connsiteX0" fmla="*/ 125730 w 163972"/>
              <a:gd name="connsiteY0" fmla="*/ 0 h 971550"/>
              <a:gd name="connsiteX1" fmla="*/ 0 w 163972"/>
              <a:gd name="connsiteY1" fmla="*/ 971550 h 971550"/>
              <a:gd name="connsiteX0" fmla="*/ 0 w 560315"/>
              <a:gd name="connsiteY0" fmla="*/ 0 h 962025"/>
              <a:gd name="connsiteX1" fmla="*/ 531495 w 560315"/>
              <a:gd name="connsiteY1" fmla="*/ 962025 h 962025"/>
              <a:gd name="connsiteX0" fmla="*/ 0 w 533330"/>
              <a:gd name="connsiteY0" fmla="*/ 0 h 962025"/>
              <a:gd name="connsiteX1" fmla="*/ 531495 w 533330"/>
              <a:gd name="connsiteY1" fmla="*/ 962025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33330" h="962025">
                <a:moveTo>
                  <a:pt x="0" y="0"/>
                </a:moveTo>
                <a:cubicBezTo>
                  <a:pt x="74930" y="351790"/>
                  <a:pt x="567055" y="558800"/>
                  <a:pt x="531495" y="962025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4526557" y="3899923"/>
            <a:ext cx="30289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/>
            <a:r>
              <a:rPr lang="en-GB" dirty="0" smtClean="0"/>
              <a:t>Contagion probability per day</a:t>
            </a:r>
          </a:p>
        </p:txBody>
      </p:sp>
      <p:sp>
        <p:nvSpPr>
          <p:cNvPr id="15" name="Forme libre 14"/>
          <p:cNvSpPr/>
          <p:nvPr/>
        </p:nvSpPr>
        <p:spPr>
          <a:xfrm>
            <a:off x="6002930" y="4225528"/>
            <a:ext cx="533330" cy="962025"/>
          </a:xfrm>
          <a:custGeom>
            <a:avLst/>
            <a:gdLst>
              <a:gd name="connsiteX0" fmla="*/ 209550 w 209786"/>
              <a:gd name="connsiteY0" fmla="*/ 0 h 704850"/>
              <a:gd name="connsiteX1" fmla="*/ 176213 w 209786"/>
              <a:gd name="connsiteY1" fmla="*/ 442913 h 704850"/>
              <a:gd name="connsiteX2" fmla="*/ 0 w 209786"/>
              <a:gd name="connsiteY2" fmla="*/ 704850 h 704850"/>
              <a:gd name="connsiteX0" fmla="*/ 140970 w 141011"/>
              <a:gd name="connsiteY0" fmla="*/ 0 h 963930"/>
              <a:gd name="connsiteX1" fmla="*/ 107633 w 141011"/>
              <a:gd name="connsiteY1" fmla="*/ 442913 h 963930"/>
              <a:gd name="connsiteX2" fmla="*/ 0 w 141011"/>
              <a:gd name="connsiteY2" fmla="*/ 963930 h 963930"/>
              <a:gd name="connsiteX0" fmla="*/ 140970 w 140970"/>
              <a:gd name="connsiteY0" fmla="*/ 0 h 963930"/>
              <a:gd name="connsiteX1" fmla="*/ 0 w 140970"/>
              <a:gd name="connsiteY1" fmla="*/ 963930 h 963930"/>
              <a:gd name="connsiteX0" fmla="*/ 140970 w 140970"/>
              <a:gd name="connsiteY0" fmla="*/ 0 h 941070"/>
              <a:gd name="connsiteX1" fmla="*/ 0 w 140970"/>
              <a:gd name="connsiteY1" fmla="*/ 941070 h 941070"/>
              <a:gd name="connsiteX0" fmla="*/ 140970 w 140970"/>
              <a:gd name="connsiteY0" fmla="*/ 0 h 941070"/>
              <a:gd name="connsiteX1" fmla="*/ 0 w 140970"/>
              <a:gd name="connsiteY1" fmla="*/ 941070 h 941070"/>
              <a:gd name="connsiteX0" fmla="*/ 140970 w 175508"/>
              <a:gd name="connsiteY0" fmla="*/ 0 h 941070"/>
              <a:gd name="connsiteX1" fmla="*/ 0 w 175508"/>
              <a:gd name="connsiteY1" fmla="*/ 941070 h 941070"/>
              <a:gd name="connsiteX0" fmla="*/ 125730 w 163972"/>
              <a:gd name="connsiteY0" fmla="*/ 0 h 971550"/>
              <a:gd name="connsiteX1" fmla="*/ 0 w 163972"/>
              <a:gd name="connsiteY1" fmla="*/ 971550 h 971550"/>
              <a:gd name="connsiteX0" fmla="*/ 0 w 560315"/>
              <a:gd name="connsiteY0" fmla="*/ 0 h 962025"/>
              <a:gd name="connsiteX1" fmla="*/ 531495 w 560315"/>
              <a:gd name="connsiteY1" fmla="*/ 962025 h 962025"/>
              <a:gd name="connsiteX0" fmla="*/ 0 w 533330"/>
              <a:gd name="connsiteY0" fmla="*/ 0 h 962025"/>
              <a:gd name="connsiteX1" fmla="*/ 531495 w 533330"/>
              <a:gd name="connsiteY1" fmla="*/ 962025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33330" h="962025">
                <a:moveTo>
                  <a:pt x="0" y="0"/>
                </a:moveTo>
                <a:cubicBezTo>
                  <a:pt x="74930" y="351790"/>
                  <a:pt x="567055" y="558800"/>
                  <a:pt x="531495" y="962025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space réservé du contenu 2"/>
          <p:cNvSpPr txBox="1">
            <a:spLocks/>
          </p:cNvSpPr>
          <p:nvPr/>
        </p:nvSpPr>
        <p:spPr>
          <a:xfrm>
            <a:off x="8474334" y="3439319"/>
            <a:ext cx="3031866" cy="53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600" dirty="0" smtClean="0"/>
              <a:t>| </a:t>
            </a:r>
            <a:r>
              <a:rPr lang="en-GB" sz="1600" dirty="0"/>
              <a:t> </a:t>
            </a:r>
            <a:r>
              <a:rPr lang="en-GB" sz="1600" dirty="0" smtClean="0"/>
              <a:t>                        |             |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600" dirty="0" smtClean="0"/>
              <a:t>0%                 60%           100%</a:t>
            </a:r>
            <a:endParaRPr lang="en-GB" sz="1600" dirty="0"/>
          </a:p>
        </p:txBody>
      </p:sp>
      <p:sp>
        <p:nvSpPr>
          <p:cNvPr id="17" name="Espace réservé du contenu 2"/>
          <p:cNvSpPr txBox="1">
            <a:spLocks/>
          </p:cNvSpPr>
          <p:nvPr/>
        </p:nvSpPr>
        <p:spPr>
          <a:xfrm>
            <a:off x="8256916" y="2499359"/>
            <a:ext cx="642939" cy="10725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700" dirty="0" smtClean="0"/>
              <a:t>3 </a:t>
            </a:r>
            <a:r>
              <a:rPr lang="en-GB" sz="1700" b="1" dirty="0" smtClean="0"/>
              <a:t>-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700" dirty="0" smtClean="0"/>
              <a:t>2 </a:t>
            </a:r>
            <a:r>
              <a:rPr lang="en-GB" sz="1700" b="1" dirty="0" smtClean="0"/>
              <a:t>-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700" dirty="0" smtClean="0"/>
              <a:t>1 </a:t>
            </a:r>
            <a:r>
              <a:rPr lang="en-GB" sz="1700" b="1" dirty="0" smtClean="0"/>
              <a:t>-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700" dirty="0" smtClean="0"/>
              <a:t>0 </a:t>
            </a:r>
            <a:r>
              <a:rPr lang="en-GB" sz="1700" b="1" dirty="0" smtClean="0"/>
              <a:t>-</a:t>
            </a:r>
          </a:p>
        </p:txBody>
      </p:sp>
      <p:sp>
        <p:nvSpPr>
          <p:cNvPr id="18" name="Espace réservé du contenu 2"/>
          <p:cNvSpPr txBox="1">
            <a:spLocks/>
          </p:cNvSpPr>
          <p:nvPr/>
        </p:nvSpPr>
        <p:spPr>
          <a:xfrm>
            <a:off x="8182059" y="2216610"/>
            <a:ext cx="446249" cy="3174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600" dirty="0" smtClean="0"/>
              <a:t>R0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934328" y="3890963"/>
            <a:ext cx="34194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/>
            <a:r>
              <a:rPr lang="en-GB" dirty="0" smtClean="0"/>
              <a:t>R0 as a function of infection rate</a:t>
            </a:r>
          </a:p>
        </p:txBody>
      </p:sp>
      <p:sp>
        <p:nvSpPr>
          <p:cNvPr id="20" name="Forme libre 19"/>
          <p:cNvSpPr/>
          <p:nvPr/>
        </p:nvSpPr>
        <p:spPr>
          <a:xfrm>
            <a:off x="8121412" y="4205516"/>
            <a:ext cx="1344930" cy="952500"/>
          </a:xfrm>
          <a:custGeom>
            <a:avLst/>
            <a:gdLst>
              <a:gd name="connsiteX0" fmla="*/ 209550 w 209786"/>
              <a:gd name="connsiteY0" fmla="*/ 0 h 704850"/>
              <a:gd name="connsiteX1" fmla="*/ 176213 w 209786"/>
              <a:gd name="connsiteY1" fmla="*/ 442913 h 704850"/>
              <a:gd name="connsiteX2" fmla="*/ 0 w 209786"/>
              <a:gd name="connsiteY2" fmla="*/ 704850 h 704850"/>
              <a:gd name="connsiteX0" fmla="*/ 140970 w 141011"/>
              <a:gd name="connsiteY0" fmla="*/ 0 h 963930"/>
              <a:gd name="connsiteX1" fmla="*/ 107633 w 141011"/>
              <a:gd name="connsiteY1" fmla="*/ 442913 h 963930"/>
              <a:gd name="connsiteX2" fmla="*/ 0 w 141011"/>
              <a:gd name="connsiteY2" fmla="*/ 963930 h 963930"/>
              <a:gd name="connsiteX0" fmla="*/ 140970 w 140970"/>
              <a:gd name="connsiteY0" fmla="*/ 0 h 963930"/>
              <a:gd name="connsiteX1" fmla="*/ 0 w 140970"/>
              <a:gd name="connsiteY1" fmla="*/ 963930 h 963930"/>
              <a:gd name="connsiteX0" fmla="*/ 140970 w 140970"/>
              <a:gd name="connsiteY0" fmla="*/ 0 h 941070"/>
              <a:gd name="connsiteX1" fmla="*/ 0 w 140970"/>
              <a:gd name="connsiteY1" fmla="*/ 941070 h 941070"/>
              <a:gd name="connsiteX0" fmla="*/ 140970 w 140970"/>
              <a:gd name="connsiteY0" fmla="*/ 0 h 941070"/>
              <a:gd name="connsiteX1" fmla="*/ 0 w 140970"/>
              <a:gd name="connsiteY1" fmla="*/ 941070 h 941070"/>
              <a:gd name="connsiteX0" fmla="*/ 140970 w 175508"/>
              <a:gd name="connsiteY0" fmla="*/ 0 h 941070"/>
              <a:gd name="connsiteX1" fmla="*/ 0 w 175508"/>
              <a:gd name="connsiteY1" fmla="*/ 941070 h 941070"/>
              <a:gd name="connsiteX0" fmla="*/ 125730 w 163972"/>
              <a:gd name="connsiteY0" fmla="*/ 0 h 971550"/>
              <a:gd name="connsiteX1" fmla="*/ 0 w 163972"/>
              <a:gd name="connsiteY1" fmla="*/ 971550 h 971550"/>
              <a:gd name="connsiteX0" fmla="*/ 0 w 560315"/>
              <a:gd name="connsiteY0" fmla="*/ 0 h 962025"/>
              <a:gd name="connsiteX1" fmla="*/ 531495 w 560315"/>
              <a:gd name="connsiteY1" fmla="*/ 962025 h 962025"/>
              <a:gd name="connsiteX0" fmla="*/ 0 w 533330"/>
              <a:gd name="connsiteY0" fmla="*/ 0 h 962025"/>
              <a:gd name="connsiteX1" fmla="*/ 531495 w 533330"/>
              <a:gd name="connsiteY1" fmla="*/ 962025 h 962025"/>
              <a:gd name="connsiteX0" fmla="*/ 1344930 w 1347865"/>
              <a:gd name="connsiteY0" fmla="*/ 0 h 952500"/>
              <a:gd name="connsiteX1" fmla="*/ 0 w 1347865"/>
              <a:gd name="connsiteY1" fmla="*/ 952500 h 952500"/>
              <a:gd name="connsiteX0" fmla="*/ 1344930 w 1347904"/>
              <a:gd name="connsiteY0" fmla="*/ 0 h 952500"/>
              <a:gd name="connsiteX1" fmla="*/ 0 w 1347904"/>
              <a:gd name="connsiteY1" fmla="*/ 952500 h 952500"/>
              <a:gd name="connsiteX0" fmla="*/ 1344930 w 1344930"/>
              <a:gd name="connsiteY0" fmla="*/ 0 h 952500"/>
              <a:gd name="connsiteX1" fmla="*/ 0 w 1344930"/>
              <a:gd name="connsiteY1" fmla="*/ 952500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44930" h="952500">
                <a:moveTo>
                  <a:pt x="1344930" y="0"/>
                </a:moveTo>
                <a:cubicBezTo>
                  <a:pt x="1019810" y="408940"/>
                  <a:pt x="54610" y="434975"/>
                  <a:pt x="0" y="95250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6383797" y="5889466"/>
            <a:ext cx="37462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/>
            <a:r>
              <a:rPr lang="en-GB" dirty="0" smtClean="0"/>
              <a:t>Apply penalties/bonuses depending on player’s decisions and masks stock</a:t>
            </a:r>
          </a:p>
        </p:txBody>
      </p:sp>
      <p:cxnSp>
        <p:nvCxnSpPr>
          <p:cNvPr id="24" name="Connecteur droit avec flèche 23"/>
          <p:cNvCxnSpPr/>
          <p:nvPr/>
        </p:nvCxnSpPr>
        <p:spPr>
          <a:xfrm>
            <a:off x="8121412" y="5529263"/>
            <a:ext cx="0" cy="360203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3816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Dead System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Computed</a:t>
            </a:r>
            <a:r>
              <a:rPr lang="fr-FR" dirty="0" smtClean="0"/>
              <a:t> </a:t>
            </a:r>
            <a:r>
              <a:rPr lang="fr-FR" dirty="0" err="1" smtClean="0"/>
              <a:t>locally</a:t>
            </a:r>
            <a:r>
              <a:rPr lang="fr-FR" dirty="0" smtClean="0"/>
              <a:t> for </a:t>
            </a:r>
            <a:r>
              <a:rPr lang="fr-FR" dirty="0" err="1" smtClean="0"/>
              <a:t>each</a:t>
            </a:r>
            <a:r>
              <a:rPr lang="fr-FR" dirty="0" smtClean="0"/>
              <a:t> </a:t>
            </a:r>
            <a:r>
              <a:rPr lang="fr-FR" dirty="0" err="1" smtClean="0"/>
              <a:t>territory</a:t>
            </a:r>
            <a:endParaRPr lang="fr-FR" dirty="0" smtClean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9799" y="173037"/>
            <a:ext cx="3444875" cy="1646517"/>
          </a:xfrm>
          <a:prstGeom prst="rect">
            <a:avLst/>
          </a:prstGeom>
        </p:spPr>
      </p:pic>
      <p:grpSp>
        <p:nvGrpSpPr>
          <p:cNvPr id="5" name="Groupe 4"/>
          <p:cNvGrpSpPr/>
          <p:nvPr/>
        </p:nvGrpSpPr>
        <p:grpSpPr>
          <a:xfrm>
            <a:off x="5142345" y="2550453"/>
            <a:ext cx="2128519" cy="1384676"/>
            <a:chOff x="8204200" y="4776390"/>
            <a:chExt cx="2128519" cy="1384676"/>
          </a:xfrm>
        </p:grpSpPr>
        <p:pic>
          <p:nvPicPr>
            <p:cNvPr id="6" name="Imag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32776" y="4776390"/>
              <a:ext cx="1639887" cy="964055"/>
            </a:xfrm>
            <a:prstGeom prst="rect">
              <a:avLst/>
            </a:prstGeom>
          </p:spPr>
        </p:pic>
        <p:sp>
          <p:nvSpPr>
            <p:cNvPr id="7" name="Espace réservé du contenu 2"/>
            <p:cNvSpPr txBox="1">
              <a:spLocks/>
            </p:cNvSpPr>
            <p:nvPr/>
          </p:nvSpPr>
          <p:spPr>
            <a:xfrm>
              <a:off x="8204200" y="5627666"/>
              <a:ext cx="2128519" cy="5334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en-GB" sz="1600" dirty="0" smtClean="0"/>
                <a:t>| </a:t>
              </a:r>
              <a:r>
                <a:rPr lang="en-GB" sz="1600" dirty="0"/>
                <a:t> </a:t>
              </a:r>
              <a:r>
                <a:rPr lang="en-GB" sz="1600" dirty="0" smtClean="0"/>
                <a:t>                          |</a:t>
              </a:r>
            </a:p>
            <a:p>
              <a:pPr marL="0" indent="0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en-GB" sz="1600" dirty="0" smtClean="0"/>
                <a:t>0                          21 days</a:t>
              </a:r>
              <a:endParaRPr lang="en-GB" sz="1600" dirty="0"/>
            </a:p>
          </p:txBody>
        </p:sp>
      </p:grpSp>
      <p:sp>
        <p:nvSpPr>
          <p:cNvPr id="8" name="Rectangle 7"/>
          <p:cNvSpPr/>
          <p:nvPr/>
        </p:nvSpPr>
        <p:spPr>
          <a:xfrm>
            <a:off x="4838701" y="3858225"/>
            <a:ext cx="25851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/>
            <a:r>
              <a:rPr lang="en-GB" dirty="0" smtClean="0"/>
              <a:t>Death probability per day</a:t>
            </a:r>
          </a:p>
        </p:txBody>
      </p:sp>
      <p:grpSp>
        <p:nvGrpSpPr>
          <p:cNvPr id="9" name="Groupe 8"/>
          <p:cNvGrpSpPr/>
          <p:nvPr/>
        </p:nvGrpSpPr>
        <p:grpSpPr>
          <a:xfrm>
            <a:off x="8366671" y="2550453"/>
            <a:ext cx="1743075" cy="1323579"/>
            <a:chOff x="4362450" y="2764234"/>
            <a:chExt cx="1743075" cy="1323579"/>
          </a:xfrm>
        </p:grpSpPr>
        <p:pic>
          <p:nvPicPr>
            <p:cNvPr id="10" name="Image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35475" y="2764234"/>
              <a:ext cx="1562100" cy="904875"/>
            </a:xfrm>
            <a:prstGeom prst="rect">
              <a:avLst/>
            </a:prstGeom>
          </p:spPr>
        </p:pic>
        <p:sp>
          <p:nvSpPr>
            <p:cNvPr id="11" name="Espace réservé du contenu 2"/>
            <p:cNvSpPr txBox="1">
              <a:spLocks/>
            </p:cNvSpPr>
            <p:nvPr/>
          </p:nvSpPr>
          <p:spPr>
            <a:xfrm>
              <a:off x="4362450" y="3554413"/>
              <a:ext cx="1743075" cy="5334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en-GB" sz="1600" dirty="0" smtClean="0"/>
                <a:t>| </a:t>
              </a:r>
              <a:r>
                <a:rPr lang="en-GB" sz="1600" dirty="0"/>
                <a:t> </a:t>
              </a:r>
              <a:r>
                <a:rPr lang="en-GB" sz="1600" dirty="0" smtClean="0"/>
                <a:t>                          |</a:t>
              </a:r>
            </a:p>
            <a:p>
              <a:pPr marL="0" indent="0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en-GB" sz="1600" dirty="0" smtClean="0"/>
                <a:t>0                 100 </a:t>
              </a:r>
              <a:r>
                <a:rPr lang="en-GB" sz="1600" dirty="0" err="1" smtClean="0"/>
                <a:t>y.o</a:t>
              </a:r>
              <a:r>
                <a:rPr lang="en-GB" sz="1600" dirty="0" smtClean="0"/>
                <a:t>.</a:t>
              </a:r>
              <a:endParaRPr lang="en-GB" sz="1600" dirty="0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7945618" y="3858225"/>
            <a:ext cx="25851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/>
            <a:r>
              <a:rPr lang="en-GB" dirty="0" smtClean="0"/>
              <a:t>Death probability per age</a:t>
            </a: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9319" y="2550453"/>
            <a:ext cx="1104138" cy="1218811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435100" y="3858225"/>
            <a:ext cx="30525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/>
            <a:r>
              <a:rPr lang="en-GB" dirty="0" smtClean="0"/>
              <a:t>Amount of infected people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/>
              <p:cNvSpPr txBox="1"/>
              <p:nvPr/>
            </p:nvSpPr>
            <p:spPr>
              <a:xfrm>
                <a:off x="150533" y="4677702"/>
                <a:ext cx="11843482" cy="13188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fr-FR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𝑇𝑒𝑟𝑟𝑖𝑡𝑜𝑟𝑖𝑒𝑠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fr-FR" sz="2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  <m:t>𝐴𝑔𝑒𝑠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fr-FR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fr-FR" sz="28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  <m:sup>
                                  <m:r>
                                    <a:rPr lang="fr-FR" sz="2800" b="0" i="1" smtClean="0">
                                      <a:latin typeface="Cambria Math" panose="02040503050406030204" pitchFamily="18" charset="0"/>
                                    </a:rPr>
                                    <m:t>𝐷𝑎𝑦𝑠</m:t>
                                  </m:r>
                                </m:sup>
                                <m:e>
                                  <m:r>
                                    <a:rPr lang="fr-FR" sz="2800" b="0" i="1" smtClean="0">
                                      <a:latin typeface="Cambria Math" panose="02040503050406030204" pitchFamily="18" charset="0"/>
                                    </a:rPr>
                                    <m:t>𝐼𝑃</m:t>
                                  </m:r>
                                  <m:d>
                                    <m:dPr>
                                      <m:ctrlPr>
                                        <a:rPr lang="fr-FR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sz="28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fr-FR" sz="2800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fr-FR" sz="28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fr-FR" sz="2800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fr-FR" sz="2800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d>
                                  <m:r>
                                    <a:rPr lang="fr-FR" sz="2800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fr-FR" sz="2800" b="0" i="1" smtClean="0">
                                      <a:latin typeface="Cambria Math" panose="02040503050406030204" pitchFamily="18" charset="0"/>
                                    </a:rPr>
                                    <m:t>𝑑𝑒𝑎𝑡h𝑃𝑟𝑜𝑏</m:t>
                                  </m:r>
                                  <m:d>
                                    <m:dPr>
                                      <m:ctrlPr>
                                        <a:rPr lang="fr-FR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sz="2800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d>
                                  <m:r>
                                    <a:rPr lang="fr-FR" sz="2800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fr-FR" sz="2800" b="0" i="1" smtClean="0">
                                      <a:latin typeface="Cambria Math" panose="02040503050406030204" pitchFamily="18" charset="0"/>
                                    </a:rPr>
                                    <m:t>𝑑𝑒𝑎𝑡h𝑃𝑟𝑜𝑏</m:t>
                                  </m:r>
                                  <m:d>
                                    <m:dPr>
                                      <m:ctrlPr>
                                        <a:rPr lang="fr-FR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sz="28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d>
                                  <m:r>
                                    <a:rPr lang="fr-FR" sz="2800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fr-FR" sz="2800" b="0" i="1" smtClean="0">
                                      <a:latin typeface="Cambria Math" panose="02040503050406030204" pitchFamily="18" charset="0"/>
                                    </a:rPr>
                                    <m:t>𝑏𝑒𝑑𝑃𝑒𝑛𝑎𝑙𝑡𝑖𝑒𝑠</m:t>
                                  </m:r>
                                  <m:r>
                                    <a:rPr lang="fr-FR" sz="28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fr-FR" sz="2800" dirty="0"/>
              </a:p>
            </p:txBody>
          </p:sp>
        </mc:Choice>
        <mc:Fallback xmlns="">
          <p:sp>
            <p:nvSpPr>
              <p:cNvPr id="15" name="ZoneText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533" y="4677702"/>
                <a:ext cx="11843482" cy="1318823"/>
              </a:xfrm>
              <a:prstGeom prst="rect">
                <a:avLst/>
              </a:prstGeom>
              <a:blipFill>
                <a:blip r:embed="rId6"/>
                <a:stretch>
                  <a:fillRect r="-6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Forme libre 16"/>
          <p:cNvSpPr/>
          <p:nvPr/>
        </p:nvSpPr>
        <p:spPr>
          <a:xfrm>
            <a:off x="2986552" y="4196690"/>
            <a:ext cx="533330" cy="962025"/>
          </a:xfrm>
          <a:custGeom>
            <a:avLst/>
            <a:gdLst>
              <a:gd name="connsiteX0" fmla="*/ 209550 w 209786"/>
              <a:gd name="connsiteY0" fmla="*/ 0 h 704850"/>
              <a:gd name="connsiteX1" fmla="*/ 176213 w 209786"/>
              <a:gd name="connsiteY1" fmla="*/ 442913 h 704850"/>
              <a:gd name="connsiteX2" fmla="*/ 0 w 209786"/>
              <a:gd name="connsiteY2" fmla="*/ 704850 h 704850"/>
              <a:gd name="connsiteX0" fmla="*/ 140970 w 141011"/>
              <a:gd name="connsiteY0" fmla="*/ 0 h 963930"/>
              <a:gd name="connsiteX1" fmla="*/ 107633 w 141011"/>
              <a:gd name="connsiteY1" fmla="*/ 442913 h 963930"/>
              <a:gd name="connsiteX2" fmla="*/ 0 w 141011"/>
              <a:gd name="connsiteY2" fmla="*/ 963930 h 963930"/>
              <a:gd name="connsiteX0" fmla="*/ 140970 w 140970"/>
              <a:gd name="connsiteY0" fmla="*/ 0 h 963930"/>
              <a:gd name="connsiteX1" fmla="*/ 0 w 140970"/>
              <a:gd name="connsiteY1" fmla="*/ 963930 h 963930"/>
              <a:gd name="connsiteX0" fmla="*/ 140970 w 140970"/>
              <a:gd name="connsiteY0" fmla="*/ 0 h 941070"/>
              <a:gd name="connsiteX1" fmla="*/ 0 w 140970"/>
              <a:gd name="connsiteY1" fmla="*/ 941070 h 941070"/>
              <a:gd name="connsiteX0" fmla="*/ 140970 w 140970"/>
              <a:gd name="connsiteY0" fmla="*/ 0 h 941070"/>
              <a:gd name="connsiteX1" fmla="*/ 0 w 140970"/>
              <a:gd name="connsiteY1" fmla="*/ 941070 h 941070"/>
              <a:gd name="connsiteX0" fmla="*/ 140970 w 175508"/>
              <a:gd name="connsiteY0" fmla="*/ 0 h 941070"/>
              <a:gd name="connsiteX1" fmla="*/ 0 w 175508"/>
              <a:gd name="connsiteY1" fmla="*/ 941070 h 941070"/>
              <a:gd name="connsiteX0" fmla="*/ 125730 w 163972"/>
              <a:gd name="connsiteY0" fmla="*/ 0 h 971550"/>
              <a:gd name="connsiteX1" fmla="*/ 0 w 163972"/>
              <a:gd name="connsiteY1" fmla="*/ 971550 h 971550"/>
              <a:gd name="connsiteX0" fmla="*/ 0 w 560315"/>
              <a:gd name="connsiteY0" fmla="*/ 0 h 962025"/>
              <a:gd name="connsiteX1" fmla="*/ 531495 w 560315"/>
              <a:gd name="connsiteY1" fmla="*/ 962025 h 962025"/>
              <a:gd name="connsiteX0" fmla="*/ 0 w 533330"/>
              <a:gd name="connsiteY0" fmla="*/ 0 h 962025"/>
              <a:gd name="connsiteX1" fmla="*/ 531495 w 533330"/>
              <a:gd name="connsiteY1" fmla="*/ 962025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33330" h="962025">
                <a:moveTo>
                  <a:pt x="0" y="0"/>
                </a:moveTo>
                <a:cubicBezTo>
                  <a:pt x="74930" y="351790"/>
                  <a:pt x="567055" y="558800"/>
                  <a:pt x="531495" y="962025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Forme libre 17"/>
          <p:cNvSpPr/>
          <p:nvPr/>
        </p:nvSpPr>
        <p:spPr>
          <a:xfrm>
            <a:off x="5980536" y="4195242"/>
            <a:ext cx="183476" cy="939165"/>
          </a:xfrm>
          <a:custGeom>
            <a:avLst/>
            <a:gdLst>
              <a:gd name="connsiteX0" fmla="*/ 209550 w 209786"/>
              <a:gd name="connsiteY0" fmla="*/ 0 h 704850"/>
              <a:gd name="connsiteX1" fmla="*/ 176213 w 209786"/>
              <a:gd name="connsiteY1" fmla="*/ 442913 h 704850"/>
              <a:gd name="connsiteX2" fmla="*/ 0 w 209786"/>
              <a:gd name="connsiteY2" fmla="*/ 704850 h 704850"/>
              <a:gd name="connsiteX0" fmla="*/ 140970 w 141011"/>
              <a:gd name="connsiteY0" fmla="*/ 0 h 963930"/>
              <a:gd name="connsiteX1" fmla="*/ 107633 w 141011"/>
              <a:gd name="connsiteY1" fmla="*/ 442913 h 963930"/>
              <a:gd name="connsiteX2" fmla="*/ 0 w 141011"/>
              <a:gd name="connsiteY2" fmla="*/ 963930 h 963930"/>
              <a:gd name="connsiteX0" fmla="*/ 140970 w 140970"/>
              <a:gd name="connsiteY0" fmla="*/ 0 h 963930"/>
              <a:gd name="connsiteX1" fmla="*/ 0 w 140970"/>
              <a:gd name="connsiteY1" fmla="*/ 963930 h 963930"/>
              <a:gd name="connsiteX0" fmla="*/ 140970 w 140970"/>
              <a:gd name="connsiteY0" fmla="*/ 0 h 941070"/>
              <a:gd name="connsiteX1" fmla="*/ 0 w 140970"/>
              <a:gd name="connsiteY1" fmla="*/ 941070 h 941070"/>
              <a:gd name="connsiteX0" fmla="*/ 140970 w 140970"/>
              <a:gd name="connsiteY0" fmla="*/ 0 h 941070"/>
              <a:gd name="connsiteX1" fmla="*/ 0 w 140970"/>
              <a:gd name="connsiteY1" fmla="*/ 941070 h 941070"/>
              <a:gd name="connsiteX0" fmla="*/ 140970 w 175508"/>
              <a:gd name="connsiteY0" fmla="*/ 0 h 941070"/>
              <a:gd name="connsiteX1" fmla="*/ 0 w 175508"/>
              <a:gd name="connsiteY1" fmla="*/ 941070 h 941070"/>
              <a:gd name="connsiteX0" fmla="*/ 125730 w 163972"/>
              <a:gd name="connsiteY0" fmla="*/ 0 h 971550"/>
              <a:gd name="connsiteX1" fmla="*/ 0 w 163972"/>
              <a:gd name="connsiteY1" fmla="*/ 971550 h 971550"/>
              <a:gd name="connsiteX0" fmla="*/ 308610 w 323975"/>
              <a:gd name="connsiteY0" fmla="*/ 0 h 971550"/>
              <a:gd name="connsiteX1" fmla="*/ 0 w 323975"/>
              <a:gd name="connsiteY1" fmla="*/ 971550 h 971550"/>
              <a:gd name="connsiteX0" fmla="*/ 308610 w 308610"/>
              <a:gd name="connsiteY0" fmla="*/ 0 h 971550"/>
              <a:gd name="connsiteX1" fmla="*/ 0 w 308610"/>
              <a:gd name="connsiteY1" fmla="*/ 971550 h 971550"/>
              <a:gd name="connsiteX0" fmla="*/ 552450 w 552450"/>
              <a:gd name="connsiteY0" fmla="*/ 0 h 948690"/>
              <a:gd name="connsiteX1" fmla="*/ 0 w 552450"/>
              <a:gd name="connsiteY1" fmla="*/ 948690 h 948690"/>
              <a:gd name="connsiteX0" fmla="*/ 552450 w 552450"/>
              <a:gd name="connsiteY0" fmla="*/ 0 h 948690"/>
              <a:gd name="connsiteX1" fmla="*/ 0 w 552450"/>
              <a:gd name="connsiteY1" fmla="*/ 948690 h 948690"/>
              <a:gd name="connsiteX0" fmla="*/ 677 w 183476"/>
              <a:gd name="connsiteY0" fmla="*/ 0 h 939165"/>
              <a:gd name="connsiteX1" fmla="*/ 153077 w 183476"/>
              <a:gd name="connsiteY1" fmla="*/ 939165 h 939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3476" h="939165">
                <a:moveTo>
                  <a:pt x="677" y="0"/>
                </a:moveTo>
                <a:cubicBezTo>
                  <a:pt x="-15833" y="504190"/>
                  <a:pt x="276267" y="541655"/>
                  <a:pt x="153077" y="939165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Forme libre 18"/>
          <p:cNvSpPr/>
          <p:nvPr/>
        </p:nvSpPr>
        <p:spPr>
          <a:xfrm>
            <a:off x="8622471" y="4174217"/>
            <a:ext cx="569595" cy="967740"/>
          </a:xfrm>
          <a:custGeom>
            <a:avLst/>
            <a:gdLst>
              <a:gd name="connsiteX0" fmla="*/ 209550 w 209786"/>
              <a:gd name="connsiteY0" fmla="*/ 0 h 704850"/>
              <a:gd name="connsiteX1" fmla="*/ 176213 w 209786"/>
              <a:gd name="connsiteY1" fmla="*/ 442913 h 704850"/>
              <a:gd name="connsiteX2" fmla="*/ 0 w 209786"/>
              <a:gd name="connsiteY2" fmla="*/ 704850 h 704850"/>
              <a:gd name="connsiteX0" fmla="*/ 140970 w 141011"/>
              <a:gd name="connsiteY0" fmla="*/ 0 h 963930"/>
              <a:gd name="connsiteX1" fmla="*/ 107633 w 141011"/>
              <a:gd name="connsiteY1" fmla="*/ 442913 h 963930"/>
              <a:gd name="connsiteX2" fmla="*/ 0 w 141011"/>
              <a:gd name="connsiteY2" fmla="*/ 963930 h 963930"/>
              <a:gd name="connsiteX0" fmla="*/ 140970 w 140970"/>
              <a:gd name="connsiteY0" fmla="*/ 0 h 963930"/>
              <a:gd name="connsiteX1" fmla="*/ 0 w 140970"/>
              <a:gd name="connsiteY1" fmla="*/ 963930 h 963930"/>
              <a:gd name="connsiteX0" fmla="*/ 140970 w 140970"/>
              <a:gd name="connsiteY0" fmla="*/ 0 h 941070"/>
              <a:gd name="connsiteX1" fmla="*/ 0 w 140970"/>
              <a:gd name="connsiteY1" fmla="*/ 941070 h 941070"/>
              <a:gd name="connsiteX0" fmla="*/ 140970 w 140970"/>
              <a:gd name="connsiteY0" fmla="*/ 0 h 941070"/>
              <a:gd name="connsiteX1" fmla="*/ 0 w 140970"/>
              <a:gd name="connsiteY1" fmla="*/ 941070 h 941070"/>
              <a:gd name="connsiteX0" fmla="*/ 140970 w 175508"/>
              <a:gd name="connsiteY0" fmla="*/ 0 h 941070"/>
              <a:gd name="connsiteX1" fmla="*/ 0 w 175508"/>
              <a:gd name="connsiteY1" fmla="*/ 941070 h 941070"/>
              <a:gd name="connsiteX0" fmla="*/ 125730 w 163972"/>
              <a:gd name="connsiteY0" fmla="*/ 0 h 971550"/>
              <a:gd name="connsiteX1" fmla="*/ 0 w 163972"/>
              <a:gd name="connsiteY1" fmla="*/ 971550 h 971550"/>
              <a:gd name="connsiteX0" fmla="*/ 1245870 w 1249368"/>
              <a:gd name="connsiteY0" fmla="*/ 0 h 1024890"/>
              <a:gd name="connsiteX1" fmla="*/ 0 w 1249368"/>
              <a:gd name="connsiteY1" fmla="*/ 1024890 h 1024890"/>
              <a:gd name="connsiteX0" fmla="*/ 1245870 w 1245870"/>
              <a:gd name="connsiteY0" fmla="*/ 0 h 1024890"/>
              <a:gd name="connsiteX1" fmla="*/ 0 w 1245870"/>
              <a:gd name="connsiteY1" fmla="*/ 1024890 h 1024890"/>
              <a:gd name="connsiteX0" fmla="*/ 1245870 w 1245870"/>
              <a:gd name="connsiteY0" fmla="*/ 0 h 1024890"/>
              <a:gd name="connsiteX1" fmla="*/ 0 w 1245870"/>
              <a:gd name="connsiteY1" fmla="*/ 1024890 h 1024890"/>
              <a:gd name="connsiteX0" fmla="*/ 569595 w 569595"/>
              <a:gd name="connsiteY0" fmla="*/ 0 h 967740"/>
              <a:gd name="connsiteX1" fmla="*/ 0 w 569595"/>
              <a:gd name="connsiteY1" fmla="*/ 967740 h 967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9595" h="967740">
                <a:moveTo>
                  <a:pt x="569595" y="0"/>
                </a:moveTo>
                <a:cubicBezTo>
                  <a:pt x="431165" y="435610"/>
                  <a:pt x="161290" y="478790"/>
                  <a:pt x="0" y="96774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/>
          <p:cNvSpPr/>
          <p:nvPr/>
        </p:nvSpPr>
        <p:spPr>
          <a:xfrm>
            <a:off x="11551920" y="996295"/>
            <a:ext cx="175260" cy="177185"/>
          </a:xfrm>
          <a:prstGeom prst="ellipse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0829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Debt</a:t>
            </a:r>
            <a:r>
              <a:rPr lang="fr-FR" dirty="0" smtClean="0"/>
              <a:t> System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Computed</a:t>
            </a:r>
            <a:r>
              <a:rPr lang="fr-FR" dirty="0" smtClean="0"/>
              <a:t> at a national </a:t>
            </a:r>
            <a:r>
              <a:rPr lang="fr-FR" dirty="0" err="1" smtClean="0"/>
              <a:t>level</a:t>
            </a:r>
            <a:endParaRPr lang="fr-FR" dirty="0" smtClean="0"/>
          </a:p>
          <a:p>
            <a:r>
              <a:rPr lang="en-US" dirty="0" smtClean="0"/>
              <a:t>Cumulate expenses depending on player choices</a:t>
            </a:r>
          </a:p>
          <a:p>
            <a:pPr lvl="1"/>
            <a:r>
              <a:rPr lang="en-US" dirty="0" smtClean="0"/>
              <a:t>Close frontier =&gt; reduce tourism</a:t>
            </a:r>
          </a:p>
          <a:p>
            <a:pPr lvl="1"/>
            <a:r>
              <a:rPr lang="en-US" dirty="0" smtClean="0"/>
              <a:t>Close shop + Cancel corporate tax =&gt; reduce income for state</a:t>
            </a:r>
          </a:p>
          <a:p>
            <a:pPr lvl="1"/>
            <a:r>
              <a:rPr lang="en-US" dirty="0" smtClean="0"/>
              <a:t>Number of emergency beds used =&gt; 1 day of emergency bed costs 4 600€ for social security</a:t>
            </a:r>
          </a:p>
          <a:p>
            <a:pPr lvl="1"/>
            <a:r>
              <a:rPr lang="en-US" dirty="0" smtClean="0"/>
              <a:t>Purchase of vaccine doses and masks </a:t>
            </a:r>
          </a:p>
          <a:p>
            <a:pPr lvl="1"/>
            <a:r>
              <a:rPr lang="en-US" dirty="0" smtClean="0"/>
              <a:t>…</a:t>
            </a:r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7775" y="149225"/>
            <a:ext cx="3186112" cy="1651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760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Vaccine System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Computed</a:t>
            </a:r>
            <a:r>
              <a:rPr lang="fr-FR" dirty="0" smtClean="0"/>
              <a:t> at an international </a:t>
            </a:r>
            <a:r>
              <a:rPr lang="fr-FR" dirty="0" err="1" smtClean="0"/>
              <a:t>level</a:t>
            </a:r>
            <a:endParaRPr lang="fr-FR" dirty="0" smtClean="0"/>
          </a:p>
          <a:p>
            <a:r>
              <a:rPr lang="fr-FR" dirty="0" err="1" smtClean="0"/>
              <a:t>When</a:t>
            </a:r>
            <a:r>
              <a:rPr lang="fr-FR" dirty="0" smtClean="0"/>
              <a:t> a vaccine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discovered</a:t>
            </a:r>
            <a:r>
              <a:rPr lang="fr-FR" dirty="0" smtClean="0"/>
              <a:t>, the </a:t>
            </a:r>
            <a:r>
              <a:rPr lang="fr-FR" dirty="0" err="1" smtClean="0"/>
              <a:t>player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purchase</a:t>
            </a:r>
            <a:r>
              <a:rPr lang="fr-FR" dirty="0" smtClean="0"/>
              <a:t> doses</a:t>
            </a:r>
          </a:p>
          <a:p>
            <a:r>
              <a:rPr lang="fr-FR" dirty="0" err="1" smtClean="0"/>
              <a:t>When</a:t>
            </a:r>
            <a:r>
              <a:rPr lang="fr-FR" dirty="0" smtClean="0"/>
              <a:t> doses are </a:t>
            </a:r>
            <a:r>
              <a:rPr lang="fr-FR" dirty="0" err="1" smtClean="0"/>
              <a:t>delivered</a:t>
            </a:r>
            <a:r>
              <a:rPr lang="fr-FR" dirty="0" smtClean="0"/>
              <a:t>, population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vaccined</a:t>
            </a:r>
            <a:endParaRPr lang="fr-FR" dirty="0"/>
          </a:p>
          <a:p>
            <a:pPr lvl="1"/>
            <a:r>
              <a:rPr lang="fr-FR" dirty="0" smtClean="0"/>
              <a:t>The </a:t>
            </a:r>
            <a:r>
              <a:rPr lang="fr-FR" dirty="0" err="1" smtClean="0"/>
              <a:t>oldest</a:t>
            </a:r>
            <a:r>
              <a:rPr lang="fr-FR" dirty="0" smtClean="0"/>
              <a:t> first</a:t>
            </a:r>
          </a:p>
          <a:p>
            <a:pPr lvl="1"/>
            <a:r>
              <a:rPr lang="fr-FR" dirty="0" smtClean="0"/>
              <a:t>It </a:t>
            </a:r>
            <a:r>
              <a:rPr lang="fr-FR" dirty="0" err="1" smtClean="0"/>
              <a:t>take</a:t>
            </a:r>
            <a:r>
              <a:rPr lang="fr-FR" dirty="0" smtClean="0"/>
              <a:t> time…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1250" y="149225"/>
            <a:ext cx="33147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35412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</TotalTime>
  <Words>464</Words>
  <Application>Microsoft Office PowerPoint</Application>
  <PresentationFormat>Grand écran</PresentationFormat>
  <Paragraphs>80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Thème Office</vt:lpstr>
      <vt:lpstr>Details on Covid 25</vt:lpstr>
      <vt:lpstr>Revolution System</vt:lpstr>
      <vt:lpstr>Beds System</vt:lpstr>
      <vt:lpstr>Mask system</vt:lpstr>
      <vt:lpstr>Infection System</vt:lpstr>
      <vt:lpstr>Infection System</vt:lpstr>
      <vt:lpstr>Dead System</vt:lpstr>
      <vt:lpstr>Debt System</vt:lpstr>
      <vt:lpstr>Vaccine System</vt:lpstr>
      <vt:lpstr>Advisor System</vt:lpstr>
    </vt:vector>
  </TitlesOfParts>
  <Company>INS HEA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Mathieu MURATET</dc:creator>
  <cp:lastModifiedBy>Mathieu MURATET</cp:lastModifiedBy>
  <cp:revision>25</cp:revision>
  <dcterms:created xsi:type="dcterms:W3CDTF">2022-01-14T13:04:02Z</dcterms:created>
  <dcterms:modified xsi:type="dcterms:W3CDTF">2022-02-11T23:11:03Z</dcterms:modified>
</cp:coreProperties>
</file>