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C02CC3-FFC3-470F-B548-1385FD85589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BB7E9FBE-7D5F-4152-BA5F-65CED954621B}">
      <dgm:prSet/>
      <dgm:spPr/>
      <dgm:t>
        <a:bodyPr/>
        <a:lstStyle/>
        <a:p>
          <a:pPr algn="just">
            <a:lnSpc>
              <a:spcPct val="100000"/>
            </a:lnSpc>
          </a:pPr>
          <a:r>
            <a:rPr lang="tr-TR" dirty="0"/>
            <a:t>Bizim yazdığımız uygulama ve </a:t>
          </a:r>
          <a:r>
            <a:rPr lang="tr-TR" dirty="0" err="1"/>
            <a:t>NodeMCU</a:t>
          </a:r>
          <a:r>
            <a:rPr lang="tr-TR" dirty="0"/>
            <a:t> </a:t>
          </a:r>
          <a:r>
            <a:rPr lang="tr-TR" dirty="0" err="1"/>
            <a:t>firebase</a:t>
          </a:r>
          <a:r>
            <a:rPr lang="tr-TR" dirty="0"/>
            <a:t> ile sürekli iletişim içinde olacak. </a:t>
          </a:r>
          <a:r>
            <a:rPr lang="tr-TR" dirty="0" err="1"/>
            <a:t>NodeMCU</a:t>
          </a:r>
          <a:r>
            <a:rPr lang="tr-TR" dirty="0"/>
            <a:t> tarafından okunan gaz yoğunluk değerleri sürekli olarak Veri Tabanına aktartılacak ve bu veri uygulamamız tarafından sürekli olarak görüntülenebilecek.</a:t>
          </a:r>
          <a:endParaRPr lang="en-US" dirty="0"/>
        </a:p>
      </dgm:t>
    </dgm:pt>
    <dgm:pt modelId="{6CE4D8AB-5035-41EA-9DAE-A3F5F95A4E63}" type="parTrans" cxnId="{0D18702B-0840-4EC4-A85B-AACEC4C7FCCC}">
      <dgm:prSet/>
      <dgm:spPr/>
      <dgm:t>
        <a:bodyPr/>
        <a:lstStyle/>
        <a:p>
          <a:endParaRPr lang="en-US"/>
        </a:p>
      </dgm:t>
    </dgm:pt>
    <dgm:pt modelId="{7CE6EB26-DC96-4941-B130-4E817067DEFD}" type="sibTrans" cxnId="{0D18702B-0840-4EC4-A85B-AACEC4C7FCC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2F961A2-698C-4F64-BECF-0D21DE823843}">
      <dgm:prSet/>
      <dgm:spPr/>
      <dgm:t>
        <a:bodyPr/>
        <a:lstStyle/>
        <a:p>
          <a:pPr algn="just">
            <a:lnSpc>
              <a:spcPct val="100000"/>
            </a:lnSpc>
          </a:pPr>
          <a:r>
            <a:rPr lang="tr-TR" dirty="0"/>
            <a:t>Gaz yoğunluk değeri üst sınıra ulaştığında elektronik doğalgaz vanası otomatik şekilde kapanacak ve kitlenecek. </a:t>
          </a:r>
          <a:endParaRPr lang="en-US" dirty="0"/>
        </a:p>
      </dgm:t>
    </dgm:pt>
    <dgm:pt modelId="{88C30189-5B25-4D57-B971-FEF3DAB30A22}" type="parTrans" cxnId="{29CE0244-12CB-4324-91E9-5866AE16AB31}">
      <dgm:prSet/>
      <dgm:spPr/>
      <dgm:t>
        <a:bodyPr/>
        <a:lstStyle/>
        <a:p>
          <a:endParaRPr lang="en-US"/>
        </a:p>
      </dgm:t>
    </dgm:pt>
    <dgm:pt modelId="{D815F0CC-EA40-4A53-AA44-DAFE58EDB2E4}" type="sibTrans" cxnId="{29CE0244-12CB-4324-91E9-5866AE16AB3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6F94126-1A90-4B0D-84B6-B888064C6DF3}">
      <dgm:prSet/>
      <dgm:spPr/>
      <dgm:t>
        <a:bodyPr/>
        <a:lstStyle/>
        <a:p>
          <a:pPr algn="just">
            <a:lnSpc>
              <a:spcPct val="100000"/>
            </a:lnSpc>
          </a:pPr>
          <a:r>
            <a:rPr lang="tr-TR" dirty="0"/>
            <a:t>Sadece acil durum amaçlı değil, uygulama sayesinde bağlı olan herhangi bir </a:t>
          </a:r>
          <a:r>
            <a:rPr lang="tr-TR" dirty="0" err="1"/>
            <a:t>componenti</a:t>
          </a:r>
          <a:r>
            <a:rPr lang="tr-TR" dirty="0"/>
            <a:t> isteğimiz doğrultusunda kapatıp açabileceğiz. </a:t>
          </a:r>
          <a:endParaRPr lang="en-US" dirty="0"/>
        </a:p>
      </dgm:t>
    </dgm:pt>
    <dgm:pt modelId="{EE1BF60C-A2B8-49CF-AF6B-718043D7E7EC}" type="parTrans" cxnId="{1EE6F910-8B73-4571-BCA0-798B9D7D55A4}">
      <dgm:prSet/>
      <dgm:spPr/>
      <dgm:t>
        <a:bodyPr/>
        <a:lstStyle/>
        <a:p>
          <a:endParaRPr lang="en-US"/>
        </a:p>
      </dgm:t>
    </dgm:pt>
    <dgm:pt modelId="{EC3AE0C2-30D8-4A78-96EA-32802795CC81}" type="sibTrans" cxnId="{1EE6F910-8B73-4571-BCA0-798B9D7D55A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DE8B80A-0251-470F-B766-4CFCA80DCCCD}">
      <dgm:prSet/>
      <dgm:spPr/>
      <dgm:t>
        <a:bodyPr/>
        <a:lstStyle/>
        <a:p>
          <a:pPr algn="just">
            <a:lnSpc>
              <a:spcPct val="100000"/>
            </a:lnSpc>
          </a:pPr>
          <a:r>
            <a:rPr lang="tr-TR" dirty="0"/>
            <a:t>İsteğe bağlı eklenen </a:t>
          </a:r>
          <a:r>
            <a:rPr lang="tr-TR" dirty="0" err="1"/>
            <a:t>componentlerle</a:t>
          </a:r>
          <a:r>
            <a:rPr lang="tr-TR" dirty="0"/>
            <a:t>, örneğin sıcaklık </a:t>
          </a:r>
          <a:r>
            <a:rPr lang="tr-TR" dirty="0" err="1"/>
            <a:t>sensörü</a:t>
          </a:r>
          <a:r>
            <a:rPr lang="tr-TR" dirty="0"/>
            <a:t>, istenilen yerde ve şekilde veri aktarımı sağlanabilecek.</a:t>
          </a:r>
          <a:endParaRPr lang="en-US" dirty="0"/>
        </a:p>
      </dgm:t>
    </dgm:pt>
    <dgm:pt modelId="{9D05843A-FBDC-45B2-BE59-2D5871D2437A}" type="parTrans" cxnId="{71327C0C-B081-435B-9323-2519311EE5F2}">
      <dgm:prSet/>
      <dgm:spPr/>
      <dgm:t>
        <a:bodyPr/>
        <a:lstStyle/>
        <a:p>
          <a:endParaRPr lang="en-US"/>
        </a:p>
      </dgm:t>
    </dgm:pt>
    <dgm:pt modelId="{693DDDEA-FD44-4E64-BB76-103FF2171CE5}" type="sibTrans" cxnId="{71327C0C-B081-435B-9323-2519311EE5F2}">
      <dgm:prSet/>
      <dgm:spPr/>
      <dgm:t>
        <a:bodyPr/>
        <a:lstStyle/>
        <a:p>
          <a:endParaRPr lang="en-US"/>
        </a:p>
      </dgm:t>
    </dgm:pt>
    <dgm:pt modelId="{754EE2FE-90A3-4EB0-BBE6-A08294E88F5C}" type="pres">
      <dgm:prSet presAssocID="{66C02CC3-FFC3-470F-B548-1385FD85589D}" presName="root" presStyleCnt="0">
        <dgm:presLayoutVars>
          <dgm:dir/>
          <dgm:resizeHandles val="exact"/>
        </dgm:presLayoutVars>
      </dgm:prSet>
      <dgm:spPr/>
    </dgm:pt>
    <dgm:pt modelId="{133A8958-7F23-4C30-A96A-AFC0BDDB6201}" type="pres">
      <dgm:prSet presAssocID="{66C02CC3-FFC3-470F-B548-1385FD85589D}" presName="container" presStyleCnt="0">
        <dgm:presLayoutVars>
          <dgm:dir/>
          <dgm:resizeHandles val="exact"/>
        </dgm:presLayoutVars>
      </dgm:prSet>
      <dgm:spPr/>
    </dgm:pt>
    <dgm:pt modelId="{7966C141-0575-4AA4-AAD0-DF7AE4933B08}" type="pres">
      <dgm:prSet presAssocID="{BB7E9FBE-7D5F-4152-BA5F-65CED954621B}" presName="compNode" presStyleCnt="0"/>
      <dgm:spPr/>
    </dgm:pt>
    <dgm:pt modelId="{E0DDAB0A-6354-4D99-9A67-1EC226505790}" type="pres">
      <dgm:prSet presAssocID="{BB7E9FBE-7D5F-4152-BA5F-65CED954621B}" presName="iconBgRect" presStyleLbl="bgShp" presStyleIdx="0" presStyleCnt="4"/>
      <dgm:spPr/>
    </dgm:pt>
    <dgm:pt modelId="{371ACCB0-8493-4F94-AB74-700CD279E644}" type="pres">
      <dgm:prSet presAssocID="{BB7E9FBE-7D5F-4152-BA5F-65CED954621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ğ"/>
        </a:ext>
      </dgm:extLst>
    </dgm:pt>
    <dgm:pt modelId="{4A84283D-0DDB-4AE2-B0C4-B7D2F518E89A}" type="pres">
      <dgm:prSet presAssocID="{BB7E9FBE-7D5F-4152-BA5F-65CED954621B}" presName="spaceRect" presStyleCnt="0"/>
      <dgm:spPr/>
    </dgm:pt>
    <dgm:pt modelId="{A592D8C3-CE79-4CFB-8E8B-175CBFCE00B0}" type="pres">
      <dgm:prSet presAssocID="{BB7E9FBE-7D5F-4152-BA5F-65CED954621B}" presName="textRect" presStyleLbl="revTx" presStyleIdx="0" presStyleCnt="4">
        <dgm:presLayoutVars>
          <dgm:chMax val="1"/>
          <dgm:chPref val="1"/>
        </dgm:presLayoutVars>
      </dgm:prSet>
      <dgm:spPr/>
    </dgm:pt>
    <dgm:pt modelId="{AC5E4F1C-F7A5-476C-B136-F55916F8B180}" type="pres">
      <dgm:prSet presAssocID="{7CE6EB26-DC96-4941-B130-4E817067DEFD}" presName="sibTrans" presStyleLbl="sibTrans2D1" presStyleIdx="0" presStyleCnt="0"/>
      <dgm:spPr/>
    </dgm:pt>
    <dgm:pt modelId="{D57F1307-F347-4689-B578-358757CF839D}" type="pres">
      <dgm:prSet presAssocID="{42F961A2-698C-4F64-BECF-0D21DE823843}" presName="compNode" presStyleCnt="0"/>
      <dgm:spPr/>
    </dgm:pt>
    <dgm:pt modelId="{2AE1459D-38C0-4532-94F8-B9152DDCC72E}" type="pres">
      <dgm:prSet presAssocID="{42F961A2-698C-4F64-BECF-0D21DE823843}" presName="iconBgRect" presStyleLbl="bgShp" presStyleIdx="1" presStyleCnt="4"/>
      <dgm:spPr/>
    </dgm:pt>
    <dgm:pt modelId="{FEE0FF47-8267-4A37-997A-EFF2C8565C9D}" type="pres">
      <dgm:prSet presAssocID="{42F961A2-698C-4F64-BECF-0D21DE82384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şliler"/>
        </a:ext>
      </dgm:extLst>
    </dgm:pt>
    <dgm:pt modelId="{95356920-82DF-4B2F-A933-C2772ACBD67F}" type="pres">
      <dgm:prSet presAssocID="{42F961A2-698C-4F64-BECF-0D21DE823843}" presName="spaceRect" presStyleCnt="0"/>
      <dgm:spPr/>
    </dgm:pt>
    <dgm:pt modelId="{6A97A3F4-A1FF-459B-A98E-0CA8FE155816}" type="pres">
      <dgm:prSet presAssocID="{42F961A2-698C-4F64-BECF-0D21DE823843}" presName="textRect" presStyleLbl="revTx" presStyleIdx="1" presStyleCnt="4">
        <dgm:presLayoutVars>
          <dgm:chMax val="1"/>
          <dgm:chPref val="1"/>
        </dgm:presLayoutVars>
      </dgm:prSet>
      <dgm:spPr/>
    </dgm:pt>
    <dgm:pt modelId="{1F265758-3AC9-41B4-A82A-5AE40C8AB41B}" type="pres">
      <dgm:prSet presAssocID="{D815F0CC-EA40-4A53-AA44-DAFE58EDB2E4}" presName="sibTrans" presStyleLbl="sibTrans2D1" presStyleIdx="0" presStyleCnt="0"/>
      <dgm:spPr/>
    </dgm:pt>
    <dgm:pt modelId="{58B8B454-80EB-4213-ADBF-C8BA1ACEA85E}" type="pres">
      <dgm:prSet presAssocID="{B6F94126-1A90-4B0D-84B6-B888064C6DF3}" presName="compNode" presStyleCnt="0"/>
      <dgm:spPr/>
    </dgm:pt>
    <dgm:pt modelId="{A7D3BC73-DEF9-4DB8-A444-1FE83A687AD6}" type="pres">
      <dgm:prSet presAssocID="{B6F94126-1A90-4B0D-84B6-B888064C6DF3}" presName="iconBgRect" presStyleLbl="bgShp" presStyleIdx="2" presStyleCnt="4"/>
      <dgm:spPr/>
    </dgm:pt>
    <dgm:pt modelId="{46DC7E3D-BA44-4FED-92AE-107DFECDFE9F}" type="pres">
      <dgm:prSet presAssocID="{B6F94126-1A90-4B0D-84B6-B888064C6DF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yarı"/>
        </a:ext>
      </dgm:extLst>
    </dgm:pt>
    <dgm:pt modelId="{3153A841-7D85-4685-955A-C57E7D4463E1}" type="pres">
      <dgm:prSet presAssocID="{B6F94126-1A90-4B0D-84B6-B888064C6DF3}" presName="spaceRect" presStyleCnt="0"/>
      <dgm:spPr/>
    </dgm:pt>
    <dgm:pt modelId="{A576EEAE-8889-483F-BB27-D310DD0223F7}" type="pres">
      <dgm:prSet presAssocID="{B6F94126-1A90-4B0D-84B6-B888064C6DF3}" presName="textRect" presStyleLbl="revTx" presStyleIdx="2" presStyleCnt="4">
        <dgm:presLayoutVars>
          <dgm:chMax val="1"/>
          <dgm:chPref val="1"/>
        </dgm:presLayoutVars>
      </dgm:prSet>
      <dgm:spPr/>
    </dgm:pt>
    <dgm:pt modelId="{FBE7039E-83FE-47D2-B181-C4D6443DEC07}" type="pres">
      <dgm:prSet presAssocID="{EC3AE0C2-30D8-4A78-96EA-32802795CC81}" presName="sibTrans" presStyleLbl="sibTrans2D1" presStyleIdx="0" presStyleCnt="0"/>
      <dgm:spPr/>
    </dgm:pt>
    <dgm:pt modelId="{B8BA3458-1BF6-48EE-822A-09903E2B5E09}" type="pres">
      <dgm:prSet presAssocID="{5DE8B80A-0251-470F-B766-4CFCA80DCCCD}" presName="compNode" presStyleCnt="0"/>
      <dgm:spPr/>
    </dgm:pt>
    <dgm:pt modelId="{E3A10AFE-B0FC-471D-AF78-9EB6C98DABD0}" type="pres">
      <dgm:prSet presAssocID="{5DE8B80A-0251-470F-B766-4CFCA80DCCCD}" presName="iconBgRect" presStyleLbl="bgShp" presStyleIdx="3" presStyleCnt="4"/>
      <dgm:spPr/>
    </dgm:pt>
    <dgm:pt modelId="{146C2062-4041-452F-9178-A607C0F01006}" type="pres">
      <dgm:prSet presAssocID="{5DE8B80A-0251-470F-B766-4CFCA80DCCC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rmometre"/>
        </a:ext>
      </dgm:extLst>
    </dgm:pt>
    <dgm:pt modelId="{B2B26DF1-2CDD-4282-BD87-C3F89F34A450}" type="pres">
      <dgm:prSet presAssocID="{5DE8B80A-0251-470F-B766-4CFCA80DCCCD}" presName="spaceRect" presStyleCnt="0"/>
      <dgm:spPr/>
    </dgm:pt>
    <dgm:pt modelId="{91505A90-78A8-4CB8-B0B2-68D35A8B730E}" type="pres">
      <dgm:prSet presAssocID="{5DE8B80A-0251-470F-B766-4CFCA80DCCCD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1327C0C-B081-435B-9323-2519311EE5F2}" srcId="{66C02CC3-FFC3-470F-B548-1385FD85589D}" destId="{5DE8B80A-0251-470F-B766-4CFCA80DCCCD}" srcOrd="3" destOrd="0" parTransId="{9D05843A-FBDC-45B2-BE59-2D5871D2437A}" sibTransId="{693DDDEA-FD44-4E64-BB76-103FF2171CE5}"/>
    <dgm:cxn modelId="{1EE6F910-8B73-4571-BCA0-798B9D7D55A4}" srcId="{66C02CC3-FFC3-470F-B548-1385FD85589D}" destId="{B6F94126-1A90-4B0D-84B6-B888064C6DF3}" srcOrd="2" destOrd="0" parTransId="{EE1BF60C-A2B8-49CF-AF6B-718043D7E7EC}" sibTransId="{EC3AE0C2-30D8-4A78-96EA-32802795CC81}"/>
    <dgm:cxn modelId="{0D18702B-0840-4EC4-A85B-AACEC4C7FCCC}" srcId="{66C02CC3-FFC3-470F-B548-1385FD85589D}" destId="{BB7E9FBE-7D5F-4152-BA5F-65CED954621B}" srcOrd="0" destOrd="0" parTransId="{6CE4D8AB-5035-41EA-9DAE-A3F5F95A4E63}" sibTransId="{7CE6EB26-DC96-4941-B130-4E817067DEFD}"/>
    <dgm:cxn modelId="{FEC44C2D-2A9A-48CB-9055-876DF90B22AD}" type="presOf" srcId="{7CE6EB26-DC96-4941-B130-4E817067DEFD}" destId="{AC5E4F1C-F7A5-476C-B136-F55916F8B180}" srcOrd="0" destOrd="0" presId="urn:microsoft.com/office/officeart/2018/2/layout/IconCircleList"/>
    <dgm:cxn modelId="{4C912C2F-7A72-4343-AA5A-6C0DD5D6E1AD}" type="presOf" srcId="{EC3AE0C2-30D8-4A78-96EA-32802795CC81}" destId="{FBE7039E-83FE-47D2-B181-C4D6443DEC07}" srcOrd="0" destOrd="0" presId="urn:microsoft.com/office/officeart/2018/2/layout/IconCircleList"/>
    <dgm:cxn modelId="{29CE0244-12CB-4324-91E9-5866AE16AB31}" srcId="{66C02CC3-FFC3-470F-B548-1385FD85589D}" destId="{42F961A2-698C-4F64-BECF-0D21DE823843}" srcOrd="1" destOrd="0" parTransId="{88C30189-5B25-4D57-B971-FEF3DAB30A22}" sibTransId="{D815F0CC-EA40-4A53-AA44-DAFE58EDB2E4}"/>
    <dgm:cxn modelId="{90EA924A-3A67-4670-8304-4307C46D4BCA}" type="presOf" srcId="{5DE8B80A-0251-470F-B766-4CFCA80DCCCD}" destId="{91505A90-78A8-4CB8-B0B2-68D35A8B730E}" srcOrd="0" destOrd="0" presId="urn:microsoft.com/office/officeart/2018/2/layout/IconCircleList"/>
    <dgm:cxn modelId="{656526B2-7B2E-4888-BE58-DEEBBE30497C}" type="presOf" srcId="{42F961A2-698C-4F64-BECF-0D21DE823843}" destId="{6A97A3F4-A1FF-459B-A98E-0CA8FE155816}" srcOrd="0" destOrd="0" presId="urn:microsoft.com/office/officeart/2018/2/layout/IconCircleList"/>
    <dgm:cxn modelId="{7240F2E8-1050-458A-AA73-5E0C9AB45CDE}" type="presOf" srcId="{B6F94126-1A90-4B0D-84B6-B888064C6DF3}" destId="{A576EEAE-8889-483F-BB27-D310DD0223F7}" srcOrd="0" destOrd="0" presId="urn:microsoft.com/office/officeart/2018/2/layout/IconCircleList"/>
    <dgm:cxn modelId="{BB419EF2-BD76-432A-B980-A5536BE7E3C0}" type="presOf" srcId="{D815F0CC-EA40-4A53-AA44-DAFE58EDB2E4}" destId="{1F265758-3AC9-41B4-A82A-5AE40C8AB41B}" srcOrd="0" destOrd="0" presId="urn:microsoft.com/office/officeart/2018/2/layout/IconCircleList"/>
    <dgm:cxn modelId="{30A1FFF5-BAE7-4A2C-B608-343FEB9E13B4}" type="presOf" srcId="{66C02CC3-FFC3-470F-B548-1385FD85589D}" destId="{754EE2FE-90A3-4EB0-BBE6-A08294E88F5C}" srcOrd="0" destOrd="0" presId="urn:microsoft.com/office/officeart/2018/2/layout/IconCircleList"/>
    <dgm:cxn modelId="{4883A1FC-6876-46EC-B5D2-E1C66169760E}" type="presOf" srcId="{BB7E9FBE-7D5F-4152-BA5F-65CED954621B}" destId="{A592D8C3-CE79-4CFB-8E8B-175CBFCE00B0}" srcOrd="0" destOrd="0" presId="urn:microsoft.com/office/officeart/2018/2/layout/IconCircleList"/>
    <dgm:cxn modelId="{7E960D72-F65E-4F08-ACD2-3A187382C3AA}" type="presParOf" srcId="{754EE2FE-90A3-4EB0-BBE6-A08294E88F5C}" destId="{133A8958-7F23-4C30-A96A-AFC0BDDB6201}" srcOrd="0" destOrd="0" presId="urn:microsoft.com/office/officeart/2018/2/layout/IconCircleList"/>
    <dgm:cxn modelId="{873B5D25-5EBB-4CE2-B644-E030E18C7D31}" type="presParOf" srcId="{133A8958-7F23-4C30-A96A-AFC0BDDB6201}" destId="{7966C141-0575-4AA4-AAD0-DF7AE4933B08}" srcOrd="0" destOrd="0" presId="urn:microsoft.com/office/officeart/2018/2/layout/IconCircleList"/>
    <dgm:cxn modelId="{95C63B22-9AC7-4B28-B756-02505184D3A7}" type="presParOf" srcId="{7966C141-0575-4AA4-AAD0-DF7AE4933B08}" destId="{E0DDAB0A-6354-4D99-9A67-1EC226505790}" srcOrd="0" destOrd="0" presId="urn:microsoft.com/office/officeart/2018/2/layout/IconCircleList"/>
    <dgm:cxn modelId="{98809927-0EB5-4152-A5AF-263D834ED854}" type="presParOf" srcId="{7966C141-0575-4AA4-AAD0-DF7AE4933B08}" destId="{371ACCB0-8493-4F94-AB74-700CD279E644}" srcOrd="1" destOrd="0" presId="urn:microsoft.com/office/officeart/2018/2/layout/IconCircleList"/>
    <dgm:cxn modelId="{BB25B45C-C20A-4291-87E8-8C8A62763366}" type="presParOf" srcId="{7966C141-0575-4AA4-AAD0-DF7AE4933B08}" destId="{4A84283D-0DDB-4AE2-B0C4-B7D2F518E89A}" srcOrd="2" destOrd="0" presId="urn:microsoft.com/office/officeart/2018/2/layout/IconCircleList"/>
    <dgm:cxn modelId="{AACCAEF0-DBF6-4933-90BE-5C9C138DA705}" type="presParOf" srcId="{7966C141-0575-4AA4-AAD0-DF7AE4933B08}" destId="{A592D8C3-CE79-4CFB-8E8B-175CBFCE00B0}" srcOrd="3" destOrd="0" presId="urn:microsoft.com/office/officeart/2018/2/layout/IconCircleList"/>
    <dgm:cxn modelId="{FB24C97C-DF26-47E6-BC36-1617E90B4717}" type="presParOf" srcId="{133A8958-7F23-4C30-A96A-AFC0BDDB6201}" destId="{AC5E4F1C-F7A5-476C-B136-F55916F8B180}" srcOrd="1" destOrd="0" presId="urn:microsoft.com/office/officeart/2018/2/layout/IconCircleList"/>
    <dgm:cxn modelId="{C0E032AE-2883-4C80-85CB-C6C1FF5C780D}" type="presParOf" srcId="{133A8958-7F23-4C30-A96A-AFC0BDDB6201}" destId="{D57F1307-F347-4689-B578-358757CF839D}" srcOrd="2" destOrd="0" presId="urn:microsoft.com/office/officeart/2018/2/layout/IconCircleList"/>
    <dgm:cxn modelId="{36119520-5234-4748-B274-CFEE05E1C609}" type="presParOf" srcId="{D57F1307-F347-4689-B578-358757CF839D}" destId="{2AE1459D-38C0-4532-94F8-B9152DDCC72E}" srcOrd="0" destOrd="0" presId="urn:microsoft.com/office/officeart/2018/2/layout/IconCircleList"/>
    <dgm:cxn modelId="{245DAFF1-54CD-4760-8686-1C21A9EE66CB}" type="presParOf" srcId="{D57F1307-F347-4689-B578-358757CF839D}" destId="{FEE0FF47-8267-4A37-997A-EFF2C8565C9D}" srcOrd="1" destOrd="0" presId="urn:microsoft.com/office/officeart/2018/2/layout/IconCircleList"/>
    <dgm:cxn modelId="{15DA2D7A-A289-4E39-81B6-9D3D2FC6C25C}" type="presParOf" srcId="{D57F1307-F347-4689-B578-358757CF839D}" destId="{95356920-82DF-4B2F-A933-C2772ACBD67F}" srcOrd="2" destOrd="0" presId="urn:microsoft.com/office/officeart/2018/2/layout/IconCircleList"/>
    <dgm:cxn modelId="{7642E5FE-8713-4641-AE21-8509DA997573}" type="presParOf" srcId="{D57F1307-F347-4689-B578-358757CF839D}" destId="{6A97A3F4-A1FF-459B-A98E-0CA8FE155816}" srcOrd="3" destOrd="0" presId="urn:microsoft.com/office/officeart/2018/2/layout/IconCircleList"/>
    <dgm:cxn modelId="{D900477E-7982-4B68-878C-096AB60B5934}" type="presParOf" srcId="{133A8958-7F23-4C30-A96A-AFC0BDDB6201}" destId="{1F265758-3AC9-41B4-A82A-5AE40C8AB41B}" srcOrd="3" destOrd="0" presId="urn:microsoft.com/office/officeart/2018/2/layout/IconCircleList"/>
    <dgm:cxn modelId="{ADA386BA-0180-4379-B3E5-F383FE455942}" type="presParOf" srcId="{133A8958-7F23-4C30-A96A-AFC0BDDB6201}" destId="{58B8B454-80EB-4213-ADBF-C8BA1ACEA85E}" srcOrd="4" destOrd="0" presId="urn:microsoft.com/office/officeart/2018/2/layout/IconCircleList"/>
    <dgm:cxn modelId="{C29A1E6A-980C-4C07-BE1C-F1EF084B873C}" type="presParOf" srcId="{58B8B454-80EB-4213-ADBF-C8BA1ACEA85E}" destId="{A7D3BC73-DEF9-4DB8-A444-1FE83A687AD6}" srcOrd="0" destOrd="0" presId="urn:microsoft.com/office/officeart/2018/2/layout/IconCircleList"/>
    <dgm:cxn modelId="{387D8F40-780C-4EDB-917D-3BFBB8A2A2D3}" type="presParOf" srcId="{58B8B454-80EB-4213-ADBF-C8BA1ACEA85E}" destId="{46DC7E3D-BA44-4FED-92AE-107DFECDFE9F}" srcOrd="1" destOrd="0" presId="urn:microsoft.com/office/officeart/2018/2/layout/IconCircleList"/>
    <dgm:cxn modelId="{E6D7ED47-6DCA-4D4E-9A95-C8331E318A75}" type="presParOf" srcId="{58B8B454-80EB-4213-ADBF-C8BA1ACEA85E}" destId="{3153A841-7D85-4685-955A-C57E7D4463E1}" srcOrd="2" destOrd="0" presId="urn:microsoft.com/office/officeart/2018/2/layout/IconCircleList"/>
    <dgm:cxn modelId="{BF8F3E5F-0DE0-4F0C-89CD-B56763650961}" type="presParOf" srcId="{58B8B454-80EB-4213-ADBF-C8BA1ACEA85E}" destId="{A576EEAE-8889-483F-BB27-D310DD0223F7}" srcOrd="3" destOrd="0" presId="urn:microsoft.com/office/officeart/2018/2/layout/IconCircleList"/>
    <dgm:cxn modelId="{BF5D74F6-4BF6-42BB-BDC2-592C7722FC90}" type="presParOf" srcId="{133A8958-7F23-4C30-A96A-AFC0BDDB6201}" destId="{FBE7039E-83FE-47D2-B181-C4D6443DEC07}" srcOrd="5" destOrd="0" presId="urn:microsoft.com/office/officeart/2018/2/layout/IconCircleList"/>
    <dgm:cxn modelId="{FD675374-0E55-433F-BE2B-701C2DDF896D}" type="presParOf" srcId="{133A8958-7F23-4C30-A96A-AFC0BDDB6201}" destId="{B8BA3458-1BF6-48EE-822A-09903E2B5E09}" srcOrd="6" destOrd="0" presId="urn:microsoft.com/office/officeart/2018/2/layout/IconCircleList"/>
    <dgm:cxn modelId="{76E352F4-79F8-4068-A316-CE5104ED975E}" type="presParOf" srcId="{B8BA3458-1BF6-48EE-822A-09903E2B5E09}" destId="{E3A10AFE-B0FC-471D-AF78-9EB6C98DABD0}" srcOrd="0" destOrd="0" presId="urn:microsoft.com/office/officeart/2018/2/layout/IconCircleList"/>
    <dgm:cxn modelId="{C6E239AF-35AE-4E11-8D2D-634150B3F30D}" type="presParOf" srcId="{B8BA3458-1BF6-48EE-822A-09903E2B5E09}" destId="{146C2062-4041-452F-9178-A607C0F01006}" srcOrd="1" destOrd="0" presId="urn:microsoft.com/office/officeart/2018/2/layout/IconCircleList"/>
    <dgm:cxn modelId="{BF06B8B2-20C1-4652-8592-6D36411652D0}" type="presParOf" srcId="{B8BA3458-1BF6-48EE-822A-09903E2B5E09}" destId="{B2B26DF1-2CDD-4282-BD87-C3F89F34A450}" srcOrd="2" destOrd="0" presId="urn:microsoft.com/office/officeart/2018/2/layout/IconCircleList"/>
    <dgm:cxn modelId="{90493437-895E-450D-B52F-C22672CE7315}" type="presParOf" srcId="{B8BA3458-1BF6-48EE-822A-09903E2B5E09}" destId="{91505A90-78A8-4CB8-B0B2-68D35A8B730E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DDAB0A-6354-4D99-9A67-1EC226505790}">
      <dsp:nvSpPr>
        <dsp:cNvPr id="0" name=""/>
        <dsp:cNvSpPr/>
      </dsp:nvSpPr>
      <dsp:spPr>
        <a:xfrm>
          <a:off x="213087" y="244232"/>
          <a:ext cx="1336303" cy="133630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1ACCB0-8493-4F94-AB74-700CD279E644}">
      <dsp:nvSpPr>
        <dsp:cNvPr id="0" name=""/>
        <dsp:cNvSpPr/>
      </dsp:nvSpPr>
      <dsp:spPr>
        <a:xfrm>
          <a:off x="493711" y="524856"/>
          <a:ext cx="775055" cy="77505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92D8C3-CE79-4CFB-8E8B-175CBFCE00B0}">
      <dsp:nvSpPr>
        <dsp:cNvPr id="0" name=""/>
        <dsp:cNvSpPr/>
      </dsp:nvSpPr>
      <dsp:spPr>
        <a:xfrm>
          <a:off x="1835742" y="244232"/>
          <a:ext cx="3149858" cy="13363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just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200" kern="1200" dirty="0"/>
            <a:t>Bizim yazdığımız uygulama ve </a:t>
          </a:r>
          <a:r>
            <a:rPr lang="tr-TR" sz="1200" kern="1200" dirty="0" err="1"/>
            <a:t>NodeMCU</a:t>
          </a:r>
          <a:r>
            <a:rPr lang="tr-TR" sz="1200" kern="1200" dirty="0"/>
            <a:t> </a:t>
          </a:r>
          <a:r>
            <a:rPr lang="tr-TR" sz="1200" kern="1200" dirty="0" err="1"/>
            <a:t>firebase</a:t>
          </a:r>
          <a:r>
            <a:rPr lang="tr-TR" sz="1200" kern="1200" dirty="0"/>
            <a:t> ile sürekli iletişim içinde olacak. </a:t>
          </a:r>
          <a:r>
            <a:rPr lang="tr-TR" sz="1200" kern="1200" dirty="0" err="1"/>
            <a:t>NodeMCU</a:t>
          </a:r>
          <a:r>
            <a:rPr lang="tr-TR" sz="1200" kern="1200" dirty="0"/>
            <a:t> tarafından okunan gaz yoğunluk değerleri sürekli olarak Veri Tabanına aktartılacak ve bu veri uygulamamız tarafından sürekli olarak görüntülenebilecek.</a:t>
          </a:r>
          <a:endParaRPr lang="en-US" sz="1200" kern="1200" dirty="0"/>
        </a:p>
      </dsp:txBody>
      <dsp:txXfrm>
        <a:off x="1835742" y="244232"/>
        <a:ext cx="3149858" cy="1336303"/>
      </dsp:txXfrm>
    </dsp:sp>
    <dsp:sp modelId="{2AE1459D-38C0-4532-94F8-B9152DDCC72E}">
      <dsp:nvSpPr>
        <dsp:cNvPr id="0" name=""/>
        <dsp:cNvSpPr/>
      </dsp:nvSpPr>
      <dsp:spPr>
        <a:xfrm>
          <a:off x="5534438" y="244232"/>
          <a:ext cx="1336303" cy="133630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E0FF47-8267-4A37-997A-EFF2C8565C9D}">
      <dsp:nvSpPr>
        <dsp:cNvPr id="0" name=""/>
        <dsp:cNvSpPr/>
      </dsp:nvSpPr>
      <dsp:spPr>
        <a:xfrm>
          <a:off x="5815062" y="524856"/>
          <a:ext cx="775055" cy="77505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97A3F4-A1FF-459B-A98E-0CA8FE155816}">
      <dsp:nvSpPr>
        <dsp:cNvPr id="0" name=""/>
        <dsp:cNvSpPr/>
      </dsp:nvSpPr>
      <dsp:spPr>
        <a:xfrm>
          <a:off x="7157093" y="244232"/>
          <a:ext cx="3149858" cy="13363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just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200" kern="1200" dirty="0"/>
            <a:t>Gaz yoğunluk değeri üst sınıra ulaştığında elektronik doğalgaz vanası otomatik şekilde kapanacak ve kitlenecek. </a:t>
          </a:r>
          <a:endParaRPr lang="en-US" sz="1200" kern="1200" dirty="0"/>
        </a:p>
      </dsp:txBody>
      <dsp:txXfrm>
        <a:off x="7157093" y="244232"/>
        <a:ext cx="3149858" cy="1336303"/>
      </dsp:txXfrm>
    </dsp:sp>
    <dsp:sp modelId="{A7D3BC73-DEF9-4DB8-A444-1FE83A687AD6}">
      <dsp:nvSpPr>
        <dsp:cNvPr id="0" name=""/>
        <dsp:cNvSpPr/>
      </dsp:nvSpPr>
      <dsp:spPr>
        <a:xfrm>
          <a:off x="213087" y="2227984"/>
          <a:ext cx="1336303" cy="133630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DC7E3D-BA44-4FED-92AE-107DFECDFE9F}">
      <dsp:nvSpPr>
        <dsp:cNvPr id="0" name=""/>
        <dsp:cNvSpPr/>
      </dsp:nvSpPr>
      <dsp:spPr>
        <a:xfrm>
          <a:off x="493711" y="2508607"/>
          <a:ext cx="775055" cy="77505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76EEAE-8889-483F-BB27-D310DD0223F7}">
      <dsp:nvSpPr>
        <dsp:cNvPr id="0" name=""/>
        <dsp:cNvSpPr/>
      </dsp:nvSpPr>
      <dsp:spPr>
        <a:xfrm>
          <a:off x="1835742" y="2227984"/>
          <a:ext cx="3149858" cy="13363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just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200" kern="1200" dirty="0"/>
            <a:t>Sadece acil durum amaçlı değil, uygulama sayesinde bağlı olan herhangi bir </a:t>
          </a:r>
          <a:r>
            <a:rPr lang="tr-TR" sz="1200" kern="1200" dirty="0" err="1"/>
            <a:t>componenti</a:t>
          </a:r>
          <a:r>
            <a:rPr lang="tr-TR" sz="1200" kern="1200" dirty="0"/>
            <a:t> isteğimiz doğrultusunda kapatıp açabileceğiz. </a:t>
          </a:r>
          <a:endParaRPr lang="en-US" sz="1200" kern="1200" dirty="0"/>
        </a:p>
      </dsp:txBody>
      <dsp:txXfrm>
        <a:off x="1835742" y="2227984"/>
        <a:ext cx="3149858" cy="1336303"/>
      </dsp:txXfrm>
    </dsp:sp>
    <dsp:sp modelId="{E3A10AFE-B0FC-471D-AF78-9EB6C98DABD0}">
      <dsp:nvSpPr>
        <dsp:cNvPr id="0" name=""/>
        <dsp:cNvSpPr/>
      </dsp:nvSpPr>
      <dsp:spPr>
        <a:xfrm>
          <a:off x="5534438" y="2227984"/>
          <a:ext cx="1336303" cy="133630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6C2062-4041-452F-9178-A607C0F01006}">
      <dsp:nvSpPr>
        <dsp:cNvPr id="0" name=""/>
        <dsp:cNvSpPr/>
      </dsp:nvSpPr>
      <dsp:spPr>
        <a:xfrm>
          <a:off x="5815062" y="2508607"/>
          <a:ext cx="775055" cy="77505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505A90-78A8-4CB8-B0B2-68D35A8B730E}">
      <dsp:nvSpPr>
        <dsp:cNvPr id="0" name=""/>
        <dsp:cNvSpPr/>
      </dsp:nvSpPr>
      <dsp:spPr>
        <a:xfrm>
          <a:off x="7157093" y="2227984"/>
          <a:ext cx="3149858" cy="13363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just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200" kern="1200" dirty="0"/>
            <a:t>İsteğe bağlı eklenen </a:t>
          </a:r>
          <a:r>
            <a:rPr lang="tr-TR" sz="1200" kern="1200" dirty="0" err="1"/>
            <a:t>componentlerle</a:t>
          </a:r>
          <a:r>
            <a:rPr lang="tr-TR" sz="1200" kern="1200" dirty="0"/>
            <a:t>, örneğin sıcaklık </a:t>
          </a:r>
          <a:r>
            <a:rPr lang="tr-TR" sz="1200" kern="1200" dirty="0" err="1"/>
            <a:t>sensörü</a:t>
          </a:r>
          <a:r>
            <a:rPr lang="tr-TR" sz="1200" kern="1200" dirty="0"/>
            <a:t>, istenilen yerde ve şekilde veri aktarımı sağlanabilecek.</a:t>
          </a:r>
          <a:endParaRPr lang="en-US" sz="1200" kern="1200" dirty="0"/>
        </a:p>
      </dsp:txBody>
      <dsp:txXfrm>
        <a:off x="7157093" y="2227984"/>
        <a:ext cx="3149858" cy="13363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E6F94-523D-4BFC-9801-512617D2E2D8}" type="datetimeFigureOut">
              <a:rPr lang="tr-TR" smtClean="0"/>
              <a:t>29.03.2021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F3B75-CE24-4E32-9943-7BB90DC210F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41354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E6F94-523D-4BFC-9801-512617D2E2D8}" type="datetimeFigureOut">
              <a:rPr lang="tr-TR" smtClean="0"/>
              <a:t>29.03.2021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F3B75-CE24-4E32-9943-7BB90DC210F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84286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E6F94-523D-4BFC-9801-512617D2E2D8}" type="datetimeFigureOut">
              <a:rPr lang="tr-TR" smtClean="0"/>
              <a:t>29.03.2021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F3B75-CE24-4E32-9943-7BB90DC210F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948700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E6F94-523D-4BFC-9801-512617D2E2D8}" type="datetimeFigureOut">
              <a:rPr lang="tr-TR" smtClean="0"/>
              <a:t>29.03.2021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F3B75-CE24-4E32-9943-7BB90DC210F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703700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E6F94-523D-4BFC-9801-512617D2E2D8}" type="datetimeFigureOut">
              <a:rPr lang="tr-TR" smtClean="0"/>
              <a:t>29.03.2021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F3B75-CE24-4E32-9943-7BB90DC210F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299637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E6F94-523D-4BFC-9801-512617D2E2D8}" type="datetimeFigureOut">
              <a:rPr lang="tr-TR" smtClean="0"/>
              <a:t>29.03.2021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F3B75-CE24-4E32-9943-7BB90DC210F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383008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E6F94-523D-4BFC-9801-512617D2E2D8}" type="datetimeFigureOut">
              <a:rPr lang="tr-TR" smtClean="0"/>
              <a:t>29.03.2021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F3B75-CE24-4E32-9943-7BB90DC210F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977342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E6F94-523D-4BFC-9801-512617D2E2D8}" type="datetimeFigureOut">
              <a:rPr lang="tr-TR" smtClean="0"/>
              <a:t>29.03.2021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F3B75-CE24-4E32-9943-7BB90DC210F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798192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E6F94-523D-4BFC-9801-512617D2E2D8}" type="datetimeFigureOut">
              <a:rPr lang="tr-TR" smtClean="0"/>
              <a:t>29.03.2021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F3B75-CE24-4E32-9943-7BB90DC210F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95382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E6F94-523D-4BFC-9801-512617D2E2D8}" type="datetimeFigureOut">
              <a:rPr lang="tr-TR" smtClean="0"/>
              <a:t>29.03.2021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F3B75-CE24-4E32-9943-7BB90DC210F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19752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E6F94-523D-4BFC-9801-512617D2E2D8}" type="datetimeFigureOut">
              <a:rPr lang="tr-TR" smtClean="0"/>
              <a:t>29.03.2021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F3B75-CE24-4E32-9943-7BB90DC210F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82487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E6F94-523D-4BFC-9801-512617D2E2D8}" type="datetimeFigureOut">
              <a:rPr lang="tr-TR" smtClean="0"/>
              <a:t>29.03.2021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F3B75-CE24-4E32-9943-7BB90DC210F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12311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E6F94-523D-4BFC-9801-512617D2E2D8}" type="datetimeFigureOut">
              <a:rPr lang="tr-TR" smtClean="0"/>
              <a:t>29.03.2021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F3B75-CE24-4E32-9943-7BB90DC210F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1746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E6F94-523D-4BFC-9801-512617D2E2D8}" type="datetimeFigureOut">
              <a:rPr lang="tr-TR" smtClean="0"/>
              <a:t>29.03.2021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F3B75-CE24-4E32-9943-7BB90DC210F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91584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E6F94-523D-4BFC-9801-512617D2E2D8}" type="datetimeFigureOut">
              <a:rPr lang="tr-TR" smtClean="0"/>
              <a:t>29.03.2021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F3B75-CE24-4E32-9943-7BB90DC210F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30760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E6F94-523D-4BFC-9801-512617D2E2D8}" type="datetimeFigureOut">
              <a:rPr lang="tr-TR" smtClean="0"/>
              <a:t>29.03.2021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F3B75-CE24-4E32-9943-7BB90DC210F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63685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0D0E6F94-523D-4BFC-9801-512617D2E2D8}" type="datetimeFigureOut">
              <a:rPr lang="tr-TR" smtClean="0"/>
              <a:t>29.03.2021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170F3B75-CE24-4E32-9943-7BB90DC210F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41507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0D0E6F94-523D-4BFC-9801-512617D2E2D8}" type="datetimeFigureOut">
              <a:rPr lang="tr-TR" smtClean="0"/>
              <a:t>29.03.2021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170F3B75-CE24-4E32-9943-7BB90DC210F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815971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hmetardic.kr@gmail.com" TargetMode="External"/><Relationship Id="rId2" Type="http://schemas.openxmlformats.org/officeDocument/2006/relationships/hyperlink" Target="mailto:ahmetlelloard.bs@gmail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murathan1047@gmail.co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AABCEC5-BEED-4758-9273-F9F0C296F4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47156"/>
            <a:ext cx="9144000" cy="972767"/>
          </a:xfrm>
        </p:spPr>
        <p:txBody>
          <a:bodyPr>
            <a:normAutofit/>
          </a:bodyPr>
          <a:lstStyle/>
          <a:p>
            <a:r>
              <a:rPr lang="tr-TR" dirty="0" err="1"/>
              <a:t>IoT</a:t>
            </a:r>
            <a:r>
              <a:rPr lang="tr-TR" dirty="0"/>
              <a:t> Gaz </a:t>
            </a:r>
            <a:r>
              <a:rPr lang="tr-TR" dirty="0" err="1"/>
              <a:t>sensörü</a:t>
            </a:r>
            <a:endParaRPr lang="tr-TR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54C8CE05-2041-4CFF-8D7A-990E7B8ABD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52789"/>
            <a:ext cx="9144000" cy="3517853"/>
          </a:xfrm>
        </p:spPr>
        <p:txBody>
          <a:bodyPr>
            <a:normAutofit/>
          </a:bodyPr>
          <a:lstStyle/>
          <a:p>
            <a:r>
              <a:rPr lang="tr-TR" dirty="0"/>
              <a:t>Ahmet Talha Ardıç</a:t>
            </a:r>
          </a:p>
          <a:p>
            <a:r>
              <a:rPr lang="tr-TR" dirty="0">
                <a:hlinkClick r:id="rId2"/>
              </a:rPr>
              <a:t>ahmetlelloard.bs@gmail.com</a:t>
            </a:r>
            <a:r>
              <a:rPr lang="tr-TR" dirty="0"/>
              <a:t>	</a:t>
            </a:r>
          </a:p>
          <a:p>
            <a:r>
              <a:rPr lang="tr-TR" dirty="0">
                <a:hlinkClick r:id="rId3"/>
              </a:rPr>
              <a:t>ahmetardic.kr@gmail.com</a:t>
            </a:r>
            <a:r>
              <a:rPr lang="tr-TR" dirty="0"/>
              <a:t> </a:t>
            </a:r>
          </a:p>
          <a:p>
            <a:endParaRPr lang="tr-TR" dirty="0"/>
          </a:p>
          <a:p>
            <a:endParaRPr lang="tr-TR" dirty="0"/>
          </a:p>
          <a:p>
            <a:r>
              <a:rPr lang="tr-TR" dirty="0"/>
              <a:t>Murathan </a:t>
            </a:r>
            <a:r>
              <a:rPr lang="tr-TR" dirty="0" err="1"/>
              <a:t>Karoğlu</a:t>
            </a:r>
            <a:endParaRPr lang="tr-TR" dirty="0"/>
          </a:p>
          <a:p>
            <a:r>
              <a:rPr lang="tr-TR" dirty="0">
                <a:hlinkClick r:id="rId4"/>
              </a:rPr>
              <a:t>murathan1047@gmail.com</a:t>
            </a:r>
            <a:r>
              <a:rPr lang="tr-T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1548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690F3EE-0CD1-4520-B020-4E1DF3141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9EFDE1E9-7FE0-45CA-9DE2-237F77319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2270840"/>
          </a:xfrm>
          <a:custGeom>
            <a:avLst/>
            <a:gdLst>
              <a:gd name="connsiteX0" fmla="*/ 0 w 12192000"/>
              <a:gd name="connsiteY0" fmla="*/ 0 h 2270840"/>
              <a:gd name="connsiteX1" fmla="*/ 12192000 w 12192000"/>
              <a:gd name="connsiteY1" fmla="*/ 0 h 2270840"/>
              <a:gd name="connsiteX2" fmla="*/ 12192000 w 12192000"/>
              <a:gd name="connsiteY2" fmla="*/ 519831 h 2270840"/>
              <a:gd name="connsiteX3" fmla="*/ 12192000 w 12192000"/>
              <a:gd name="connsiteY3" fmla="*/ 744794 h 2270840"/>
              <a:gd name="connsiteX4" fmla="*/ 12192000 w 12192000"/>
              <a:gd name="connsiteY4" fmla="*/ 1754022 h 2270840"/>
              <a:gd name="connsiteX5" fmla="*/ 11957522 w 12192000"/>
              <a:gd name="connsiteY5" fmla="*/ 1797924 h 2270840"/>
              <a:gd name="connsiteX6" fmla="*/ 11679973 w 12192000"/>
              <a:gd name="connsiteY6" fmla="*/ 1847668 h 2270840"/>
              <a:gd name="connsiteX7" fmla="*/ 11401197 w 12192000"/>
              <a:gd name="connsiteY7" fmla="*/ 1896361 h 2270840"/>
              <a:gd name="connsiteX8" fmla="*/ 11121192 w 12192000"/>
              <a:gd name="connsiteY8" fmla="*/ 1938047 h 2270840"/>
              <a:gd name="connsiteX9" fmla="*/ 10842416 w 12192000"/>
              <a:gd name="connsiteY9" fmla="*/ 1980084 h 2270840"/>
              <a:gd name="connsiteX10" fmla="*/ 10562411 w 12192000"/>
              <a:gd name="connsiteY10" fmla="*/ 2019319 h 2270840"/>
              <a:gd name="connsiteX11" fmla="*/ 10286091 w 12192000"/>
              <a:gd name="connsiteY11" fmla="*/ 2052948 h 2270840"/>
              <a:gd name="connsiteX12" fmla="*/ 10006086 w 12192000"/>
              <a:gd name="connsiteY12" fmla="*/ 2084826 h 2270840"/>
              <a:gd name="connsiteX13" fmla="*/ 9727310 w 12192000"/>
              <a:gd name="connsiteY13" fmla="*/ 2113902 h 2270840"/>
              <a:gd name="connsiteX14" fmla="*/ 9453445 w 12192000"/>
              <a:gd name="connsiteY14" fmla="*/ 2139124 h 2270840"/>
              <a:gd name="connsiteX15" fmla="*/ 9175897 w 12192000"/>
              <a:gd name="connsiteY15" fmla="*/ 2164346 h 2270840"/>
              <a:gd name="connsiteX16" fmla="*/ 8902033 w 12192000"/>
              <a:gd name="connsiteY16" fmla="*/ 2185365 h 2270840"/>
              <a:gd name="connsiteX17" fmla="*/ 8628169 w 12192000"/>
              <a:gd name="connsiteY17" fmla="*/ 2201829 h 2270840"/>
              <a:gd name="connsiteX18" fmla="*/ 8355533 w 12192000"/>
              <a:gd name="connsiteY18" fmla="*/ 2218995 h 2270840"/>
              <a:gd name="connsiteX19" fmla="*/ 8085353 w 12192000"/>
              <a:gd name="connsiteY19" fmla="*/ 2233357 h 2270840"/>
              <a:gd name="connsiteX20" fmla="*/ 7817629 w 12192000"/>
              <a:gd name="connsiteY20" fmla="*/ 2243516 h 2270840"/>
              <a:gd name="connsiteX21" fmla="*/ 7549905 w 12192000"/>
              <a:gd name="connsiteY21" fmla="*/ 2252274 h 2270840"/>
              <a:gd name="connsiteX22" fmla="*/ 7284638 w 12192000"/>
              <a:gd name="connsiteY22" fmla="*/ 2260681 h 2270840"/>
              <a:gd name="connsiteX23" fmla="*/ 7023055 w 12192000"/>
              <a:gd name="connsiteY23" fmla="*/ 2264535 h 2270840"/>
              <a:gd name="connsiteX24" fmla="*/ 6761472 w 12192000"/>
              <a:gd name="connsiteY24" fmla="*/ 2268738 h 2270840"/>
              <a:gd name="connsiteX25" fmla="*/ 6503573 w 12192000"/>
              <a:gd name="connsiteY25" fmla="*/ 2270840 h 2270840"/>
              <a:gd name="connsiteX26" fmla="*/ 6248130 w 12192000"/>
              <a:gd name="connsiteY26" fmla="*/ 2268738 h 2270840"/>
              <a:gd name="connsiteX27" fmla="*/ 5995144 w 12192000"/>
              <a:gd name="connsiteY27" fmla="*/ 2268738 h 2270840"/>
              <a:gd name="connsiteX28" fmla="*/ 5744613 w 12192000"/>
              <a:gd name="connsiteY28" fmla="*/ 2264535 h 2270840"/>
              <a:gd name="connsiteX29" fmla="*/ 5498995 w 12192000"/>
              <a:gd name="connsiteY29" fmla="*/ 2258229 h 2270840"/>
              <a:gd name="connsiteX30" fmla="*/ 5255834 w 12192000"/>
              <a:gd name="connsiteY30" fmla="*/ 2252274 h 2270840"/>
              <a:gd name="connsiteX31" fmla="*/ 5017584 w 12192000"/>
              <a:gd name="connsiteY31" fmla="*/ 2245618 h 2270840"/>
              <a:gd name="connsiteX32" fmla="*/ 4780562 w 12192000"/>
              <a:gd name="connsiteY32" fmla="*/ 2235459 h 2270840"/>
              <a:gd name="connsiteX33" fmla="*/ 4547227 w 12192000"/>
              <a:gd name="connsiteY33" fmla="*/ 2224599 h 2270840"/>
              <a:gd name="connsiteX34" fmla="*/ 4318800 w 12192000"/>
              <a:gd name="connsiteY34" fmla="*/ 2214791 h 2270840"/>
              <a:gd name="connsiteX35" fmla="*/ 3873004 w 12192000"/>
              <a:gd name="connsiteY35" fmla="*/ 2187116 h 2270840"/>
              <a:gd name="connsiteX36" fmla="*/ 3445628 w 12192000"/>
              <a:gd name="connsiteY36" fmla="*/ 2157691 h 2270840"/>
              <a:gd name="connsiteX37" fmla="*/ 3035446 w 12192000"/>
              <a:gd name="connsiteY37" fmla="*/ 2126863 h 2270840"/>
              <a:gd name="connsiteX38" fmla="*/ 2647370 w 12192000"/>
              <a:gd name="connsiteY38" fmla="*/ 2092884 h 2270840"/>
              <a:gd name="connsiteX39" fmla="*/ 2276487 w 12192000"/>
              <a:gd name="connsiteY39" fmla="*/ 2057502 h 2270840"/>
              <a:gd name="connsiteX40" fmla="*/ 1932621 w 12192000"/>
              <a:gd name="connsiteY40" fmla="*/ 2019319 h 2270840"/>
              <a:gd name="connsiteX41" fmla="*/ 1609634 w 12192000"/>
              <a:gd name="connsiteY41" fmla="*/ 1981836 h 2270840"/>
              <a:gd name="connsiteX42" fmla="*/ 1312435 w 12192000"/>
              <a:gd name="connsiteY42" fmla="*/ 1944353 h 2270840"/>
              <a:gd name="connsiteX43" fmla="*/ 1039799 w 12192000"/>
              <a:gd name="connsiteY43" fmla="*/ 1908972 h 2270840"/>
              <a:gd name="connsiteX44" fmla="*/ 797865 w 12192000"/>
              <a:gd name="connsiteY44" fmla="*/ 1875342 h 2270840"/>
              <a:gd name="connsiteX45" fmla="*/ 579265 w 12192000"/>
              <a:gd name="connsiteY45" fmla="*/ 1843464 h 2270840"/>
              <a:gd name="connsiteX46" fmla="*/ 395052 w 12192000"/>
              <a:gd name="connsiteY46" fmla="*/ 1816841 h 2270840"/>
              <a:gd name="connsiteX47" fmla="*/ 240312 w 12192000"/>
              <a:gd name="connsiteY47" fmla="*/ 1791618 h 2270840"/>
              <a:gd name="connsiteX48" fmla="*/ 27853 w 12192000"/>
              <a:gd name="connsiteY48" fmla="*/ 1755537 h 2270840"/>
              <a:gd name="connsiteX49" fmla="*/ 0 w 12192000"/>
              <a:gd name="connsiteY49" fmla="*/ 1750824 h 2270840"/>
              <a:gd name="connsiteX50" fmla="*/ 0 w 12192000"/>
              <a:gd name="connsiteY50" fmla="*/ 744794 h 2270840"/>
              <a:gd name="connsiteX51" fmla="*/ 0 w 12192000"/>
              <a:gd name="connsiteY51" fmla="*/ 519831 h 2270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270840">
                <a:moveTo>
                  <a:pt x="0" y="0"/>
                </a:moveTo>
                <a:lnTo>
                  <a:pt x="12192000" y="0"/>
                </a:lnTo>
                <a:lnTo>
                  <a:pt x="12192000" y="519831"/>
                </a:lnTo>
                <a:lnTo>
                  <a:pt x="12192000" y="744794"/>
                </a:lnTo>
                <a:lnTo>
                  <a:pt x="12192000" y="1754022"/>
                </a:lnTo>
                <a:lnTo>
                  <a:pt x="11957522" y="1797924"/>
                </a:lnTo>
                <a:lnTo>
                  <a:pt x="11679973" y="1847668"/>
                </a:lnTo>
                <a:lnTo>
                  <a:pt x="11401197" y="1896361"/>
                </a:lnTo>
                <a:lnTo>
                  <a:pt x="11121192" y="1938047"/>
                </a:lnTo>
                <a:lnTo>
                  <a:pt x="10842416" y="1980084"/>
                </a:lnTo>
                <a:lnTo>
                  <a:pt x="10562411" y="2019319"/>
                </a:lnTo>
                <a:lnTo>
                  <a:pt x="10286091" y="2052948"/>
                </a:lnTo>
                <a:lnTo>
                  <a:pt x="10006086" y="2084826"/>
                </a:lnTo>
                <a:lnTo>
                  <a:pt x="9727310" y="2113902"/>
                </a:lnTo>
                <a:lnTo>
                  <a:pt x="9453445" y="2139124"/>
                </a:lnTo>
                <a:lnTo>
                  <a:pt x="9175897" y="2164346"/>
                </a:lnTo>
                <a:lnTo>
                  <a:pt x="8902033" y="2185365"/>
                </a:lnTo>
                <a:lnTo>
                  <a:pt x="8628169" y="2201829"/>
                </a:lnTo>
                <a:lnTo>
                  <a:pt x="8355533" y="2218995"/>
                </a:lnTo>
                <a:lnTo>
                  <a:pt x="8085353" y="2233357"/>
                </a:lnTo>
                <a:lnTo>
                  <a:pt x="7817629" y="2243516"/>
                </a:lnTo>
                <a:lnTo>
                  <a:pt x="7549905" y="2252274"/>
                </a:lnTo>
                <a:lnTo>
                  <a:pt x="7284638" y="2260681"/>
                </a:lnTo>
                <a:lnTo>
                  <a:pt x="7023055" y="2264535"/>
                </a:lnTo>
                <a:lnTo>
                  <a:pt x="6761472" y="2268738"/>
                </a:lnTo>
                <a:lnTo>
                  <a:pt x="6503573" y="2270840"/>
                </a:lnTo>
                <a:lnTo>
                  <a:pt x="6248130" y="2268738"/>
                </a:lnTo>
                <a:lnTo>
                  <a:pt x="5995144" y="2268738"/>
                </a:lnTo>
                <a:lnTo>
                  <a:pt x="5744613" y="2264535"/>
                </a:lnTo>
                <a:lnTo>
                  <a:pt x="5498995" y="2258229"/>
                </a:lnTo>
                <a:lnTo>
                  <a:pt x="5255834" y="2252274"/>
                </a:lnTo>
                <a:lnTo>
                  <a:pt x="5017584" y="2245618"/>
                </a:lnTo>
                <a:lnTo>
                  <a:pt x="4780562" y="2235459"/>
                </a:lnTo>
                <a:lnTo>
                  <a:pt x="4547227" y="2224599"/>
                </a:lnTo>
                <a:lnTo>
                  <a:pt x="4318800" y="2214791"/>
                </a:lnTo>
                <a:lnTo>
                  <a:pt x="3873004" y="2187116"/>
                </a:lnTo>
                <a:lnTo>
                  <a:pt x="3445628" y="2157691"/>
                </a:lnTo>
                <a:lnTo>
                  <a:pt x="3035446" y="2126863"/>
                </a:lnTo>
                <a:lnTo>
                  <a:pt x="2647370" y="2092884"/>
                </a:lnTo>
                <a:lnTo>
                  <a:pt x="2276487" y="2057502"/>
                </a:lnTo>
                <a:lnTo>
                  <a:pt x="1932621" y="2019319"/>
                </a:lnTo>
                <a:lnTo>
                  <a:pt x="1609634" y="1981836"/>
                </a:lnTo>
                <a:lnTo>
                  <a:pt x="1312435" y="1944353"/>
                </a:lnTo>
                <a:lnTo>
                  <a:pt x="1039799" y="1908972"/>
                </a:lnTo>
                <a:lnTo>
                  <a:pt x="797865" y="1875342"/>
                </a:lnTo>
                <a:lnTo>
                  <a:pt x="579265" y="1843464"/>
                </a:lnTo>
                <a:lnTo>
                  <a:pt x="395052" y="1816841"/>
                </a:lnTo>
                <a:lnTo>
                  <a:pt x="240312" y="1791618"/>
                </a:lnTo>
                <a:lnTo>
                  <a:pt x="27853" y="1755537"/>
                </a:lnTo>
                <a:lnTo>
                  <a:pt x="0" y="1750824"/>
                </a:lnTo>
                <a:lnTo>
                  <a:pt x="0" y="744794"/>
                </a:lnTo>
                <a:lnTo>
                  <a:pt x="0" y="519831"/>
                </a:lnTo>
                <a:close/>
              </a:path>
            </a:pathLst>
          </a:cu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71DEC32F-5C22-46F8-9592-268D84715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173480"/>
          </a:xfrm>
        </p:spPr>
        <p:txBody>
          <a:bodyPr>
            <a:normAutofit/>
          </a:bodyPr>
          <a:lstStyle/>
          <a:p>
            <a:pPr algn="ctr"/>
            <a:r>
              <a:rPr lang="tr-TR" dirty="0"/>
              <a:t>Senaryo</a:t>
            </a:r>
          </a:p>
        </p:txBody>
      </p:sp>
      <p:sp>
        <p:nvSpPr>
          <p:cNvPr id="7" name="İçerik Yer Tutucusu 2">
            <a:extLst>
              <a:ext uri="{FF2B5EF4-FFF2-40B4-BE49-F238E27FC236}">
                <a16:creationId xmlns:a16="http://schemas.microsoft.com/office/drawing/2014/main" id="{648D4542-01E9-4A6F-BF3D-09A03B3EF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6999"/>
            <a:ext cx="9905998" cy="3124201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tr-TR" dirty="0"/>
              <a:t>	</a:t>
            </a:r>
            <a:r>
              <a:rPr lang="tr-TR" sz="2400" dirty="0"/>
              <a:t>İnsan evden çıkarken acaba ocağı kapattım mı gibi </a:t>
            </a:r>
            <a:r>
              <a:rPr lang="tr-TR" sz="2400" dirty="0" err="1"/>
              <a:t>kompulsif</a:t>
            </a:r>
            <a:r>
              <a:rPr lang="tr-TR" sz="2400" dirty="0"/>
              <a:t> bir düşüncenin obsesif derecelerine kadar ulaştığı durumlar olabiliyor.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tr-TR" sz="2400" dirty="0"/>
              <a:t>	Bu durumlar için yaptığımız projenin uygulanışından ve bizim prototipimizden hızlıca bahsedeyim.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91345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8214F6A-5716-4BE7-BFDB-0E6940063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130" y="435425"/>
            <a:ext cx="4347503" cy="1069910"/>
          </a:xfrm>
        </p:spPr>
        <p:txBody>
          <a:bodyPr>
            <a:normAutofit/>
          </a:bodyPr>
          <a:lstStyle/>
          <a:p>
            <a:pPr algn="ctr"/>
            <a:r>
              <a:rPr lang="tr-TR" sz="2800" dirty="0" err="1"/>
              <a:t>Komponentler</a:t>
            </a:r>
            <a:endParaRPr lang="tr-TR" sz="28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F45ACAD-C2A4-422B-9E5E-E92FA0D47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130" y="1505335"/>
            <a:ext cx="4347503" cy="3847330"/>
          </a:xfrm>
        </p:spPr>
        <p:txBody>
          <a:bodyPr anchor="t"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tr-TR" sz="1800" dirty="0"/>
              <a:t>Birebir olarak gereken </a:t>
            </a:r>
            <a:r>
              <a:rPr lang="tr-TR" sz="1800" dirty="0" err="1"/>
              <a:t>Componentler</a:t>
            </a:r>
            <a:r>
              <a:rPr lang="tr-TR" sz="1800" dirty="0"/>
              <a:t> kullanılmasa da prototip aşamasında birbirlerinin yerine %100 uyumlu olarak kullanılabilen parçalar seçtik.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tr-TR" sz="1800" dirty="0"/>
              <a:t>Burada </a:t>
            </a:r>
            <a:r>
              <a:rPr lang="tr-TR" sz="1800" dirty="0" err="1"/>
              <a:t>Arduino</a:t>
            </a:r>
            <a:r>
              <a:rPr lang="tr-TR" sz="1800" dirty="0"/>
              <a:t> </a:t>
            </a:r>
            <a:r>
              <a:rPr lang="tr-TR" sz="1800" dirty="0" err="1"/>
              <a:t>Uno</a:t>
            </a:r>
            <a:r>
              <a:rPr lang="tr-TR" sz="1800" dirty="0"/>
              <a:t> ‘</a:t>
            </a:r>
            <a:r>
              <a:rPr lang="tr-TR" sz="1800" dirty="0" err="1"/>
              <a:t>yu</a:t>
            </a:r>
            <a:r>
              <a:rPr lang="tr-TR" sz="1800" dirty="0"/>
              <a:t> </a:t>
            </a:r>
            <a:r>
              <a:rPr lang="tr-TR" sz="1800" dirty="0" err="1"/>
              <a:t>NodeMCU</a:t>
            </a:r>
            <a:r>
              <a:rPr lang="tr-TR" sz="1800" dirty="0"/>
              <a:t> olarak düşünebilirsiniz.</a:t>
            </a:r>
          </a:p>
          <a:p>
            <a:pPr>
              <a:lnSpc>
                <a:spcPct val="150000"/>
              </a:lnSpc>
            </a:pPr>
            <a:r>
              <a:rPr lang="tr-TR" sz="1800" dirty="0">
                <a:sym typeface="Wingdings" panose="05000000000000000000" pitchFamily="2" charset="2"/>
              </a:rPr>
              <a:t>LED  Elektronik Vana || Röle</a:t>
            </a:r>
          </a:p>
          <a:p>
            <a:pPr>
              <a:lnSpc>
                <a:spcPct val="150000"/>
              </a:lnSpc>
            </a:pPr>
            <a:r>
              <a:rPr lang="tr-TR" sz="1800" dirty="0" err="1">
                <a:sym typeface="Wingdings" panose="05000000000000000000" pitchFamily="2" charset="2"/>
              </a:rPr>
              <a:t>Potansiyometre</a:t>
            </a:r>
            <a:r>
              <a:rPr lang="tr-TR" sz="1800" dirty="0">
                <a:sym typeface="Wingdings" panose="05000000000000000000" pitchFamily="2" charset="2"/>
              </a:rPr>
              <a:t>  Gaz </a:t>
            </a:r>
            <a:r>
              <a:rPr lang="tr-TR" sz="1800" dirty="0" err="1">
                <a:sym typeface="Wingdings" panose="05000000000000000000" pitchFamily="2" charset="2"/>
              </a:rPr>
              <a:t>Sensörü</a:t>
            </a:r>
            <a:endParaRPr lang="en-US" sz="1800" dirty="0"/>
          </a:p>
        </p:txBody>
      </p:sp>
      <p:pic>
        <p:nvPicPr>
          <p:cNvPr id="5" name="İçerik Yer Tutucusu 4" descr="metin, elektronik eşyalar, devre içeren bir resim&#10;&#10;Açıklama otomatik olarak oluşturuldu">
            <a:extLst>
              <a:ext uri="{FF2B5EF4-FFF2-40B4-BE49-F238E27FC236}">
                <a16:creationId xmlns:a16="http://schemas.microsoft.com/office/drawing/2014/main" id="{40D9B22F-6BAC-48A1-8626-C779F14B5E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8234" y="1679510"/>
            <a:ext cx="6916633" cy="3959771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040074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1DEC32F-5C22-46F8-9592-268D84715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192567"/>
          </a:xfrm>
        </p:spPr>
        <p:txBody>
          <a:bodyPr>
            <a:normAutofit/>
          </a:bodyPr>
          <a:lstStyle/>
          <a:p>
            <a:r>
              <a:rPr lang="tr-TR" dirty="0"/>
              <a:t>Senaryo</a:t>
            </a:r>
          </a:p>
        </p:txBody>
      </p:sp>
      <p:graphicFrame>
        <p:nvGraphicFramePr>
          <p:cNvPr id="12" name="İçerik Yer Tutucusu 2">
            <a:extLst>
              <a:ext uri="{FF2B5EF4-FFF2-40B4-BE49-F238E27FC236}">
                <a16:creationId xmlns:a16="http://schemas.microsoft.com/office/drawing/2014/main" id="{3EBE598C-339A-4E51-8807-1F2110B960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6835720"/>
              </p:ext>
            </p:extLst>
          </p:nvPr>
        </p:nvGraphicFramePr>
        <p:xfrm>
          <a:off x="807868" y="2041864"/>
          <a:ext cx="10520039" cy="3808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48376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5F3CEAF-E5D2-435D-A4BB-78B844288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237861"/>
          </a:xfrm>
        </p:spPr>
        <p:txBody>
          <a:bodyPr>
            <a:normAutofit/>
          </a:bodyPr>
          <a:lstStyle/>
          <a:p>
            <a:pPr algn="ctr"/>
            <a:r>
              <a:rPr lang="tr-TR" sz="2800" dirty="0"/>
              <a:t>Kolaylık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7A04E2B-E0CB-444B-AB0A-D278F6F5F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92" y="1847462"/>
            <a:ext cx="3643674" cy="4035814"/>
          </a:xfrm>
        </p:spPr>
        <p:txBody>
          <a:bodyPr anchor="t"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tr-TR" sz="1800" dirty="0"/>
              <a:t>Yazılım atmakta kendi yazdığımız kütüphane ile oldukça kolay.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tr-TR" sz="1800" dirty="0"/>
              <a:t>Yandaki gibi kütüphaneyi dahil edip 10 satır kod yazarak herhangi bir cihazı ekosisteme dahil edebiliyorsunuz.</a:t>
            </a:r>
          </a:p>
          <a:p>
            <a:pPr marL="0" indent="0">
              <a:buNone/>
            </a:pPr>
            <a:endParaRPr lang="tr-TR" sz="1800" dirty="0"/>
          </a:p>
        </p:txBody>
      </p:sp>
      <p:pic>
        <p:nvPicPr>
          <p:cNvPr id="5" name="Resim 4" descr="metin içeren bir resim&#10;&#10;Açıklama otomatik olarak oluşturuldu">
            <a:extLst>
              <a:ext uri="{FF2B5EF4-FFF2-40B4-BE49-F238E27FC236}">
                <a16:creationId xmlns:a16="http://schemas.microsoft.com/office/drawing/2014/main" id="{47992D10-F279-40E2-A302-C2642E6FF8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1097" y="645106"/>
            <a:ext cx="6356426" cy="5247747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0180626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ğ Gözü">
  <a:themeElements>
    <a:clrScheme name="Ağ Gözü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Ağ Gözü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ğ Gözü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TM03457485[[fn=Ağ Gözü]]</Template>
  <TotalTime>33</TotalTime>
  <Words>208</Words>
  <Application>Microsoft Office PowerPoint</Application>
  <PresentationFormat>Geniş ekran</PresentationFormat>
  <Paragraphs>24</Paragraphs>
  <Slides>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Ağ Gözü</vt:lpstr>
      <vt:lpstr>IoT Gaz sensörü</vt:lpstr>
      <vt:lpstr>Senaryo</vt:lpstr>
      <vt:lpstr>Komponentler</vt:lpstr>
      <vt:lpstr>Senaryo</vt:lpstr>
      <vt:lpstr>Kolaylık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Ahmet Ardıç</dc:creator>
  <cp:lastModifiedBy>Ahmet Ardıç</cp:lastModifiedBy>
  <cp:revision>16</cp:revision>
  <dcterms:created xsi:type="dcterms:W3CDTF">2021-03-28T22:20:06Z</dcterms:created>
  <dcterms:modified xsi:type="dcterms:W3CDTF">2021-03-29T10:14:44Z</dcterms:modified>
</cp:coreProperties>
</file>