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4"/>
    <p:restoredTop sz="94668"/>
  </p:normalViewPr>
  <p:slideViewPr>
    <p:cSldViewPr snapToGrid="0">
      <p:cViewPr varScale="1">
        <p:scale>
          <a:sx n="90" d="100"/>
          <a:sy n="90" d="100"/>
        </p:scale>
        <p:origin x="23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A22E-A011-A1E1-CF65-5EF252B9B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066CA-8E3B-7D48-D341-7A18912E2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4669B-C5A8-9FBE-22FF-29F08449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87498-65F8-FF2A-A799-B9483D48E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6842-0797-24EC-5127-F57933EBC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64E1-C5D7-AD85-391E-F23433B7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6B871-DFE7-0BE4-BE7C-684F901E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7CC4-5FCD-5C44-C9B6-B3380706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55A1-03B0-0D56-4DE6-B4C68479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49BD7-EC32-9273-3436-344B00FA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3E582-4A3C-F8B4-349D-A7DECE8EE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C97F2-DE1A-5C79-A3C1-D1F3DA52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282F-0BC4-6BAC-6737-56FB0BD41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B081-A586-4A27-B606-F655D32D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9F77E-602A-B850-0389-CC2EF306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4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5C927-4C4D-C16F-1EAC-0872FD30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561DF-FF28-DA06-293D-81B774D17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1E27-63D5-2852-094C-681505E3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2DE0-0499-B2E1-C7B8-94300675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D44C-DFD6-6ED6-B506-64B382FE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0F98-BC48-F88A-99E9-24B2D6C1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56EC-F417-4B9A-406C-59C943E00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9386A-4C60-9F28-6AF5-D3CE593A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6AB20-A2B4-C45E-469E-A8D9617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EBA5-9074-6F50-52E9-97842C05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9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69DB-65FF-A85A-D952-63193F70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B843-3F7D-F66D-D784-40FFEDDC9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28364-28F1-C2EA-EDC3-72BF28A1C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A6690-91EA-9D26-2972-B6FFE08B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7C483-D1EB-DB6C-BDE1-AD595DD7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C7A2-99B5-B938-C05E-132986F8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5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1821-AD39-46D5-7E4D-DB1AF71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8CED0-C6FC-FBCC-932B-72D40D5FA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FD959-048D-FF7B-32B8-DD1F04B57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C4DD59-F08B-AD4F-FF09-4CDCE8321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8F323-8996-04FE-6B14-7D0B9C3DD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A517BC-14B9-118D-6972-0F3317CF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76C3E-F1DC-C0CD-00BD-85504A3A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317F5-E78A-9DD2-96F1-D62CFBF4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4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9C3A-B47D-F6FE-DEFE-E3D2AE32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65A4A-1311-7ADB-D1E8-F032E1B4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6334D4-4C5B-3F26-0566-B90D4414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9DD60-36A8-D27C-0E5B-6DECAFF5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1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57FE9-3074-8F41-6DFB-46260D9A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9C67C-8109-7DEE-DEFC-7C868209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E0FBC-818C-3D8E-65C2-86BB585E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3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6A50-34EF-0693-E1A0-FD7BF36C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E1AF-7079-BA0C-4789-99B4EB79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EB5AC-EBAB-6751-D158-8BD25BB25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1832-E629-09A8-FB10-B542B936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262B8-94BE-B2F4-BE87-04350DAC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E5ECA-11DE-60BA-0D48-FC5D26E8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9B99-E9CC-5B02-2118-41C455B7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90F3E-2043-5D11-E6CC-1303994DD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BB318-65E2-AE4B-63CD-9D9329FE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532F-9425-2178-F4B8-198040FB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08610-2A97-6E10-F4FF-F3E14855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BEAD6-7025-D7D2-0CAF-F8E78C8B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8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99365-6868-51F4-B9DA-2C8E32E5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B225A-611F-9D96-F193-E3DD13788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475E8-8642-9ECE-BDA9-C7827679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0594F-08FF-754B-9A6B-18D77EA807E9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F526-EE34-4A3C-E8B8-8D0CAB5AC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3731-7FE6-6A14-2172-F998BF437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BF9F9-5E15-9940-B861-B5C44663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8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1CE3-158B-D93F-3421-26993E1F9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Burst Chaser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D7A4E5-C611-150B-E889-1E72E6C7C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FFF7"/>
                </a:solidFill>
              </a:rPr>
              <a:t>Carter Murawski</a:t>
            </a:r>
          </a:p>
        </p:txBody>
      </p:sp>
      <p:pic>
        <p:nvPicPr>
          <p:cNvPr id="1026" name="Picture 2" descr="Project icon for Burst Chaser">
            <a:extLst>
              <a:ext uri="{FF2B5EF4-FFF2-40B4-BE49-F238E27FC236}">
                <a16:creationId xmlns:a16="http://schemas.microsoft.com/office/drawing/2014/main" id="{BC867E57-566A-FF04-831A-C0EB115A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062" y="200025"/>
            <a:ext cx="28003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444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C44D-5952-1F0D-F5A8-6B2F5BAF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For the Future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CB09-8ED9-1B6E-4D16-878456F4C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320F0-6B75-7440-306F-2546EFAB5E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large amounts of data you don’t have to classify forever.</a:t>
            </a:r>
          </a:p>
          <a:p>
            <a:r>
              <a:rPr lang="en-US" dirty="0">
                <a:solidFill>
                  <a:schemeClr val="bg1"/>
                </a:solidFill>
              </a:rPr>
              <a:t>Gets rid of human biases if trained well.</a:t>
            </a:r>
          </a:p>
          <a:p>
            <a:r>
              <a:rPr lang="en-US" dirty="0">
                <a:solidFill>
                  <a:schemeClr val="bg1"/>
                </a:solidFill>
              </a:rPr>
              <a:t>Proves alternative approach to numbers could work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7971F-89EE-62A7-5080-D4AEA7DEF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40617-7114-7DC3-2C41-B0714195DB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May need very clear images</a:t>
            </a:r>
          </a:p>
          <a:p>
            <a:r>
              <a:rPr lang="en-US" dirty="0">
                <a:solidFill>
                  <a:schemeClr val="bg1"/>
                </a:solidFill>
              </a:rPr>
              <a:t>Is the graph picking up features of the graph or just the way its drawn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92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3E7C-1467-150A-2B82-01BC2FC3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 citizen science project to classify Gamma Ray Bursts. </a:t>
            </a:r>
          </a:p>
        </p:txBody>
      </p:sp>
    </p:spTree>
    <p:extLst>
      <p:ext uri="{BB962C8B-B14F-4D97-AF65-F5344CB8AC3E}">
        <p14:creationId xmlns:p14="http://schemas.microsoft.com/office/powerpoint/2010/main" val="198314073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0824-A4F4-F9FE-C0AD-DA4A29569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a Gamma Ray Burst?</a:t>
            </a:r>
          </a:p>
        </p:txBody>
      </p:sp>
      <p:pic>
        <p:nvPicPr>
          <p:cNvPr id="2050" name="Picture 2" descr="Supernova Remnant Images | Free Photos, PNG Stickers, Wallpapers ...">
            <a:extLst>
              <a:ext uri="{FF2B5EF4-FFF2-40B4-BE49-F238E27FC236}">
                <a16:creationId xmlns:a16="http://schemas.microsoft.com/office/drawing/2014/main" id="{F708E2F9-8988-D221-4FEA-2E91962CF7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165" y="365125"/>
            <a:ext cx="2664802" cy="267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C42FF6-8E64-A989-DB3E-F3C57D5C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26" y="3213089"/>
            <a:ext cx="2664802" cy="25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3DA839D-CB40-25D1-9AD3-631D61A67D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35" t="18683" r="28092" b="25144"/>
          <a:stretch/>
        </p:blipFill>
        <p:spPr bwMode="auto">
          <a:xfrm>
            <a:off x="5800725" y="4383325"/>
            <a:ext cx="2300288" cy="176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B950A1B-2443-43F7-6693-C86EDB5A5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998" y="4383324"/>
            <a:ext cx="2114639" cy="190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ED60EA-4556-13BF-B120-FE12528B9DBD}"/>
              </a:ext>
            </a:extLst>
          </p:cNvPr>
          <p:cNvSpPr txBox="1"/>
          <p:nvPr/>
        </p:nvSpPr>
        <p:spPr>
          <a:xfrm>
            <a:off x="1510083" y="1666876"/>
            <a:ext cx="444780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Space Explosions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Supernova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Neutron Star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Black Hole </a:t>
            </a:r>
          </a:p>
        </p:txBody>
      </p:sp>
    </p:spTree>
    <p:extLst>
      <p:ext uri="{BB962C8B-B14F-4D97-AF65-F5344CB8AC3E}">
        <p14:creationId xmlns:p14="http://schemas.microsoft.com/office/powerpoint/2010/main" val="1174329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blue lines&#10;&#10;Description automatically generated">
            <a:extLst>
              <a:ext uri="{FF2B5EF4-FFF2-40B4-BE49-F238E27FC236}">
                <a16:creationId xmlns:a16="http://schemas.microsoft.com/office/drawing/2014/main" id="{7C45B4E8-4F88-B14F-39F0-D4F7584BC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505" y="1129129"/>
            <a:ext cx="6132989" cy="4599742"/>
          </a:xfrm>
          <a:prstGeom prst="rect">
            <a:avLst/>
          </a:prstGeom>
        </p:spPr>
      </p:pic>
      <p:pic>
        <p:nvPicPr>
          <p:cNvPr id="5" name="Picture 4" descr="A graph of a tall tower&#10;&#10;Description automatically generated">
            <a:extLst>
              <a:ext uri="{FF2B5EF4-FFF2-40B4-BE49-F238E27FC236}">
                <a16:creationId xmlns:a16="http://schemas.microsoft.com/office/drawing/2014/main" id="{FC3EC588-AA56-5129-E397-D6398FA3C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93" y="4717303"/>
            <a:ext cx="3201987" cy="2401490"/>
          </a:xfrm>
          <a:prstGeom prst="rect">
            <a:avLst/>
          </a:prstGeom>
        </p:spPr>
      </p:pic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C5EC5CCA-590F-99CE-83E1-C66DDB6E8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8407" y="203615"/>
            <a:ext cx="3341512" cy="2506134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823E26A8-B2E3-801C-0355-4B812B198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72" y="30375"/>
            <a:ext cx="3221000" cy="241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3E581D-2E00-2167-DF58-E039307F5B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8989" y="4309111"/>
            <a:ext cx="3609125" cy="2706844"/>
          </a:xfrm>
          <a:prstGeom prst="rect">
            <a:avLst/>
          </a:prstGeom>
        </p:spPr>
      </p:pic>
      <p:pic>
        <p:nvPicPr>
          <p:cNvPr id="15" name="Picture 14" descr="A graph of a graph&#10;&#10;Description automatically generated">
            <a:extLst>
              <a:ext uri="{FF2B5EF4-FFF2-40B4-BE49-F238E27FC236}">
                <a16:creationId xmlns:a16="http://schemas.microsoft.com/office/drawing/2014/main" id="{7FEF4BAA-E6F3-8C96-98E3-EA3C86B3B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432" y="433577"/>
            <a:ext cx="3917416" cy="2938062"/>
          </a:xfrm>
          <a:prstGeom prst="rect">
            <a:avLst/>
          </a:prstGeom>
        </p:spPr>
      </p:pic>
      <p:pic>
        <p:nvPicPr>
          <p:cNvPr id="17" name="Picture 16" descr="A graph of a graph&#10;&#10;Description automatically generated">
            <a:extLst>
              <a:ext uri="{FF2B5EF4-FFF2-40B4-BE49-F238E27FC236}">
                <a16:creationId xmlns:a16="http://schemas.microsoft.com/office/drawing/2014/main" id="{C1552B45-3A3C-D251-C47A-0667BFBB8F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1947" y="3033561"/>
            <a:ext cx="3341511" cy="2506133"/>
          </a:xfrm>
          <a:prstGeom prst="rect">
            <a:avLst/>
          </a:prstGeom>
        </p:spPr>
      </p:pic>
      <p:pic>
        <p:nvPicPr>
          <p:cNvPr id="19" name="Picture 18" descr="A blue line graph with text&#10;&#10;Description automatically generated">
            <a:extLst>
              <a:ext uri="{FF2B5EF4-FFF2-40B4-BE49-F238E27FC236}">
                <a16:creationId xmlns:a16="http://schemas.microsoft.com/office/drawing/2014/main" id="{105159A3-CE52-23A8-04EA-00347567BF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5640" y="2675334"/>
            <a:ext cx="3725888" cy="2794416"/>
          </a:xfrm>
          <a:prstGeom prst="rect">
            <a:avLst/>
          </a:prstGeom>
        </p:spPr>
      </p:pic>
      <p:pic>
        <p:nvPicPr>
          <p:cNvPr id="21" name="Picture 20" descr="A graph of a graph&#10;&#10;Description automatically generated">
            <a:extLst>
              <a:ext uri="{FF2B5EF4-FFF2-40B4-BE49-F238E27FC236}">
                <a16:creationId xmlns:a16="http://schemas.microsoft.com/office/drawing/2014/main" id="{DCBD9FAB-54AA-2811-467E-309C4ADFE1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3944" y="507300"/>
            <a:ext cx="3116112" cy="23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3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graph&#10;&#10;Description automatically generated">
            <a:extLst>
              <a:ext uri="{FF2B5EF4-FFF2-40B4-BE49-F238E27FC236}">
                <a16:creationId xmlns:a16="http://schemas.microsoft.com/office/drawing/2014/main" id="{FDB97857-298B-FF5F-17AF-0F5E8351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350" y="917591"/>
            <a:ext cx="2991353" cy="2243515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E1B08E4D-0A4E-15AF-A029-9288AC0D9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299" y="917593"/>
            <a:ext cx="2991353" cy="2243515"/>
          </a:xfrm>
          <a:prstGeom prst="rect">
            <a:avLst/>
          </a:prstGeom>
        </p:spPr>
      </p:pic>
      <p:pic>
        <p:nvPicPr>
          <p:cNvPr id="4" name="Picture 3" descr="A blue line graph with text&#10;&#10;Description automatically generated">
            <a:extLst>
              <a:ext uri="{FF2B5EF4-FFF2-40B4-BE49-F238E27FC236}">
                <a16:creationId xmlns:a16="http://schemas.microsoft.com/office/drawing/2014/main" id="{740598F6-8292-D748-B934-40E1FED3D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348" y="3896253"/>
            <a:ext cx="2991353" cy="2243515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29CCF6A4-8C33-E0E8-BD47-37D4D6DA3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9299" y="3896254"/>
            <a:ext cx="2991353" cy="2243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D90F6C-5237-AE4B-CB3D-C4AD7249048D}"/>
              </a:ext>
            </a:extLst>
          </p:cNvPr>
          <p:cNvSpPr txBox="1"/>
          <p:nvPr/>
        </p:nvSpPr>
        <p:spPr>
          <a:xfrm>
            <a:off x="2494818" y="1762349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SIMPLE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9DDE7-93AE-4103-0E8F-6D083FC98702}"/>
              </a:ext>
            </a:extLst>
          </p:cNvPr>
          <p:cNvSpPr txBox="1"/>
          <p:nvPr/>
        </p:nvSpPr>
        <p:spPr>
          <a:xfrm>
            <a:off x="7196869" y="1762349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EXTENDED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178B2-2D29-8550-1B95-D575F1603ADB}"/>
              </a:ext>
            </a:extLst>
          </p:cNvPr>
          <p:cNvSpPr txBox="1"/>
          <p:nvPr/>
        </p:nvSpPr>
        <p:spPr>
          <a:xfrm>
            <a:off x="7196869" y="4787177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TOO NOISY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898A7-74FB-F42C-C3B9-07FC004258C4}"/>
              </a:ext>
            </a:extLst>
          </p:cNvPr>
          <p:cNvSpPr txBox="1"/>
          <p:nvPr/>
        </p:nvSpPr>
        <p:spPr>
          <a:xfrm>
            <a:off x="2494818" y="4787176"/>
            <a:ext cx="2500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3940204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00ED-83F2-F423-4626-F4B1F2835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5884-8A8A-B22B-F1AF-13B3C2C9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Get Accurate Verified Classifications</a:t>
            </a:r>
          </a:p>
          <a:p>
            <a:r>
              <a:rPr lang="en-US" dirty="0">
                <a:solidFill>
                  <a:schemeClr val="bg1"/>
                </a:solidFill>
              </a:rPr>
              <a:t> Human Error </a:t>
            </a:r>
          </a:p>
          <a:p>
            <a:r>
              <a:rPr lang="en-US" dirty="0">
                <a:solidFill>
                  <a:schemeClr val="bg1"/>
                </a:solidFill>
              </a:rPr>
              <a:t>Image Flattening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60FD06-6745-212E-3B60-157F56169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0" y="4128655"/>
            <a:ext cx="2578998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58875CDA-EBAB-C919-3105-3BB13EC62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686" y="4128655"/>
            <a:ext cx="2578998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F931673-323A-7CA1-25FB-CEC1616D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118" y="4146766"/>
            <a:ext cx="2578998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B91ADD4A-7C23-0BD7-BDE1-96FC18E0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14850" y="2962275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CB7F9096-EFF3-E233-9BD4-EFDDDB7E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02" y="4128655"/>
            <a:ext cx="2578998" cy="18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672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5496-D798-21AA-5FEF-0436CCC9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Choosing a Classifier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8D15-9657-EE41-ACA9-0166252CA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Random Forest </a:t>
            </a:r>
          </a:p>
          <a:p>
            <a:r>
              <a:rPr lang="en-US" dirty="0">
                <a:solidFill>
                  <a:schemeClr val="bg1"/>
                </a:solidFill>
              </a:rPr>
              <a:t>Why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Classifying in group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Looking for features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05F3-8EDF-3BD6-0BF0-5AD342D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224" y="1690688"/>
            <a:ext cx="5510213" cy="363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C760-E838-8BB6-C13D-895F674B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Refining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FCB4C-102F-AFD7-3407-F421566F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Pixel Size of Images (15,32,64)</a:t>
            </a:r>
          </a:p>
          <a:p>
            <a:r>
              <a:rPr lang="en-US" dirty="0">
                <a:solidFill>
                  <a:schemeClr val="bg1"/>
                </a:solidFill>
              </a:rPr>
              <a:t>Training Test Split </a:t>
            </a:r>
          </a:p>
          <a:p>
            <a:r>
              <a:rPr lang="en-US" dirty="0">
                <a:solidFill>
                  <a:schemeClr val="bg1"/>
                </a:solidFill>
              </a:rPr>
              <a:t>Confidence Interval Going in </a:t>
            </a:r>
          </a:p>
        </p:txBody>
      </p:sp>
    </p:spTree>
    <p:extLst>
      <p:ext uri="{BB962C8B-B14F-4D97-AF65-F5344CB8AC3E}">
        <p14:creationId xmlns:p14="http://schemas.microsoft.com/office/powerpoint/2010/main" val="33231216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47C95-15A8-98F1-6DC4-15D84EF3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3D788-46DF-BA86-72AE-CA995EEA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Training Data Accuracy 86%</a:t>
            </a:r>
          </a:p>
          <a:p>
            <a:r>
              <a:rPr lang="en-US" dirty="0">
                <a:solidFill>
                  <a:schemeClr val="bg1"/>
                </a:solidFill>
              </a:rPr>
              <a:t>Golden Sample Accuracy 68%</a:t>
            </a:r>
          </a:p>
          <a:p>
            <a:r>
              <a:rPr lang="en-US" dirty="0">
                <a:solidFill>
                  <a:schemeClr val="bg1"/>
                </a:solidFill>
              </a:rPr>
              <a:t>10,15,8,1</a:t>
            </a:r>
          </a:p>
          <a:p>
            <a:r>
              <a:rPr lang="en-US" dirty="0">
                <a:solidFill>
                  <a:schemeClr val="bg1"/>
                </a:solidFill>
              </a:rPr>
              <a:t>Classified extended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C68B5-153B-351D-7F40-4197B0E9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869" y="1825625"/>
            <a:ext cx="4351867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525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140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Burst Chaser</vt:lpstr>
      <vt:lpstr>A citizen science project to classify Gamma Ray Bursts. </vt:lpstr>
      <vt:lpstr>What is a Gamma Ray Burst?</vt:lpstr>
      <vt:lpstr>PowerPoint Presentation</vt:lpstr>
      <vt:lpstr>PowerPoint Presentation</vt:lpstr>
      <vt:lpstr>Preprocessing Data</vt:lpstr>
      <vt:lpstr>Choosing a Classifier </vt:lpstr>
      <vt:lpstr>Refining Data </vt:lpstr>
      <vt:lpstr>Results</vt:lpstr>
      <vt:lpstr>For the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Carter Murawski</dc:creator>
  <cp:lastModifiedBy>Carter Murawski</cp:lastModifiedBy>
  <cp:revision>1</cp:revision>
  <dcterms:created xsi:type="dcterms:W3CDTF">2024-12-09T16:38:14Z</dcterms:created>
  <dcterms:modified xsi:type="dcterms:W3CDTF">2024-12-09T20:34:38Z</dcterms:modified>
</cp:coreProperties>
</file>