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9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67" r:id="rId12"/>
    <p:sldId id="262" r:id="rId13"/>
    <p:sldId id="266" r:id="rId14"/>
    <p:sldId id="264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F8"/>
    <a:srgbClr val="00FFF7"/>
    <a:srgbClr val="000000"/>
    <a:srgbClr val="2C3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9"/>
    <p:restoredTop sz="94668"/>
  </p:normalViewPr>
  <p:slideViewPr>
    <p:cSldViewPr snapToGrid="0">
      <p:cViewPr>
        <p:scale>
          <a:sx n="76" d="100"/>
          <a:sy n="76" d="100"/>
        </p:scale>
        <p:origin x="55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67E87-85BF-704A-ABDA-7CE606E33A8E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C8C24-13A2-6E4E-AE65-590B323F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0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need to give all these things labels that can be taught to other people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8C24-13A2-6E4E-AE65-590B323F8C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8C24-13A2-6E4E-AE65-590B323F8C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9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A22E-A011-A1E1-CF65-5EF252B9B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066CA-8E3B-7D48-D341-7A18912E2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669B-C5A8-9FBE-22FF-29F08449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7498-65F8-FF2A-A799-B9483D48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6842-0797-24EC-5127-F57933E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8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4E1-C5D7-AD85-391E-F23433B7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6B871-DFE7-0BE4-BE7C-684F901E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7CC4-5FCD-5C44-C9B6-B3380706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55A1-03B0-0D56-4DE6-B4C68479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9BD7-EC32-9273-3436-344B00F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9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3E582-4A3C-F8B4-349D-A7DECE8EE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C97F2-DE1A-5C79-A3C1-D1F3DA520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282F-0BC4-6BAC-6737-56FB0BD4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B081-A586-4A27-B606-F655D32D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F77E-602A-B850-0389-CC2EF306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9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C927-4C4D-C16F-1EAC-0872FD30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61DF-FF28-DA06-293D-81B774D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1E27-63D5-2852-094C-681505E3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2DE0-0499-B2E1-C7B8-94300675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D44C-DFD6-6ED6-B506-64B382FE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7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0F98-BC48-F88A-99E9-24B2D6C1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56EC-F417-4B9A-406C-59C943E0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386A-4C60-9F28-6AF5-D3CE593A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6AB20-A2B4-C45E-469E-A8D96171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EBA5-9074-6F50-52E9-97842C05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2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69DB-65FF-A85A-D952-63193F70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B843-3F7D-F66D-D784-40FFEDDC9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28364-28F1-C2EA-EDC3-72BF28A1C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6690-91EA-9D26-2972-B6FFE08B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C483-D1EB-DB6C-BDE1-AD595DD7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AC7A2-99B5-B938-C05E-132986F8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9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1821-AD39-46D5-7E4D-DB1AF715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8CED0-C6FC-FBCC-932B-72D40D5F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FD959-048D-FF7B-32B8-DD1F04B5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4DD59-F08B-AD4F-FF09-4CDCE8321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8F323-8996-04FE-6B14-7D0B9C3DD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517BC-14B9-118D-6972-0F3317CF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76C3E-F1DC-C0CD-00BD-85504A3A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317F5-E78A-9DD2-96F1-D62CFBF4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4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9C3A-B47D-F6FE-DEFE-E3D2AE32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65A4A-1311-7ADB-D1E8-F032E1B4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334D4-4C5B-3F26-0566-B90D4414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DD60-36A8-D27C-0E5B-6DECAFF5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13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57FE9-3074-8F41-6DFB-46260D9A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9C67C-8109-7DEE-DEFC-7C86820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E0FBC-818C-3D8E-65C2-86BB585E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2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6A50-34EF-0693-E1A0-FD7BF36C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E1AF-7079-BA0C-4789-99B4EB79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EB5AC-EBAB-6751-D158-8BD25BB25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D1832-E629-09A8-FB10-B542B936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62B8-94BE-B2F4-BE87-04350DAC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5ECA-11DE-60BA-0D48-FC5D26E8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2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9B99-E9CC-5B02-2118-41C455B7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90F3E-2043-5D11-E6CC-1303994D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BB318-65E2-AE4B-63CD-9D9329FE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532F-9425-2178-F4B8-198040FB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08610-2A97-6E10-F4FF-F3E1485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BEAD6-7025-D7D2-0CAF-F8E78C8B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6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99365-6868-51F4-B9DA-2C8E32E5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225A-611F-9D96-F193-E3DD1378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75E8-8642-9ECE-BDA9-C78276795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0594F-08FF-754B-9A6B-18D77EA807E9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F526-EE34-4A3C-E8B8-8D0CAB5A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3731-7FE6-6A14-2172-F998BF437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11" Type="http://schemas.openxmlformats.org/officeDocument/2006/relationships/image" Target="../media/image19.sv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sv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1CE3-158B-D93F-3421-26993E1F9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169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Classifying Light Curves With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7A4E5-C611-150B-E889-1E72E6C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136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FFF7"/>
                </a:solidFill>
              </a:rPr>
              <a:t>Carter Murawski</a:t>
            </a:r>
          </a:p>
        </p:txBody>
      </p:sp>
    </p:spTree>
    <p:extLst>
      <p:ext uri="{BB962C8B-B14F-4D97-AF65-F5344CB8AC3E}">
        <p14:creationId xmlns:p14="http://schemas.microsoft.com/office/powerpoint/2010/main" val="1873444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894338-E1A5-30A5-807E-1B9F8EB9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1" y="189738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07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A442-0CEF-F993-AF83-16706CBC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E4F6-5289-82F4-644F-D7FD8E65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 Order to Use Machine </a:t>
            </a:r>
            <a:r>
              <a:rPr lang="en-US" dirty="0" err="1">
                <a:solidFill>
                  <a:schemeClr val="bg1"/>
                </a:solidFill>
              </a:rPr>
              <a:t>Learing</a:t>
            </a:r>
            <a:r>
              <a:rPr lang="en-US" dirty="0">
                <a:solidFill>
                  <a:schemeClr val="bg1"/>
                </a:solidFill>
              </a:rPr>
              <a:t> We Need Data. That’s why we use Citizen Science. After Deciding how reliable it was. We can then use the data tor train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Proccess</a:t>
            </a:r>
            <a:r>
              <a:rPr lang="en-US" dirty="0">
                <a:solidFill>
                  <a:schemeClr val="bg1"/>
                </a:solidFill>
              </a:rPr>
              <a:t>, Why I chose Image Processing, and Why I chose the Random Forest Classifier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resultse</a:t>
            </a:r>
            <a:r>
              <a:rPr lang="en-US" dirty="0">
                <a:solidFill>
                  <a:schemeClr val="bg1"/>
                </a:solidFill>
              </a:rPr>
              <a:t> were good show examples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Interesting things that were found that you </a:t>
            </a:r>
            <a:r>
              <a:rPr lang="en-US" dirty="0" err="1">
                <a:solidFill>
                  <a:schemeClr val="bg1"/>
                </a:solidFill>
              </a:rPr>
              <a:t>reall</a:t>
            </a:r>
            <a:r>
              <a:rPr lang="en-US" dirty="0">
                <a:solidFill>
                  <a:schemeClr val="bg1"/>
                </a:solidFill>
              </a:rPr>
              <a:t> don’t need that much its more about quality</a:t>
            </a:r>
          </a:p>
        </p:txBody>
      </p:sp>
    </p:spTree>
    <p:extLst>
      <p:ext uri="{BB962C8B-B14F-4D97-AF65-F5344CB8AC3E}">
        <p14:creationId xmlns:p14="http://schemas.microsoft.com/office/powerpoint/2010/main" val="1115564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5496-D798-21AA-5FEF-0436CCC9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Choosing a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8D15-9657-EE41-ACA9-0166252C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 </a:t>
            </a:r>
          </a:p>
          <a:p>
            <a:r>
              <a:rPr lang="en-US" dirty="0">
                <a:solidFill>
                  <a:schemeClr val="bg1"/>
                </a:solidFill>
              </a:rPr>
              <a:t>Why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Classifying in group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Looking for features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05F3-8EDF-3BD6-0BF0-5AD342D5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4" y="1690688"/>
            <a:ext cx="5510213" cy="36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4BAE-0E32-5DEE-477D-71E46638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3842-2A41-37B3-B87B-1D1AAC8B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1564984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760-E838-8BB6-C13D-895F674B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Refining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CB4C-102F-AFD7-3407-F421566F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Pixel Size of Images (15,32,64)</a:t>
            </a:r>
          </a:p>
          <a:p>
            <a:r>
              <a:rPr lang="en-US" dirty="0">
                <a:solidFill>
                  <a:schemeClr val="bg1"/>
                </a:solidFill>
              </a:rPr>
              <a:t>Training Test Split </a:t>
            </a:r>
          </a:p>
          <a:p>
            <a:r>
              <a:rPr lang="en-US" dirty="0">
                <a:solidFill>
                  <a:schemeClr val="bg1"/>
                </a:solidFill>
              </a:rPr>
              <a:t>Confidence Interval Going in </a:t>
            </a:r>
          </a:p>
        </p:txBody>
      </p:sp>
    </p:spTree>
    <p:extLst>
      <p:ext uri="{BB962C8B-B14F-4D97-AF65-F5344CB8AC3E}">
        <p14:creationId xmlns:p14="http://schemas.microsoft.com/office/powerpoint/2010/main" val="3323121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C95-15A8-98F1-6DC4-15D84EF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D788-46DF-BA86-72AE-CA995EEA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 Data Accuracy 86%</a:t>
            </a:r>
          </a:p>
          <a:p>
            <a:r>
              <a:rPr lang="en-US" dirty="0">
                <a:solidFill>
                  <a:schemeClr val="bg1"/>
                </a:solidFill>
              </a:rPr>
              <a:t>Golden Sample Accuracy 68%</a:t>
            </a:r>
          </a:p>
          <a:p>
            <a:r>
              <a:rPr lang="en-US" dirty="0">
                <a:solidFill>
                  <a:schemeClr val="bg1"/>
                </a:solidFill>
              </a:rPr>
              <a:t>10,15,8,1</a:t>
            </a:r>
          </a:p>
          <a:p>
            <a:r>
              <a:rPr lang="en-US" dirty="0">
                <a:solidFill>
                  <a:schemeClr val="bg1"/>
                </a:solidFill>
              </a:rPr>
              <a:t>Classified extended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C68B5-153B-351D-7F40-4197B0E9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69" y="1825625"/>
            <a:ext cx="4351867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25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C44D-5952-1F0D-F5A8-6B2F5BAF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For the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CB09-8ED9-1B6E-4D16-878456F4C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320F0-6B75-7440-306F-2546EFAB5E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large amounts of data you don’t have to classify forever.</a:t>
            </a:r>
          </a:p>
          <a:p>
            <a:r>
              <a:rPr lang="en-US" dirty="0">
                <a:solidFill>
                  <a:schemeClr val="bg1"/>
                </a:solidFill>
              </a:rPr>
              <a:t>Gets rid of human biases if trained well.</a:t>
            </a:r>
          </a:p>
          <a:p>
            <a:r>
              <a:rPr lang="en-US" dirty="0">
                <a:solidFill>
                  <a:schemeClr val="bg1"/>
                </a:solidFill>
              </a:rPr>
              <a:t>Proves alternative approach to numbers could work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7971F-89EE-62A7-5080-D4AEA7DEF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40617-7114-7DC3-2C41-B0714195DB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May need very clear images</a:t>
            </a:r>
          </a:p>
          <a:p>
            <a:r>
              <a:rPr lang="en-US" dirty="0">
                <a:solidFill>
                  <a:schemeClr val="bg1"/>
                </a:solidFill>
              </a:rPr>
              <a:t>Is the graph picking up features of the graph or just the way its drawn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92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2C20-2F0F-F41B-CD9E-105017A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First Things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8429-A3F4-B727-3B14-DBC9098C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93"/>
            <a:ext cx="5257800" cy="40333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Burst Chaser Project</a:t>
            </a:r>
          </a:p>
          <a:p>
            <a:r>
              <a:rPr lang="en-US" dirty="0">
                <a:solidFill>
                  <a:schemeClr val="bg1"/>
                </a:solidFill>
              </a:rPr>
              <a:t>Citizen Science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Classify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Tags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Project icon for Burst Chaser">
            <a:extLst>
              <a:ext uri="{FF2B5EF4-FFF2-40B4-BE49-F238E27FC236}">
                <a16:creationId xmlns:a16="http://schemas.microsoft.com/office/drawing/2014/main" id="{444ADE59-EF1E-E3B7-F1D7-FD038CED8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924" y="102489"/>
            <a:ext cx="1497711" cy="14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1ED2A9C5-A681-3F97-324B-75EDD136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45" y="2143593"/>
            <a:ext cx="4150055" cy="3112541"/>
          </a:xfrm>
          <a:prstGeom prst="rect">
            <a:avLst/>
          </a:prstGeom>
        </p:spPr>
      </p:pic>
      <p:pic>
        <p:nvPicPr>
          <p:cNvPr id="10" name="Picture 9" descr="A graph of a tall tower&#10;&#10;Description automatically generated">
            <a:extLst>
              <a:ext uri="{FF2B5EF4-FFF2-40B4-BE49-F238E27FC236}">
                <a16:creationId xmlns:a16="http://schemas.microsoft.com/office/drawing/2014/main" id="{C078974A-150B-760E-76EC-2A3D82F4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747" y="8544292"/>
            <a:ext cx="3201987" cy="2401490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71987421-D627-EDF9-11C7-EBCDC7D26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023" y="-5430260"/>
            <a:ext cx="3341512" cy="2506134"/>
          </a:xfrm>
          <a:prstGeom prst="rect">
            <a:avLst/>
          </a:prstGeom>
        </p:spPr>
      </p:pic>
      <p:pic>
        <p:nvPicPr>
          <p:cNvPr id="12" name="Picture 11" descr="A graph with blue lines&#10;&#10;Description automatically generated">
            <a:extLst>
              <a:ext uri="{FF2B5EF4-FFF2-40B4-BE49-F238E27FC236}">
                <a16:creationId xmlns:a16="http://schemas.microsoft.com/office/drawing/2014/main" id="{A05C8E72-A280-ED1B-2F1E-93075844F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95272" y="-4795625"/>
            <a:ext cx="3221000" cy="241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87EC2-1935-C84F-6ED4-AFB74CEE7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2537" y="9033511"/>
            <a:ext cx="3609125" cy="2706844"/>
          </a:xfrm>
          <a:prstGeom prst="rect">
            <a:avLst/>
          </a:prstGeom>
        </p:spPr>
      </p:pic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1BBD52A1-59D5-1B22-277F-A944722C0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0331" y="-5056781"/>
            <a:ext cx="3917416" cy="2938062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0CBD6E9E-37FC-8FF6-0714-2B9A0FB7E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72535" y="6114511"/>
            <a:ext cx="3341511" cy="2506133"/>
          </a:xfrm>
          <a:prstGeom prst="rect">
            <a:avLst/>
          </a:prstGeom>
        </p:spPr>
      </p:pic>
      <p:pic>
        <p:nvPicPr>
          <p:cNvPr id="16" name="Picture 15" descr="A blue line graph with text&#10;&#10;Description automatically generated">
            <a:extLst>
              <a:ext uri="{FF2B5EF4-FFF2-40B4-BE49-F238E27FC236}">
                <a16:creationId xmlns:a16="http://schemas.microsoft.com/office/drawing/2014/main" id="{622271AD-F0F1-8FEE-392F-DAEDA6FDB9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021160" y="3320095"/>
            <a:ext cx="3725888" cy="2794416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A3988BC7-30A0-C250-24A0-7FBA47C2C4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9216" y="-69538"/>
            <a:ext cx="3116112" cy="23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9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blue lines&#10;&#10;Description automatically generated">
            <a:extLst>
              <a:ext uri="{FF2B5EF4-FFF2-40B4-BE49-F238E27FC236}">
                <a16:creationId xmlns:a16="http://schemas.microsoft.com/office/drawing/2014/main" id="{7C45B4E8-4F88-B14F-39F0-D4F7584B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05" y="1129129"/>
            <a:ext cx="6132989" cy="4599742"/>
          </a:xfrm>
          <a:prstGeom prst="rect">
            <a:avLst/>
          </a:prstGeom>
        </p:spPr>
      </p:pic>
      <p:pic>
        <p:nvPicPr>
          <p:cNvPr id="5" name="Picture 4" descr="A graph of a tall tower&#10;&#10;Description automatically generated">
            <a:extLst>
              <a:ext uri="{FF2B5EF4-FFF2-40B4-BE49-F238E27FC236}">
                <a16:creationId xmlns:a16="http://schemas.microsoft.com/office/drawing/2014/main" id="{FC3EC588-AA56-5129-E397-D6398FA3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93" y="4717303"/>
            <a:ext cx="3201987" cy="240149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C5EC5CCA-590F-99CE-83E1-C66DDB6E8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07" y="203615"/>
            <a:ext cx="3341512" cy="2506134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823E26A8-B2E3-801C-0355-4B812B198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72" y="30375"/>
            <a:ext cx="3221000" cy="241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3E581D-2E00-2167-DF58-E039307F5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989" y="4309111"/>
            <a:ext cx="3609125" cy="2706844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7FEF4BAA-E6F3-8C96-98E3-EA3C86B3B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432" y="433577"/>
            <a:ext cx="3917416" cy="2938062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C1552B45-3A3C-D251-C47A-0667BFBB8F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1947" y="3033561"/>
            <a:ext cx="3341511" cy="2506133"/>
          </a:xfrm>
          <a:prstGeom prst="rect">
            <a:avLst/>
          </a:prstGeom>
        </p:spPr>
      </p:pic>
      <p:pic>
        <p:nvPicPr>
          <p:cNvPr id="19" name="Picture 18" descr="A blue line graph with text&#10;&#10;Description automatically generated">
            <a:extLst>
              <a:ext uri="{FF2B5EF4-FFF2-40B4-BE49-F238E27FC236}">
                <a16:creationId xmlns:a16="http://schemas.microsoft.com/office/drawing/2014/main" id="{105159A3-CE52-23A8-04EA-00347567B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640" y="2675334"/>
            <a:ext cx="3725888" cy="2794416"/>
          </a:xfrm>
          <a:prstGeom prst="rect">
            <a:avLst/>
          </a:prstGeom>
        </p:spPr>
      </p:pic>
      <p:pic>
        <p:nvPicPr>
          <p:cNvPr id="21" name="Picture 20" descr="A graph of a graph&#10;&#10;Description automatically generated">
            <a:extLst>
              <a:ext uri="{FF2B5EF4-FFF2-40B4-BE49-F238E27FC236}">
                <a16:creationId xmlns:a16="http://schemas.microsoft.com/office/drawing/2014/main" id="{DCBD9FAB-54AA-2811-467E-309C4ADFE1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3944" y="507300"/>
            <a:ext cx="3116112" cy="23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31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FDB97857-298B-FF5F-17AF-0F5E8351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50" y="917591"/>
            <a:ext cx="2991353" cy="2243515"/>
          </a:xfrm>
          <a:prstGeom prst="rect">
            <a:avLst/>
          </a:prstGeom>
        </p:spPr>
      </p:pic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E1B08E4D-0A4E-15AF-A029-9288AC0D9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299" y="917593"/>
            <a:ext cx="2991353" cy="2243515"/>
          </a:xfrm>
          <a:prstGeom prst="rect">
            <a:avLst/>
          </a:prstGeom>
        </p:spPr>
      </p:pic>
      <p:pic>
        <p:nvPicPr>
          <p:cNvPr id="4" name="Picture 3" descr="A blue line graph with text&#10;&#10;Description automatically generated">
            <a:extLst>
              <a:ext uri="{FF2B5EF4-FFF2-40B4-BE49-F238E27FC236}">
                <a16:creationId xmlns:a16="http://schemas.microsoft.com/office/drawing/2014/main" id="{740598F6-8292-D748-B934-40E1FED3D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348" y="3896253"/>
            <a:ext cx="2991353" cy="2243515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29CCF6A4-8C33-E0E8-BD47-37D4D6DA3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299" y="3896254"/>
            <a:ext cx="2991353" cy="2243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90F6C-5237-AE4B-CB3D-C4AD7249048D}"/>
              </a:ext>
            </a:extLst>
          </p:cNvPr>
          <p:cNvSpPr txBox="1"/>
          <p:nvPr/>
        </p:nvSpPr>
        <p:spPr>
          <a:xfrm>
            <a:off x="2494818" y="1762349"/>
            <a:ext cx="250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9DDE7-93AE-4103-0E8F-6D083FC98702}"/>
              </a:ext>
            </a:extLst>
          </p:cNvPr>
          <p:cNvSpPr txBox="1"/>
          <p:nvPr/>
        </p:nvSpPr>
        <p:spPr>
          <a:xfrm>
            <a:off x="7196869" y="1762349"/>
            <a:ext cx="250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EXTENDED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178B2-2D29-8550-1B95-D575F1603ADB}"/>
              </a:ext>
            </a:extLst>
          </p:cNvPr>
          <p:cNvSpPr txBox="1"/>
          <p:nvPr/>
        </p:nvSpPr>
        <p:spPr>
          <a:xfrm>
            <a:off x="7196869" y="4787177"/>
            <a:ext cx="250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TOO NOISY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898A7-74FB-F42C-C3B9-07FC004258C4}"/>
              </a:ext>
            </a:extLst>
          </p:cNvPr>
          <p:cNvSpPr txBox="1"/>
          <p:nvPr/>
        </p:nvSpPr>
        <p:spPr>
          <a:xfrm>
            <a:off x="2494818" y="4787176"/>
            <a:ext cx="250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940204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27B9-A9D7-6F7F-91BB-FEBA94A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Choosing The Data Type</a:t>
            </a:r>
          </a:p>
        </p:txBody>
      </p:sp>
      <p:pic>
        <p:nvPicPr>
          <p:cNvPr id="15" name="Graphic 14" descr="Scientist male with solid fill">
            <a:extLst>
              <a:ext uri="{FF2B5EF4-FFF2-40B4-BE49-F238E27FC236}">
                <a16:creationId xmlns:a16="http://schemas.microsoft.com/office/drawing/2014/main" id="{BC734808-0804-900C-12D9-BFC659801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9418" y="2401304"/>
            <a:ext cx="3097721" cy="3097721"/>
          </a:xfrm>
          <a:prstGeom prst="rect">
            <a:avLst/>
          </a:prstGeom>
        </p:spPr>
      </p:pic>
      <p:pic>
        <p:nvPicPr>
          <p:cNvPr id="17" name="Graphic 16" descr="Calculator outline">
            <a:extLst>
              <a:ext uri="{FF2B5EF4-FFF2-40B4-BE49-F238E27FC236}">
                <a16:creationId xmlns:a16="http://schemas.microsoft.com/office/drawing/2014/main" id="{B2C4356A-2DBE-BB0C-22D3-D5AAD605B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699" y="2347484"/>
            <a:ext cx="1678880" cy="1678880"/>
          </a:xfrm>
          <a:prstGeom prst="rect">
            <a:avLst/>
          </a:prstGeom>
        </p:spPr>
      </p:pic>
      <p:pic>
        <p:nvPicPr>
          <p:cNvPr id="20" name="Picture 2" descr="Project icon for Burst Chaser">
            <a:extLst>
              <a:ext uri="{FF2B5EF4-FFF2-40B4-BE49-F238E27FC236}">
                <a16:creationId xmlns:a16="http://schemas.microsoft.com/office/drawing/2014/main" id="{AD84FC10-2E5E-DE00-ABA9-CFB3D27B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924" y="102489"/>
            <a:ext cx="1497711" cy="14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Image outline">
            <a:extLst>
              <a:ext uri="{FF2B5EF4-FFF2-40B4-BE49-F238E27FC236}">
                <a16:creationId xmlns:a16="http://schemas.microsoft.com/office/drawing/2014/main" id="{BEFE3F2D-1304-1E01-B8F0-543BCA192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40583" y="1953324"/>
            <a:ext cx="2366646" cy="2366646"/>
          </a:xfrm>
          <a:prstGeom prst="rect">
            <a:avLst/>
          </a:prstGeom>
        </p:spPr>
      </p:pic>
      <p:pic>
        <p:nvPicPr>
          <p:cNvPr id="24" name="Graphic 23" descr="Female Profile outline">
            <a:extLst>
              <a:ext uri="{FF2B5EF4-FFF2-40B4-BE49-F238E27FC236}">
                <a16:creationId xmlns:a16="http://schemas.microsoft.com/office/drawing/2014/main" id="{787AD407-C8A4-B270-DDF8-DB986F9B8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5999" y="2477503"/>
            <a:ext cx="3097721" cy="30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6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8599-7083-2AC3-5A99-C2C7C885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it Works?</a:t>
            </a:r>
          </a:p>
        </p:txBody>
      </p:sp>
      <p:pic>
        <p:nvPicPr>
          <p:cNvPr id="4" name="Graphic 3" descr="Image outline">
            <a:extLst>
              <a:ext uri="{FF2B5EF4-FFF2-40B4-BE49-F238E27FC236}">
                <a16:creationId xmlns:a16="http://schemas.microsoft.com/office/drawing/2014/main" id="{C61868A8-236A-803A-1598-883A26A34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9863" y="1248374"/>
            <a:ext cx="5492273" cy="54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12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1C16-E373-714E-6882-BE2100C7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22F6-B05E-5F45-C642-AA7D6A5D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it Works?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0B91D0-D79D-1EB2-2F70-8ABAA576D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26304"/>
              </p:ext>
            </p:extLst>
          </p:nvPr>
        </p:nvGraphicFramePr>
        <p:xfrm>
          <a:off x="3917576" y="2423721"/>
          <a:ext cx="4356846" cy="83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41">
                  <a:extLst>
                    <a:ext uri="{9D8B030D-6E8A-4147-A177-3AD203B41FA5}">
                      <a16:colId xmlns:a16="http://schemas.microsoft.com/office/drawing/2014/main" val="4211837832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4151084722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1880714615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610185664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818466917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02328336"/>
                    </a:ext>
                  </a:extLst>
                </a:gridCol>
              </a:tblGrid>
              <a:tr h="8333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423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F4FBC0-F27D-6E5E-6606-AE192AFB4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70531"/>
              </p:ext>
            </p:extLst>
          </p:nvPr>
        </p:nvGraphicFramePr>
        <p:xfrm>
          <a:off x="3917576" y="3247405"/>
          <a:ext cx="4356846" cy="83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41">
                  <a:extLst>
                    <a:ext uri="{9D8B030D-6E8A-4147-A177-3AD203B41FA5}">
                      <a16:colId xmlns:a16="http://schemas.microsoft.com/office/drawing/2014/main" val="849425856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1942197919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1858596374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542119546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645514274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597635454"/>
                    </a:ext>
                  </a:extLst>
                </a:gridCol>
              </a:tblGrid>
              <a:tr h="8333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406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A8D050-06D4-A1F1-6B8D-A812B3773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86028"/>
              </p:ext>
            </p:extLst>
          </p:nvPr>
        </p:nvGraphicFramePr>
        <p:xfrm>
          <a:off x="3917576" y="4071089"/>
          <a:ext cx="4356846" cy="83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41">
                  <a:extLst>
                    <a:ext uri="{9D8B030D-6E8A-4147-A177-3AD203B41FA5}">
                      <a16:colId xmlns:a16="http://schemas.microsoft.com/office/drawing/2014/main" val="342125468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739269462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18143133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4234069376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4283068691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694854647"/>
                    </a:ext>
                  </a:extLst>
                </a:gridCol>
              </a:tblGrid>
              <a:tr h="8333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43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6AFA95-7747-2CF2-0764-31EA3D9B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69435"/>
              </p:ext>
            </p:extLst>
          </p:nvPr>
        </p:nvGraphicFramePr>
        <p:xfrm>
          <a:off x="3917576" y="4904452"/>
          <a:ext cx="4356846" cy="83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41">
                  <a:extLst>
                    <a:ext uri="{9D8B030D-6E8A-4147-A177-3AD203B41FA5}">
                      <a16:colId xmlns:a16="http://schemas.microsoft.com/office/drawing/2014/main" val="4081638529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018580774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461984862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519658815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815797447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3696997343"/>
                    </a:ext>
                  </a:extLst>
                </a:gridCol>
              </a:tblGrid>
              <a:tr h="8333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7989"/>
                  </a:ext>
                </a:extLst>
              </a:tr>
            </a:tbl>
          </a:graphicData>
        </a:graphic>
      </p:graphicFrame>
      <p:pic>
        <p:nvPicPr>
          <p:cNvPr id="12" name="Graphic 11" descr="Image outline">
            <a:extLst>
              <a:ext uri="{FF2B5EF4-FFF2-40B4-BE49-F238E27FC236}">
                <a16:creationId xmlns:a16="http://schemas.microsoft.com/office/drawing/2014/main" id="{046FCFFC-BC06-08F4-C0EA-70E3B0C49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9863" y="1248374"/>
            <a:ext cx="5492273" cy="54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05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EF2F0-C1F4-7060-8C27-F6CEE853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3098-C249-1086-6764-2B67C46C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it Works?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C7A55C-C0D3-8C84-C5BA-76889CDE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0989"/>
              </p:ext>
            </p:extLst>
          </p:nvPr>
        </p:nvGraphicFramePr>
        <p:xfrm>
          <a:off x="-197232" y="3169920"/>
          <a:ext cx="31466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">
                  <a:extLst>
                    <a:ext uri="{9D8B030D-6E8A-4147-A177-3AD203B41FA5}">
                      <a16:colId xmlns:a16="http://schemas.microsoft.com/office/drawing/2014/main" val="4211837832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4151084722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1880714615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3610185664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818466917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302328336"/>
                    </a:ext>
                  </a:extLst>
                </a:gridCol>
              </a:tblGrid>
              <a:tr h="3309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423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2F1787-A139-3002-0616-9BEAC4A77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3094"/>
              </p:ext>
            </p:extLst>
          </p:nvPr>
        </p:nvGraphicFramePr>
        <p:xfrm>
          <a:off x="2949384" y="3169920"/>
          <a:ext cx="31466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">
                  <a:extLst>
                    <a:ext uri="{9D8B030D-6E8A-4147-A177-3AD203B41FA5}">
                      <a16:colId xmlns:a16="http://schemas.microsoft.com/office/drawing/2014/main" val="849425856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1942197919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1858596374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2542119546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2645514274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597635454"/>
                    </a:ext>
                  </a:extLst>
                </a:gridCol>
              </a:tblGrid>
              <a:tr h="31747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406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4941ECE-4371-E6A0-1FDD-104B395AC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98380"/>
              </p:ext>
            </p:extLst>
          </p:nvPr>
        </p:nvGraphicFramePr>
        <p:xfrm>
          <a:off x="6096000" y="3169920"/>
          <a:ext cx="31466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">
                  <a:extLst>
                    <a:ext uri="{9D8B030D-6E8A-4147-A177-3AD203B41FA5}">
                      <a16:colId xmlns:a16="http://schemas.microsoft.com/office/drawing/2014/main" val="342125468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739269462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181431330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4234069376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4283068691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694854647"/>
                    </a:ext>
                  </a:extLst>
                </a:gridCol>
              </a:tblGrid>
              <a:tr h="3309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430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808A46-10BE-16AE-3407-186256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53285"/>
              </p:ext>
            </p:extLst>
          </p:nvPr>
        </p:nvGraphicFramePr>
        <p:xfrm>
          <a:off x="9242616" y="3169920"/>
          <a:ext cx="31466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">
                  <a:extLst>
                    <a:ext uri="{9D8B030D-6E8A-4147-A177-3AD203B41FA5}">
                      <a16:colId xmlns:a16="http://schemas.microsoft.com/office/drawing/2014/main" val="4081638529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3018580774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461984862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2519658815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815797447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3696997343"/>
                    </a:ext>
                  </a:extLst>
                </a:gridCol>
              </a:tblGrid>
              <a:tr h="3309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577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DBAE7-C1C9-75C1-9815-692D43CD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0CCB-FF41-E9E9-AF1A-65271970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it Works?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DAE28F-DE33-9A43-380D-0B0815C37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59654"/>
              </p:ext>
            </p:extLst>
          </p:nvPr>
        </p:nvGraphicFramePr>
        <p:xfrm>
          <a:off x="988101" y="3169920"/>
          <a:ext cx="31466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36">
                  <a:extLst>
                    <a:ext uri="{9D8B030D-6E8A-4147-A177-3AD203B41FA5}">
                      <a16:colId xmlns:a16="http://schemas.microsoft.com/office/drawing/2014/main" val="4211837832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4151084722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1880714615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3610185664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818466917"/>
                    </a:ext>
                  </a:extLst>
                </a:gridCol>
                <a:gridCol w="524436">
                  <a:extLst>
                    <a:ext uri="{9D8B030D-6E8A-4147-A177-3AD203B41FA5}">
                      <a16:colId xmlns:a16="http://schemas.microsoft.com/office/drawing/2014/main" val="302328336"/>
                    </a:ext>
                  </a:extLst>
                </a:gridCol>
              </a:tblGrid>
              <a:tr h="33093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000000">
                        <a:alpha val="8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4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028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288</Words>
  <Application>Microsoft Macintosh PowerPoint</Application>
  <PresentationFormat>Widescreen</PresentationFormat>
  <Paragraphs>103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Classifying Light Curves With Machine Learning </vt:lpstr>
      <vt:lpstr>First Things First…</vt:lpstr>
      <vt:lpstr>PowerPoint Presentation</vt:lpstr>
      <vt:lpstr>PowerPoint Presentation</vt:lpstr>
      <vt:lpstr>Choosing The Data Type</vt:lpstr>
      <vt:lpstr>How it Works?</vt:lpstr>
      <vt:lpstr>How it Works?</vt:lpstr>
      <vt:lpstr>How it Works?</vt:lpstr>
      <vt:lpstr>How it Works?</vt:lpstr>
      <vt:lpstr>PowerPoint Presentation</vt:lpstr>
      <vt:lpstr>PowerPoint Presentation</vt:lpstr>
      <vt:lpstr>Choosing a Classifier </vt:lpstr>
      <vt:lpstr>PowerPoint Presentation</vt:lpstr>
      <vt:lpstr>Refining Data </vt:lpstr>
      <vt:lpstr>Results</vt:lpstr>
      <vt:lpstr>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Carter Murawski</dc:creator>
  <cp:lastModifiedBy>Carter Murawski</cp:lastModifiedBy>
  <cp:revision>9</cp:revision>
  <dcterms:created xsi:type="dcterms:W3CDTF">2024-12-09T16:38:14Z</dcterms:created>
  <dcterms:modified xsi:type="dcterms:W3CDTF">2025-01-13T19:54:33Z</dcterms:modified>
</cp:coreProperties>
</file>