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69" r:id="rId3"/>
    <p:sldId id="258" r:id="rId4"/>
    <p:sldId id="259" r:id="rId5"/>
    <p:sldId id="260" r:id="rId6"/>
    <p:sldId id="280" r:id="rId7"/>
    <p:sldId id="270" r:id="rId8"/>
    <p:sldId id="262" r:id="rId9"/>
    <p:sldId id="263" r:id="rId10"/>
    <p:sldId id="264" r:id="rId11"/>
    <p:sldId id="271" r:id="rId12"/>
    <p:sldId id="279" r:id="rId13"/>
    <p:sldId id="272" r:id="rId14"/>
    <p:sldId id="273" r:id="rId15"/>
    <p:sldId id="274" r:id="rId16"/>
    <p:sldId id="275" r:id="rId17"/>
    <p:sldId id="276" r:id="rId18"/>
    <p:sldId id="277" r:id="rId19"/>
    <p:sldId id="267" r:id="rId20"/>
    <p:sldId id="278" r:id="rId21"/>
    <p:sldId id="268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Uses </a:t>
            </a:r>
            <a:r>
              <a:rPr lang="en-US" dirty="0" err="1"/>
              <a:t>gadgetFS</a:t>
            </a:r>
            <a:r>
              <a:rPr lang="en-US" dirty="0"/>
              <a:t> to create a keyboard gadget, must have enabled kernel (kernel </a:t>
            </a:r>
            <a:r>
              <a:rPr lang="en-US"/>
              <a:t>connects the </a:t>
            </a:r>
            <a:r>
              <a:rPr lang="en-US" dirty="0"/>
              <a:t>hardware to </a:t>
            </a:r>
            <a:r>
              <a:rPr lang="en-US"/>
              <a:t>the application)</a:t>
            </a:r>
          </a:p>
        </p:txBody>
      </p:sp>
    </p:spTree>
    <p:extLst>
      <p:ext uri="{BB962C8B-B14F-4D97-AF65-F5344CB8AC3E}">
        <p14:creationId xmlns:p14="http://schemas.microsoft.com/office/powerpoint/2010/main" val="4057979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●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Secure Seat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Presented by Christopher Wolf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Prototype Design Specifications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982144-8EC7-4B49-94E8-8DDD6BE47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60" y="1105309"/>
            <a:ext cx="8202778" cy="3722185"/>
          </a:xfrm>
          <a:prstGeom prst="rect">
            <a:avLst/>
          </a:prstGeom>
        </p:spPr>
      </p:pic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78315-E89A-43DC-BA0B-6385526D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Pressure Sensor Performance Metrics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4E27B-3A5E-4D4B-AF98-BA9DEF96EE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Sensor is too small to use with a cushion so it had to be scaled down.</a:t>
            </a:r>
          </a:p>
          <a:p>
            <a:pPr marL="171450" indent="-171450"/>
            <a:r>
              <a:rPr lang="en-US" dirty="0"/>
              <a:t>Test script showing readings with and without rock placed on top of pressure sensor. </a:t>
            </a:r>
          </a:p>
          <a:p>
            <a:r>
              <a:rPr lang="en-US" dirty="0"/>
              <a:t>This is how I determined the threshold for whether or not someone is considered “sitting” on the “cushion”. If reading for Channel 0 &lt; 20 then start timeout on python script.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22BB5A-464C-4F0A-9B4E-415002395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708" y="156776"/>
            <a:ext cx="3105861" cy="493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009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ED1B9-E53C-4244-B3D4-906DFF70E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555600"/>
            <a:ext cx="6647153" cy="755700"/>
          </a:xfrm>
        </p:spPr>
        <p:txBody>
          <a:bodyPr/>
          <a:lstStyle/>
          <a:p>
            <a:r>
              <a:rPr lang="en-US" dirty="0"/>
              <a:t>USB HID protocol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8AFB7-F958-4FC8-85BD-C5C8FED1D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89600"/>
            <a:ext cx="8141704" cy="3179400"/>
          </a:xfrm>
        </p:spPr>
        <p:txBody>
          <a:bodyPr/>
          <a:lstStyle/>
          <a:p>
            <a:r>
              <a:rPr lang="en-US" altLang="en-US" sz="2000" dirty="0">
                <a:solidFill>
                  <a:schemeClr val="tx1"/>
                </a:solidFill>
                <a:latin typeface="Arial Unicode MS"/>
              </a:rPr>
              <a:t>[modifier, reserved, Key1, Key2, Key3, Key4, Key6, Key7]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en-US" sz="2000" dirty="0">
                <a:solidFill>
                  <a:schemeClr val="tx1"/>
                </a:solidFill>
              </a:rPr>
              <a:t>Lowercase a = [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0, 0, 4, 0, 0, 0, 0, 0]</a:t>
            </a:r>
          </a:p>
          <a:p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Uppercase A = [2, 0, 4, 0, 0, 0, 0, 0]</a:t>
            </a:r>
            <a:endParaRPr lang="en-US" altLang="en-US" sz="2000" dirty="0">
              <a:solidFill>
                <a:schemeClr val="tx1"/>
              </a:solidFill>
            </a:endParaRPr>
          </a:p>
          <a:p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Windows Key + L = “\x8\0\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xf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\0\0\0\0\0”</a:t>
            </a:r>
          </a:p>
          <a:p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D19884B-6C6A-4405-8EE9-A68210C35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Performance evaluation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158EF2-1C99-4608-A585-BDE4641A9B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Expected Function: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Sensor must be contained inside of a cushion</a:t>
            </a:r>
          </a:p>
          <a:p>
            <a:pPr>
              <a:buNone/>
            </a:pPr>
            <a:endParaRPr lang="en-US" sz="1200" dirty="0"/>
          </a:p>
          <a:p>
            <a:pPr marL="228600" indent="-228600">
              <a:buFont typeface="+mj-lt"/>
              <a:buAutoNum type="arabicPeriod" startAt="2"/>
            </a:pPr>
            <a:r>
              <a:rPr lang="en-US" sz="1200" dirty="0"/>
              <a:t>Interfaces with the Windows PC wirelessly</a:t>
            </a:r>
          </a:p>
          <a:p>
            <a:pPr>
              <a:buNone/>
            </a:pPr>
            <a:endParaRPr lang="en-US" sz="1200" dirty="0"/>
          </a:p>
          <a:p>
            <a:pPr marL="228600" indent="-228600">
              <a:buFont typeface="+mj-lt"/>
              <a:buAutoNum type="arabicPeriod" startAt="3"/>
            </a:pPr>
            <a:r>
              <a:rPr lang="en-US" sz="1200" dirty="0"/>
              <a:t>Ability to change timeout settings easily</a:t>
            </a:r>
          </a:p>
          <a:p>
            <a:pPr>
              <a:buNone/>
            </a:pPr>
            <a:endParaRPr lang="en-US" sz="1200" dirty="0"/>
          </a:p>
          <a:p>
            <a:pPr marL="228600" indent="-228600">
              <a:buFont typeface="+mj-lt"/>
              <a:buAutoNum type="arabicPeriod" startAt="4"/>
            </a:pPr>
            <a:r>
              <a:rPr lang="en-US" sz="1200" dirty="0"/>
              <a:t>Does not affect usability of employee workstations</a:t>
            </a:r>
          </a:p>
          <a:p>
            <a:pPr marL="285750" indent="-285750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B693B66-42B3-4E51-801B-087926E298B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32400" y="1152475"/>
            <a:ext cx="3999900" cy="3634678"/>
          </a:xfrm>
        </p:spPr>
        <p:txBody>
          <a:bodyPr/>
          <a:lstStyle/>
          <a:p>
            <a:pPr>
              <a:buNone/>
            </a:pPr>
            <a:r>
              <a:rPr lang="en-US" dirty="0"/>
              <a:t>Reality: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This was not possible with the pressure sensors I was able to find and purchase online. Very small pressure sensors or giant industrial truck scales.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The only way I could send commands from a python script on a Raspberry Pi to a Windows PC was utilizing it’s USB On The Go port. This allows the pi to send HID keystrokes to the Windows PC, emulating a keyboard.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Timeout settings are changed directly on the raspberry pi utilizing a TimeoutConfig.txt file.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As long as the timeout settings are correct for the individual they should only notice their desktop automatically locking in case they forget to do it themselves.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85750" indent="-285750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66874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A83DC98-02B6-42D3-A430-1D9C0B4A0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Usability Considerations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FB89FE-4D41-4E89-AD30-49C55D4294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staff will have to work with users in order to fine tune the timeout setting until they find what works best.</a:t>
            </a:r>
          </a:p>
          <a:p>
            <a:r>
              <a:rPr lang="en-US" dirty="0"/>
              <a:t>Administrators can modify the timeout value by logging into the Pi and modifying TimeoutConfig.txt.</a:t>
            </a:r>
          </a:p>
          <a:p>
            <a:r>
              <a:rPr lang="en-US" dirty="0"/>
              <a:t>The timeout should not activate unless a user is away from their computer. The timeout is implemented to stop the program from locking a users computer when they slightly shift weight off the sensor or stand up for a brief period to grab something nearby. </a:t>
            </a:r>
          </a:p>
        </p:txBody>
      </p:sp>
    </p:spTree>
    <p:extLst>
      <p:ext uri="{BB962C8B-B14F-4D97-AF65-F5344CB8AC3E}">
        <p14:creationId xmlns:p14="http://schemas.microsoft.com/office/powerpoint/2010/main" val="2012610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37D74-0EC5-4DD3-A53F-1E9FE296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Alternatives to this device: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3ADDF-E63F-4F85-8037-26F1CA781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5631900" cy="3416400"/>
          </a:xfrm>
        </p:spPr>
        <p:txBody>
          <a:bodyPr/>
          <a:lstStyle/>
          <a:p>
            <a:r>
              <a:rPr lang="en-US" dirty="0" err="1"/>
              <a:t>pcProx</a:t>
            </a:r>
            <a:r>
              <a:rPr lang="en-US" dirty="0"/>
              <a:t> Sonar: $80</a:t>
            </a:r>
          </a:p>
          <a:p>
            <a:pPr lvl="7"/>
            <a:r>
              <a:rPr lang="en-US" sz="1200" dirty="0"/>
              <a:t>Automatically locks user PC using proximity sensor</a:t>
            </a:r>
          </a:p>
          <a:p>
            <a:pPr lvl="6"/>
            <a:r>
              <a:rPr lang="en-US" sz="1800" dirty="0" err="1"/>
              <a:t>ProxMat</a:t>
            </a:r>
            <a:r>
              <a:rPr lang="en-US" sz="1800" dirty="0"/>
              <a:t>: $375</a:t>
            </a:r>
          </a:p>
          <a:p>
            <a:pPr lvl="7"/>
            <a:r>
              <a:rPr lang="en-US" sz="1200" dirty="0"/>
              <a:t>“The pressure sensitive </a:t>
            </a:r>
            <a:r>
              <a:rPr lang="en-US" sz="1200" dirty="0" err="1"/>
              <a:t>ProxMat</a:t>
            </a:r>
            <a:r>
              <a:rPr lang="en-US" sz="1200" dirty="0"/>
              <a:t> detects the user, when they step off the </a:t>
            </a:r>
            <a:r>
              <a:rPr lang="en-US" sz="1200" dirty="0" err="1"/>
              <a:t>ProxMat</a:t>
            </a:r>
            <a:r>
              <a:rPr lang="en-US" sz="1200" dirty="0"/>
              <a:t> the workstation is secured without the need of any user involvement.”</a:t>
            </a:r>
          </a:p>
          <a:p>
            <a:pPr lvl="6"/>
            <a:r>
              <a:rPr lang="en-US" sz="1800" dirty="0" err="1"/>
              <a:t>DocLok</a:t>
            </a:r>
            <a:r>
              <a:rPr lang="en-US" sz="1800" dirty="0"/>
              <a:t>: Price Unknown</a:t>
            </a:r>
          </a:p>
          <a:p>
            <a:pPr lvl="4"/>
            <a:r>
              <a:rPr lang="en-US" sz="1200" dirty="0"/>
              <a:t>Automatically locks workstation when RF magnet detects an exam room being opened.</a:t>
            </a:r>
          </a:p>
          <a:p>
            <a:pPr lvl="6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AB0ABE-B696-4576-8015-2EEB94FF7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853" y="1031756"/>
            <a:ext cx="946889" cy="9247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B15C89-B883-4A99-BDF9-6312AD936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880" y="3475481"/>
            <a:ext cx="1016000" cy="8483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3E506E-DEF1-4952-BB1A-7BFA1EDE8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8910" y="2238963"/>
            <a:ext cx="1148777" cy="92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732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D04C-5ACD-4363-8F78-D8687EA31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9872"/>
            <a:ext cx="8520600" cy="5727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Device Feasibility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C0B39-2875-4908-A94B-58517AC65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49915"/>
            <a:ext cx="8520600" cy="4112050"/>
          </a:xfrm>
        </p:spPr>
        <p:txBody>
          <a:bodyPr/>
          <a:lstStyle/>
          <a:p>
            <a:pPr>
              <a:buNone/>
            </a:pPr>
            <a:r>
              <a:rPr lang="en-US" sz="1600" dirty="0"/>
              <a:t>Economic:</a:t>
            </a:r>
          </a:p>
          <a:p>
            <a:pPr marL="285750" indent="-285750"/>
            <a:r>
              <a:rPr lang="en-US" sz="1400" dirty="0"/>
              <a:t>I’m able to create another device prototype for $60, with roughly 4 hours of manpower.</a:t>
            </a:r>
          </a:p>
          <a:p>
            <a:pPr marL="285750" indent="-285750"/>
            <a:r>
              <a:rPr lang="en-US" sz="1400" dirty="0"/>
              <a:t>This is more feasible for smaller businesses, on a larger scale it wouldn’t be practical.</a:t>
            </a:r>
          </a:p>
          <a:p>
            <a:pPr>
              <a:buNone/>
            </a:pPr>
            <a:r>
              <a:rPr lang="en-US" sz="1600" dirty="0"/>
              <a:t>Organizational:</a:t>
            </a:r>
          </a:p>
          <a:p>
            <a:pPr marL="285750" indent="-285750"/>
            <a:r>
              <a:rPr lang="en-US" sz="1400" dirty="0"/>
              <a:t>Secure seat isn’t feasible in an organization until technical improvements to the device are made.</a:t>
            </a:r>
          </a:p>
          <a:p>
            <a:pPr>
              <a:buNone/>
            </a:pPr>
            <a:r>
              <a:rPr lang="en-US" sz="1600" dirty="0"/>
              <a:t>Technical:</a:t>
            </a:r>
          </a:p>
          <a:p>
            <a:pPr marL="285750" indent="-285750"/>
            <a:r>
              <a:rPr lang="en-US" sz="1400" dirty="0"/>
              <a:t>The prototype needs improvements to meet organizational feasibility. I would add a case and longer wires. Having to use USB OTG is also an issue because that’s one long wire that a user could trip over. A revised prototype also needs a larger pressure sensor and cushion. </a:t>
            </a:r>
          </a:p>
          <a:p>
            <a:pPr marL="285750" indent="-285750"/>
            <a:r>
              <a:rPr lang="en-US" sz="1400" dirty="0"/>
              <a:t>These changes would increase the overall cost of the device.</a:t>
            </a:r>
          </a:p>
          <a:p>
            <a:pPr marL="285750" indent="-2857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739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AA5D8-9D7F-4E18-A244-DE0D04695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Costs					Component Price: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3C5D4A-CCF5-46EE-BB50-F78E60B0AF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Development Time (given $25/hour rate)</a:t>
            </a:r>
          </a:p>
          <a:p>
            <a:pPr marL="285750" indent="-285750"/>
            <a:r>
              <a:rPr lang="en-US" dirty="0"/>
              <a:t>~6 hours per week, 15 weeks during the semester</a:t>
            </a:r>
          </a:p>
          <a:p>
            <a:pPr marL="285750" indent="-285750"/>
            <a:r>
              <a:rPr lang="en-US"/>
              <a:t>$2250</a:t>
            </a:r>
            <a:endParaRPr lang="en-US" dirty="0"/>
          </a:p>
          <a:p>
            <a:pPr>
              <a:buNone/>
            </a:pPr>
            <a:r>
              <a:rPr lang="en-US" dirty="0"/>
              <a:t>Prototype Hardware Total:</a:t>
            </a:r>
          </a:p>
          <a:p>
            <a:pPr marL="285750" indent="-285750"/>
            <a:r>
              <a:rPr lang="en-US" dirty="0"/>
              <a:t>$60 (One time cost per device)</a:t>
            </a:r>
          </a:p>
          <a:p>
            <a:pPr>
              <a:buNone/>
            </a:pPr>
            <a:r>
              <a:rPr lang="en-US" dirty="0"/>
              <a:t>Overall cost:</a:t>
            </a:r>
          </a:p>
          <a:p>
            <a:pPr marL="285750" indent="-285750"/>
            <a:r>
              <a:rPr lang="en-US" dirty="0"/>
              <a:t>~$200 (Purchased wrong parts, bulk components, more expensive version)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C573E-5295-49E3-9B24-50A131E73FF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err="1"/>
              <a:t>Flexiforce</a:t>
            </a:r>
            <a:r>
              <a:rPr lang="en-US" dirty="0"/>
              <a:t> Pressure Sensor:</a:t>
            </a:r>
          </a:p>
          <a:p>
            <a:pPr marL="285750" indent="-285750"/>
            <a:r>
              <a:rPr lang="en-US" dirty="0"/>
              <a:t>$25</a:t>
            </a:r>
          </a:p>
          <a:p>
            <a:pPr>
              <a:buNone/>
            </a:pPr>
            <a:r>
              <a:rPr lang="en-US" dirty="0"/>
              <a:t>MCP3008:</a:t>
            </a:r>
          </a:p>
          <a:p>
            <a:pPr marL="285750" indent="-285750"/>
            <a:r>
              <a:rPr lang="en-US" dirty="0"/>
              <a:t>$4</a:t>
            </a:r>
          </a:p>
          <a:p>
            <a:pPr>
              <a:buNone/>
            </a:pPr>
            <a:r>
              <a:rPr lang="en-US" dirty="0"/>
              <a:t>Raspberry Pi Zero W starter kit:</a:t>
            </a:r>
          </a:p>
          <a:p>
            <a:pPr marL="285750" indent="-285750"/>
            <a:r>
              <a:rPr lang="en-US" dirty="0"/>
              <a:t>$26 </a:t>
            </a:r>
          </a:p>
          <a:p>
            <a:pPr marL="285750" indent="-285750"/>
            <a:r>
              <a:rPr lang="en-US" dirty="0"/>
              <a:t>This is where I would cut the cost of my device first, it’s $10 without the starter kit.</a:t>
            </a:r>
          </a:p>
        </p:txBody>
      </p:sp>
    </p:spTree>
    <p:extLst>
      <p:ext uri="{BB962C8B-B14F-4D97-AF65-F5344CB8AC3E}">
        <p14:creationId xmlns:p14="http://schemas.microsoft.com/office/powerpoint/2010/main" val="3086985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982B0-AFEB-4747-88D9-0D3FAEF28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Benefits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52C42-7A84-4463-963A-CDA0F85F6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435612" cy="3416400"/>
          </a:xfrm>
        </p:spPr>
        <p:txBody>
          <a:bodyPr/>
          <a:lstStyle/>
          <a:p>
            <a:r>
              <a:rPr lang="en-US" dirty="0"/>
              <a:t>Secure Seat is an affordable way for security to be increased without usability being affected.</a:t>
            </a:r>
          </a:p>
          <a:p>
            <a:r>
              <a:rPr lang="en-US" dirty="0"/>
              <a:t>Secure Seat is more valuable in a workplace that requires increased security. An office that must follow HIPAA policy would appreciate this device.</a:t>
            </a:r>
          </a:p>
        </p:txBody>
      </p:sp>
    </p:spTree>
    <p:extLst>
      <p:ext uri="{BB962C8B-B14F-4D97-AF65-F5344CB8AC3E}">
        <p14:creationId xmlns:p14="http://schemas.microsoft.com/office/powerpoint/2010/main" val="3661241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8D0FA-CE09-446F-AE38-C784941E8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Lessons Learned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496E2-3216-4369-B08F-58774105E6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projects can grow outside of the original scope quickly.</a:t>
            </a:r>
          </a:p>
          <a:p>
            <a:pPr lvl="7"/>
            <a:r>
              <a:rPr lang="en-US" dirty="0"/>
              <a:t>Spent weeks researching a method or technology only to realize it wouldn’t work on my project.</a:t>
            </a:r>
          </a:p>
          <a:p>
            <a:r>
              <a:rPr lang="en-US" dirty="0"/>
              <a:t>Gained knowledge and experience with:</a:t>
            </a:r>
          </a:p>
          <a:p>
            <a:pPr lvl="1"/>
            <a:r>
              <a:rPr lang="en-US" dirty="0"/>
              <a:t>HID Emulation and keystroke codes</a:t>
            </a:r>
          </a:p>
          <a:p>
            <a:pPr lvl="1"/>
            <a:r>
              <a:rPr lang="en-US" dirty="0"/>
              <a:t>Circuitry </a:t>
            </a:r>
          </a:p>
          <a:p>
            <a:pPr lvl="1"/>
            <a:r>
              <a:rPr lang="en-US" dirty="0"/>
              <a:t>Analog to digital conversion</a:t>
            </a:r>
          </a:p>
          <a:p>
            <a:pPr lvl="1"/>
            <a:r>
              <a:rPr lang="en-US" dirty="0"/>
              <a:t>First time using a soldering iron</a:t>
            </a:r>
          </a:p>
          <a:p>
            <a:pPr lvl="1"/>
            <a:r>
              <a:rPr lang="en-US" dirty="0"/>
              <a:t>Python scripting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906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DEDA9E-C5AF-4564-97FD-C4389D882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EDEF45-3C1F-48FB-B2A6-96EC63354D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Secure Seat is a device that automatically locks a user’s desktop when they step away from their desk.</a:t>
            </a:r>
          </a:p>
          <a:p>
            <a:r>
              <a:rPr lang="en-US" dirty="0"/>
              <a:t>This device is intended to increase security without affecting usability.</a:t>
            </a:r>
          </a:p>
          <a:p>
            <a:r>
              <a:rPr lang="en-US" dirty="0"/>
              <a:t>This is accomplished using:</a:t>
            </a:r>
          </a:p>
          <a:p>
            <a:pPr lvl="1">
              <a:buNone/>
            </a:pPr>
            <a:r>
              <a:rPr lang="en-US" dirty="0"/>
              <a:t>-Raspberry Pi Zero W with Raspbian OS (utilizing the USB On The Go port)</a:t>
            </a:r>
          </a:p>
          <a:p>
            <a:pPr lvl="1">
              <a:buNone/>
            </a:pPr>
            <a:r>
              <a:rPr lang="en-US" dirty="0"/>
              <a:t>-A circuit utilizing a </a:t>
            </a:r>
            <a:r>
              <a:rPr lang="en-US" dirty="0" err="1"/>
              <a:t>FlexiForce</a:t>
            </a:r>
            <a:r>
              <a:rPr lang="en-US" dirty="0"/>
              <a:t> pressure sensor and MCP3008 Analog to Digital converter chip</a:t>
            </a:r>
          </a:p>
          <a:p>
            <a:pPr lvl="1">
              <a:buNone/>
            </a:pPr>
            <a:r>
              <a:rPr lang="en-US" dirty="0"/>
              <a:t>-A Python script that emulates keyboard strokes using HID commands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21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2EC6-8167-4813-9CC1-FD3ACAA94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Courses that helped to support this project: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6E58E-F0F9-4BCD-87AA-5EBCA25FF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u="sng" dirty="0"/>
              <a:t>CIS 115, ITE 285, ITE 370 (Visual Basic courses):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Helped with understanding the syntax of Python and how to plan out the logic/pseudo code for my project.</a:t>
            </a:r>
          </a:p>
          <a:p>
            <a:pPr>
              <a:buNone/>
            </a:pPr>
            <a:r>
              <a:rPr lang="en-US" b="1" u="sng" dirty="0"/>
              <a:t>ITE 272 (Systems Architecture)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Helped me understand how to use Linux.</a:t>
            </a:r>
          </a:p>
          <a:p>
            <a:pPr>
              <a:buNone/>
            </a:pPr>
            <a:r>
              <a:rPr lang="en-US" b="1" u="sng" dirty="0"/>
              <a:t>ITE 475 (IT Project Management)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Experience from this class helped me create my project timeline.</a:t>
            </a:r>
          </a:p>
        </p:txBody>
      </p:sp>
    </p:spTree>
    <p:extLst>
      <p:ext uri="{BB962C8B-B14F-4D97-AF65-F5344CB8AC3E}">
        <p14:creationId xmlns:p14="http://schemas.microsoft.com/office/powerpoint/2010/main" val="1035117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D5E1E-7993-4D22-BA01-A2D50E05F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595A4-74DA-4F77-BFD0-293CB51DD3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place to learn and work on hobby projects.</a:t>
            </a:r>
          </a:p>
          <a:p>
            <a:r>
              <a:rPr lang="en-US" dirty="0"/>
              <a:t>The members are composed of friendly people experienced with electronics and woodworking. </a:t>
            </a:r>
          </a:p>
          <a:p>
            <a:r>
              <a:rPr lang="en-US" dirty="0"/>
              <a:t>Tools available for members use include: 3D printers, Laser engraver/cutter, Electronics workstations (Soldering stations, multi-meters, spare components),and  Power tools</a:t>
            </a:r>
          </a:p>
          <a:p>
            <a:r>
              <a:rPr lang="en-US" dirty="0"/>
              <a:t>If there’s something you’re interested in working on but don’t know where to start this is a great place to jump in and get experience.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49E062-3DAE-449F-9068-451BCCBDF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96230"/>
            <a:ext cx="2299224" cy="127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359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 Description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Unlocked desktops are an issue that plague all businesses. Even when all employees try to be compliant with security policies they can be distracted and forget.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Stakeholders </a:t>
            </a:r>
            <a:r>
              <a:rPr lang="en-US" dirty="0"/>
              <a:t>needs</a:t>
            </a:r>
            <a:r>
              <a:rPr lang="en" dirty="0"/>
              <a:t>: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Employees- Will no longer be reprimanded for forgetting to lock their desktop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Businesses/Government Organizations- Peace of mind that one potential security hole is patched</a:t>
            </a:r>
          </a:p>
          <a:p>
            <a:pPr marL="914400" lvl="1" indent="-228600">
              <a:spcBef>
                <a:spcPts val="0"/>
              </a:spcBef>
            </a:pPr>
            <a:r>
              <a:rPr lang="en" dirty="0"/>
              <a:t>IT Professionals- Will be able to focus on more important problems. No longer needs to lecture Debra every week when she leaves her computer unlocked with sensitive data displayed on the screen.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16720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Stakeholder Analysis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150" y="795175"/>
            <a:ext cx="5606575" cy="40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Case Diagram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5875" y="1062425"/>
            <a:ext cx="4141699" cy="389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CC473-B771-4490-9F66-7EB93CA13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92798"/>
            <a:ext cx="8520600" cy="5727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1D64F-49CC-4C3D-A6F7-B54BE17B4F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217AE4-FFDC-4605-9EE8-A6BEC9D59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013" y="475786"/>
            <a:ext cx="3240609" cy="460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48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811CC-6A71-484C-9025-262289B43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Use Case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B2268-4AED-4733-BF29-9832D2D3A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546000"/>
          </a:xfrm>
        </p:spPr>
        <p:txBody>
          <a:bodyPr/>
          <a:lstStyle/>
          <a:p>
            <a:r>
              <a:rPr lang="en-US" sz="1400" u="sng" dirty="0"/>
              <a:t>User:</a:t>
            </a:r>
          </a:p>
          <a:p>
            <a:pPr lvl="1"/>
            <a:r>
              <a:rPr lang="en-US" sz="1200" dirty="0"/>
              <a:t>User logs into computer, then stands up from their seat and walks away.</a:t>
            </a:r>
          </a:p>
          <a:p>
            <a:pPr lvl="1"/>
            <a:r>
              <a:rPr lang="en-US" sz="1200" dirty="0" err="1"/>
              <a:t>FlexiForce</a:t>
            </a:r>
            <a:r>
              <a:rPr lang="en-US" sz="1200" dirty="0"/>
              <a:t> sensor detects nobody is in chair, signal is sent to python script running on python zero to countdown 20 seconds</a:t>
            </a:r>
          </a:p>
          <a:p>
            <a:pPr lvl="1"/>
            <a:r>
              <a:rPr lang="en-US" sz="1200" dirty="0"/>
              <a:t>Once 20 seconds has elapsed Python script then sends a HID value 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“\x8\0\</a:t>
            </a:r>
            <a:r>
              <a:rPr lang="en-US" altLang="en-US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xf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\0\0\0\0\0” </a:t>
            </a:r>
            <a:r>
              <a:rPr lang="en-US" sz="1200" dirty="0"/>
              <a:t>that locks the users computer (Windows Key + L) </a:t>
            </a:r>
          </a:p>
          <a:p>
            <a:pPr lvl="1"/>
            <a:r>
              <a:rPr lang="en-US" sz="1200" dirty="0"/>
              <a:t>Now that desktop is locked the python script and sensor are reset until a user sits down and resets that process.</a:t>
            </a:r>
          </a:p>
          <a:p>
            <a:r>
              <a:rPr lang="en-US" sz="1400" u="sng" dirty="0"/>
              <a:t>Administrator: </a:t>
            </a:r>
          </a:p>
          <a:p>
            <a:pPr lvl="1"/>
            <a:r>
              <a:rPr lang="en-US" sz="1200" dirty="0"/>
              <a:t>Can manually edit the config file that pulls the timeout value for the python script. This allows the administrator to adjust how long before the seat locks the desktop.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480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247575" y="4735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tx2"/>
                </a:solidFill>
              </a:rPr>
              <a:t>Prototype Design Specifications (Hardware)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Raspberry Pi </a:t>
            </a:r>
            <a:r>
              <a:rPr lang="en-US" dirty="0"/>
              <a:t>Zero W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 err="1"/>
              <a:t>FlexiForce</a:t>
            </a:r>
            <a:r>
              <a:rPr lang="en-US" dirty="0"/>
              <a:t> Pressure Sensor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MCP 3008</a:t>
            </a:r>
          </a:p>
          <a:p>
            <a:pPr marL="457200" lvl="0" indent="-228600"/>
            <a:r>
              <a:rPr lang="en-US" dirty="0"/>
              <a:t>50-100k </a:t>
            </a:r>
            <a:r>
              <a:rPr lang="el-GR" dirty="0"/>
              <a:t>Ω</a:t>
            </a:r>
            <a:r>
              <a:rPr lang="en-US" dirty="0"/>
              <a:t> resistor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Bread Board to build circuit</a:t>
            </a:r>
            <a:endParaRPr lang="en"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9ADD45-9FFE-4C5C-83DC-1418F0D2C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808" y="1111091"/>
            <a:ext cx="1160419" cy="11604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ABF02B-5363-4C1F-8064-A8CE061FD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736" y="1008761"/>
            <a:ext cx="942833" cy="14256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982750-79B0-44E1-AB6F-10C4FE764D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9808" y="2475034"/>
            <a:ext cx="1223122" cy="11035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DD3243-9E27-4519-8B3D-6E05FC4A4D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0481" y="2799564"/>
            <a:ext cx="1171342" cy="7789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04DD025-11E9-47E6-B484-F883B0BAD3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0484" y="3671355"/>
            <a:ext cx="2477085" cy="13362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Prototype Design Specifications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73C224-5D8A-4079-B91A-5A6658DE4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423" y="1279237"/>
            <a:ext cx="4804871" cy="3154398"/>
          </a:xfrm>
          <a:prstGeom prst="rect">
            <a:avLst/>
          </a:prstGeom>
        </p:spPr>
      </p:pic>
      <p:sp>
        <p:nvSpPr>
          <p:cNvPr id="3" name="AutoShape 4" descr="blob:null/ae118e76-9542-4e31-9a3c-f729838a1d9b">
            <a:extLst>
              <a:ext uri="{FF2B5EF4-FFF2-40B4-BE49-F238E27FC236}">
                <a16:creationId xmlns:a16="http://schemas.microsoft.com/office/drawing/2014/main" id="{F70BA853-5FA5-4876-BDB8-0E58FDE896FE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311150" y="1152525"/>
            <a:ext cx="8521700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1272</Words>
  <Application>Microsoft Office PowerPoint</Application>
  <PresentationFormat>On-screen Show (16:9)</PresentationFormat>
  <Paragraphs>115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Arial Unicode MS</vt:lpstr>
      <vt:lpstr>Wingdings</vt:lpstr>
      <vt:lpstr>Simple Dark</vt:lpstr>
      <vt:lpstr>Secure Seat</vt:lpstr>
      <vt:lpstr>Project Overview</vt:lpstr>
      <vt:lpstr>Problem Description</vt:lpstr>
      <vt:lpstr>Stakeholder Analysis</vt:lpstr>
      <vt:lpstr>Use Case Diagram</vt:lpstr>
      <vt:lpstr>PowerPoint Presentation</vt:lpstr>
      <vt:lpstr>Use Case description</vt:lpstr>
      <vt:lpstr>Prototype Design Specifications (Hardware)</vt:lpstr>
      <vt:lpstr>Prototype Design Specifications</vt:lpstr>
      <vt:lpstr>Prototype Design Specifications</vt:lpstr>
      <vt:lpstr>Pressure Sensor Performance Metrics</vt:lpstr>
      <vt:lpstr>USB HID protocol</vt:lpstr>
      <vt:lpstr>Performance evaluation</vt:lpstr>
      <vt:lpstr>Usability Considerations</vt:lpstr>
      <vt:lpstr>Alternatives to this device:</vt:lpstr>
      <vt:lpstr>Device Feasibility</vt:lpstr>
      <vt:lpstr>Costs     Component Price:</vt:lpstr>
      <vt:lpstr>Benefits</vt:lpstr>
      <vt:lpstr>Lessons Learned</vt:lpstr>
      <vt:lpstr>Courses that helped to support this project: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Seat</dc:title>
  <cp:lastModifiedBy>chris</cp:lastModifiedBy>
  <cp:revision>40</cp:revision>
  <dcterms:modified xsi:type="dcterms:W3CDTF">2017-12-06T17:46:18Z</dcterms:modified>
</cp:coreProperties>
</file>