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701"/>
  </p:normalViewPr>
  <p:slideViewPr>
    <p:cSldViewPr snapToGrid="0" snapToObjects="1">
      <p:cViewPr>
        <p:scale>
          <a:sx n="105" d="100"/>
          <a:sy n="105" d="100"/>
        </p:scale>
        <p:origin x="156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7" name="Picture 4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3" name="Picture 9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80">
            <a:noFill/>
          </a:ln>
        </p:spPr>
      </p:sp>
      <p:sp>
        <p:nvSpPr>
          <p:cNvPr id="16" name="CustomShape 2"/>
          <p:cNvSpPr/>
          <p:nvPr/>
        </p:nvSpPr>
        <p:spPr>
          <a:xfrm>
            <a:off x="0" y="2666880"/>
            <a:ext cx="4190040" cy="41900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2895480"/>
            <a:ext cx="2361240" cy="23612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09040" y="5867280"/>
            <a:ext cx="989640" cy="9896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7999560" y="8640"/>
            <a:ext cx="1599120" cy="159912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 rot="21010200">
            <a:off x="8490960" y="1796760"/>
            <a:ext cx="3298320" cy="43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459360" y="1866240"/>
            <a:ext cx="11276640" cy="453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1440"/>
            <a:ext cx="1219104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rgbClr val="B31166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8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0" y="1440"/>
            <a:ext cx="1219104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rgbClr val="B31166"/>
          </a:solidFill>
          <a:ln w="9360">
            <a:noFill/>
          </a:ln>
        </p:spPr>
      </p: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80">
            <a:noFill/>
          </a:ln>
        </p:spPr>
      </p:sp>
      <p:sp>
        <p:nvSpPr>
          <p:cNvPr id="50" name="CustomShape 2"/>
          <p:cNvSpPr/>
          <p:nvPr/>
        </p:nvSpPr>
        <p:spPr>
          <a:xfrm>
            <a:off x="0" y="2666880"/>
            <a:ext cx="4190040" cy="41900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1" name="CustomShape 3"/>
          <p:cNvSpPr/>
          <p:nvPr/>
        </p:nvSpPr>
        <p:spPr>
          <a:xfrm>
            <a:off x="0" y="2895480"/>
            <a:ext cx="2361240" cy="23612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2" name="CustomShape 4"/>
          <p:cNvSpPr/>
          <p:nvPr/>
        </p:nvSpPr>
        <p:spPr>
          <a:xfrm>
            <a:off x="8609040" y="5867280"/>
            <a:ext cx="989640" cy="9896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3" name="CustomShape 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4" name="CustomShape 6"/>
          <p:cNvSpPr/>
          <p:nvPr/>
        </p:nvSpPr>
        <p:spPr>
          <a:xfrm>
            <a:off x="7999560" y="8640"/>
            <a:ext cx="1599120" cy="1599120"/>
          </a:xfrm>
          <a:prstGeom prst="ellipse">
            <a:avLst/>
          </a:prstGeom>
          <a:gradFill>
            <a:gsLst>
              <a:gs pos="0">
                <a:srgbClr val="9B6BF2"/>
              </a:gs>
              <a:gs pos="100000">
                <a:srgbClr val="9B6BF2"/>
              </a:gs>
            </a:gsLst>
            <a:path path="circle"/>
          </a:gradFill>
          <a:ln w="9360">
            <a:noFill/>
          </a:ln>
        </p:spPr>
      </p:sp>
      <p:sp>
        <p:nvSpPr>
          <p:cNvPr id="55" name="CustomShape 7"/>
          <p:cNvSpPr/>
          <p:nvPr/>
        </p:nvSpPr>
        <p:spPr>
          <a:xfrm rot="21010200">
            <a:off x="8490960" y="1796760"/>
            <a:ext cx="3298320" cy="43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6" name="CustomShape 8"/>
          <p:cNvSpPr/>
          <p:nvPr/>
        </p:nvSpPr>
        <p:spPr>
          <a:xfrm>
            <a:off x="459360" y="1866240"/>
            <a:ext cx="11276640" cy="453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7" name="CustomShape 9"/>
          <p:cNvSpPr/>
          <p:nvPr/>
        </p:nvSpPr>
        <p:spPr>
          <a:xfrm>
            <a:off x="0" y="1440"/>
            <a:ext cx="1219104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8" name="CustomShape 1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rgbClr val="B31166"/>
          </a:solidFill>
          <a:ln w="9360">
            <a:noFill/>
          </a:ln>
        </p:spPr>
      </p:sp>
      <p:sp>
        <p:nvSpPr>
          <p:cNvPr id="5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23880" y="600120"/>
            <a:ext cx="9142920" cy="163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3000">
                <a:solidFill>
                  <a:srgbClr val="EBEBEB"/>
                </a:solidFill>
                <a:latin typeface="Century Gothic"/>
              </a:rPr>
              <a:t>Statistical Methods in AI &amp; Machine Learning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EBEBEB"/>
                </a:solidFill>
                <a:latin typeface="Century Gothic"/>
              </a:rPr>
              <a:t> CS 6347.001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523880" y="2529000"/>
            <a:ext cx="9142920" cy="414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EF53A5"/>
                </a:solidFill>
                <a:latin typeface="Century Gothic"/>
              </a:rPr>
              <a:t>Topic: </a:t>
            </a:r>
            <a:r>
              <a:rPr lang="en-US" sz="3000" b="1">
                <a:solidFill>
                  <a:srgbClr val="EF53A5"/>
                </a:solidFill>
                <a:latin typeface="Century Gothic"/>
              </a:rPr>
              <a:t>Integer Sequence Learning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EF53A5"/>
                </a:solidFill>
                <a:latin typeface="Century Gothic"/>
              </a:rPr>
              <a:t>Group Members: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EF53A5"/>
                </a:solidFill>
                <a:latin typeface="Century Gothic"/>
              </a:rPr>
              <a:t>Aditya Mahajan - </a:t>
            </a:r>
            <a:r>
              <a:rPr lang="en-US" sz="2800">
                <a:solidFill>
                  <a:srgbClr val="EF53A5"/>
                </a:solidFill>
                <a:latin typeface="Apple Braille"/>
                <a:ea typeface="Apple Braille"/>
              </a:rPr>
              <a:t>axm</a:t>
            </a:r>
            <a:r>
              <a:rPr lang="en-US" sz="2800">
                <a:solidFill>
                  <a:srgbClr val="EF53A5"/>
                </a:solidFill>
                <a:latin typeface="Century Gothic"/>
                <a:ea typeface="Apple Braille"/>
              </a:rPr>
              <a:t>156630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EF53A5"/>
                </a:solidFill>
                <a:latin typeface="Century Gothic"/>
                <a:ea typeface="Apple Braille"/>
              </a:rPr>
              <a:t>Hardik Bhadja - hxb162230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EF53A5"/>
                </a:solidFill>
                <a:latin typeface="Century Gothic"/>
                <a:ea typeface="Apple Braille"/>
              </a:rPr>
              <a:t>Karan Motani - kbm160230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References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 dirty="0">
                <a:solidFill>
                  <a:srgbClr val="ABABAB"/>
                </a:solidFill>
                <a:latin typeface="Century Gothic"/>
              </a:rPr>
              <a:t>https://</a:t>
            </a:r>
            <a:r>
              <a:rPr lang="en-US" u="sng" dirty="0" err="1">
                <a:solidFill>
                  <a:srgbClr val="ABABAB"/>
                </a:solidFill>
                <a:latin typeface="Century Gothic"/>
              </a:rPr>
              <a:t>www.kaggle.com</a:t>
            </a:r>
            <a:r>
              <a:rPr lang="en-US" u="sng" dirty="0">
                <a:solidFill>
                  <a:srgbClr val="ABABAB"/>
                </a:solidFill>
                <a:latin typeface="Century Gothic"/>
              </a:rPr>
              <a:t>/c/integer-sequence-learning/data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 dirty="0">
                <a:solidFill>
                  <a:srgbClr val="ABABAB"/>
                </a:solidFill>
                <a:latin typeface="Century Gothic"/>
              </a:rPr>
              <a:t>http://www1.se.cuhk.edu.hk/~</a:t>
            </a:r>
            <a:r>
              <a:rPr lang="en-US" u="sng" dirty="0" err="1">
                <a:solidFill>
                  <a:srgbClr val="ABABAB"/>
                </a:solidFill>
                <a:latin typeface="Century Gothic"/>
              </a:rPr>
              <a:t>hcheng</a:t>
            </a:r>
            <a:r>
              <a:rPr lang="en-US" u="sng" dirty="0">
                <a:solidFill>
                  <a:srgbClr val="ABABAB"/>
                </a:solidFill>
                <a:latin typeface="Century Gothic"/>
              </a:rPr>
              <a:t>/paper/sdm2013.pdf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 dirty="0">
                <a:solidFill>
                  <a:srgbClr val="ABABAB"/>
                </a:solidFill>
                <a:latin typeface="Century Gothic"/>
              </a:rPr>
              <a:t>https://</a:t>
            </a:r>
            <a:r>
              <a:rPr lang="en-US" u="sng" dirty="0" err="1">
                <a:solidFill>
                  <a:srgbClr val="ABABAB"/>
                </a:solidFill>
                <a:latin typeface="Century Gothic"/>
              </a:rPr>
              <a:t>people.eecs.berkeley.edu</a:t>
            </a:r>
            <a:r>
              <a:rPr lang="en-US" u="sng" dirty="0">
                <a:solidFill>
                  <a:srgbClr val="ABABAB"/>
                </a:solidFill>
                <a:latin typeface="Century Gothic"/>
              </a:rPr>
              <a:t>/~</a:t>
            </a:r>
            <a:r>
              <a:rPr lang="en-US" u="sng" dirty="0" err="1">
                <a:solidFill>
                  <a:srgbClr val="ABABAB"/>
                </a:solidFill>
                <a:latin typeface="Century Gothic"/>
              </a:rPr>
              <a:t>stephentu</a:t>
            </a:r>
            <a:r>
              <a:rPr lang="en-US" u="sng" dirty="0">
                <a:solidFill>
                  <a:srgbClr val="ABABAB"/>
                </a:solidFill>
                <a:latin typeface="Century Gothic"/>
              </a:rPr>
              <a:t>/</a:t>
            </a:r>
            <a:r>
              <a:rPr lang="en-US" u="sng" dirty="0" err="1">
                <a:solidFill>
                  <a:srgbClr val="ABABAB"/>
                </a:solidFill>
                <a:latin typeface="Century Gothic"/>
              </a:rPr>
              <a:t>writeups</a:t>
            </a:r>
            <a:r>
              <a:rPr lang="en-US" u="sng" dirty="0">
                <a:solidFill>
                  <a:srgbClr val="ABABAB"/>
                </a:solidFill>
                <a:latin typeface="Century Gothic"/>
              </a:rPr>
              <a:t>/hmm-</a:t>
            </a:r>
            <a:r>
              <a:rPr lang="en-US" u="sng" dirty="0" err="1">
                <a:solidFill>
                  <a:srgbClr val="ABABAB"/>
                </a:solidFill>
                <a:latin typeface="Century Gothic"/>
              </a:rPr>
              <a:t>baum</a:t>
            </a:r>
            <a:r>
              <a:rPr lang="en-US" u="sng" dirty="0">
                <a:solidFill>
                  <a:srgbClr val="ABABAB"/>
                </a:solidFill>
                <a:latin typeface="Century Gothic"/>
              </a:rPr>
              <a:t>-welch-</a:t>
            </a:r>
            <a:r>
              <a:rPr lang="en-US" u="sng" dirty="0" err="1">
                <a:solidFill>
                  <a:srgbClr val="ABABAB"/>
                </a:solidFill>
                <a:latin typeface="Century Gothic"/>
              </a:rPr>
              <a:t>derivation.pdf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rgbClr val="EBEBEB"/>
                </a:solidFill>
                <a:latin typeface="Century Gothic"/>
              </a:rPr>
              <a:t>Acknowledge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 dirty="0" smtClean="0">
                <a:solidFill>
                  <a:srgbClr val="ABABAB"/>
                </a:solidFill>
                <a:latin typeface="Century Gothic"/>
              </a:rPr>
              <a:t>Professor Nicholas </a:t>
            </a:r>
            <a:r>
              <a:rPr lang="en-US" u="sng" dirty="0" err="1" smtClean="0">
                <a:solidFill>
                  <a:srgbClr val="ABABAB"/>
                </a:solidFill>
                <a:latin typeface="Century Gothic"/>
              </a:rPr>
              <a:t>Ruozzi</a:t>
            </a: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u="sng" dirty="0" err="1" smtClean="0">
                <a:solidFill>
                  <a:srgbClr val="ABABAB"/>
                </a:solidFill>
                <a:latin typeface="Century Gothic"/>
              </a:rPr>
              <a:t>Dhruv</a:t>
            </a:r>
            <a:r>
              <a:rPr lang="en-US" u="sng" dirty="0" smtClean="0">
                <a:solidFill>
                  <a:srgbClr val="ABABAB"/>
                </a:solidFill>
                <a:latin typeface="Century Gothic"/>
              </a:rPr>
              <a:t> Patel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56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Thanks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5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What is Integer Sequence Learning?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838080" y="250668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Century Gothic"/>
              </a:rPr>
              <a:t>It follows a machine learning algorithm capable of guessing the next number in an integer sequence.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Century Gothic"/>
              </a:rPr>
              <a:t>The task is to predict the next number in sequences of integers based on the preceding numbers in the sequence.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76880" y="274320"/>
            <a:ext cx="8760240" cy="67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Probability Matrices	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867960" y="2194560"/>
            <a:ext cx="8824680" cy="327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404040"/>
                </a:solidFill>
                <a:latin typeface="Century Gothic"/>
              </a:rPr>
              <a:t>A HMM consists of three types of </a:t>
            </a:r>
            <a:r>
              <a:rPr lang="en-US" dirty="0" smtClean="0">
                <a:solidFill>
                  <a:srgbClr val="404040"/>
                </a:solidFill>
                <a:latin typeface="Century Gothic"/>
              </a:rPr>
              <a:t>probabilities:</a:t>
            </a:r>
            <a:endParaRPr lang="en-US" dirty="0"/>
          </a:p>
          <a:p>
            <a:pPr lvl="1"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Century Gothic"/>
              </a:rPr>
              <a:t>1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. The initial hidden state probability</a:t>
            </a:r>
            <a:endParaRPr dirty="0"/>
          </a:p>
          <a:p>
            <a:pPr lvl="1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404040"/>
                </a:solidFill>
                <a:latin typeface="Century Gothic"/>
              </a:rPr>
              <a:t>2. The transition probability from one hidden state to another</a:t>
            </a:r>
            <a:endParaRPr dirty="0"/>
          </a:p>
          <a:p>
            <a:pPr lvl="1"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404040"/>
                </a:solidFill>
                <a:latin typeface="Century Gothic"/>
              </a:rPr>
              <a:t>3. The emission probability for a given observation given the hidden state</a:t>
            </a:r>
            <a:r>
              <a:rPr lang="en-US" dirty="0" smtClean="0">
                <a:solidFill>
                  <a:srgbClr val="404040"/>
                </a:solidFill>
                <a:latin typeface="Century Gothic"/>
              </a:rPr>
              <a:t>.</a:t>
            </a:r>
          </a:p>
          <a:p>
            <a:pPr lvl="1">
              <a:buSzPct val="80000"/>
              <a:buFont typeface="Wingdings 3" charset="2"/>
              <a:buChar char=""/>
            </a:pPr>
            <a:endParaRPr lang="en-US" dirty="0" smtClean="0">
              <a:solidFill>
                <a:srgbClr val="404040"/>
              </a:solidFill>
              <a:latin typeface="Century Gothic"/>
            </a:endParaRPr>
          </a:p>
          <a:p>
            <a:pPr lvl="1">
              <a:buSzPct val="80000"/>
              <a:buFont typeface="Wingdings 3" charset="2"/>
              <a:buChar char=""/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404040"/>
                </a:solidFill>
                <a:latin typeface="Century Gothic"/>
              </a:rPr>
              <a:t>We initialized these probabilities using a uniform distribution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7360" y="618120"/>
            <a:ext cx="8760240" cy="70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Integer Sequence Algorithm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733320" y="2081160"/>
            <a:ext cx="8824680" cy="34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Century Gothic"/>
              </a:rPr>
              <a:t> We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assume a number of hidden states.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Century Gothic"/>
              </a:rPr>
              <a:t> We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then take a set of observations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Century Gothic"/>
              </a:rPr>
              <a:t> The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next step is to estimate a new transition matrix, emission matrix and the initial probabilities using the Baum Welch algorithm. 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Century Gothic"/>
              </a:rPr>
              <a:t> We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repeat the above steps until the resulting matrices converge satisfactorily.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Century Gothic"/>
              </a:rPr>
              <a:t> After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finally getting the matrices , we take the most probable hidden state and  output the observation with the highest probability for that given hidden state.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Baum Welch Algorithm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838080" y="250668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b="1">
                <a:solidFill>
                  <a:srgbClr val="404040"/>
                </a:solidFill>
                <a:latin typeface="Century Gothic"/>
              </a:rPr>
              <a:t>Baum–Welch algorithm</a:t>
            </a:r>
            <a:r>
              <a:rPr lang="en-US" sz="2800">
                <a:solidFill>
                  <a:srgbClr val="404040"/>
                </a:solidFill>
                <a:latin typeface="Century Gothic"/>
              </a:rPr>
              <a:t> is used to find the unknown parameters of a Hidden Markov Model (HMM).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>
                <a:solidFill>
                  <a:srgbClr val="404040"/>
                </a:solidFill>
                <a:latin typeface="Century Gothic"/>
              </a:rPr>
              <a:t>It's basically another version of the EM algorithm,which uses a technique called forward-backward method to calculate the probability of a hidden state given the observations 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Forward-Backward Algorithm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-295422" y="1679760"/>
            <a:ext cx="12267028" cy="472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entury Gothic"/>
              </a:rPr>
              <a:t>In the first pass, the forward–backward algorithm computes a set of forward probabilities which provide, for all </a:t>
            </a:r>
            <a:r>
              <a:rPr lang="en-US" sz="2800" i="1" dirty="0">
                <a:solidFill>
                  <a:srgbClr val="404040"/>
                </a:solidFill>
                <a:latin typeface="Century Gothic"/>
              </a:rPr>
              <a:t>k</a:t>
            </a:r>
            <a:r>
              <a:rPr lang="en-US" sz="2800" dirty="0">
                <a:solidFill>
                  <a:srgbClr val="404040"/>
                </a:solidFill>
                <a:latin typeface="Century Gothic"/>
              </a:rPr>
              <a:t> ∈ {</a:t>
            </a:r>
            <a:r>
              <a:rPr lang="en-US" sz="2800" i="1" dirty="0">
                <a:solidFill>
                  <a:srgbClr val="404040"/>
                </a:solidFill>
                <a:latin typeface="Century Gothic"/>
              </a:rPr>
              <a:t>1, . .. , t</a:t>
            </a:r>
            <a:r>
              <a:rPr lang="en-US" sz="2800" dirty="0">
                <a:solidFill>
                  <a:srgbClr val="404040"/>
                </a:solidFill>
                <a:latin typeface="Century Gothic"/>
              </a:rPr>
              <a:t>} , the probability of ending up in any particular state given the first </a:t>
            </a:r>
            <a:r>
              <a:rPr lang="en-US" sz="2800" i="1" dirty="0">
                <a:solidFill>
                  <a:srgbClr val="404040"/>
                </a:solidFill>
                <a:latin typeface="Century Gothic"/>
              </a:rPr>
              <a:t>k</a:t>
            </a:r>
            <a:r>
              <a:rPr lang="en-US" sz="2800" dirty="0">
                <a:solidFill>
                  <a:srgbClr val="404040"/>
                </a:solidFill>
                <a:latin typeface="Century Gothic"/>
              </a:rPr>
              <a:t> observations in the sequence.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entury Gothic"/>
              </a:rPr>
              <a:t>In the second pass, the algorithm computes a set of backward probabilities which provide the probability of observing the remaining observations given any starting point </a:t>
            </a:r>
            <a:r>
              <a:rPr lang="en-US" sz="2800" i="1" dirty="0">
                <a:solidFill>
                  <a:srgbClr val="404040"/>
                </a:solidFill>
                <a:latin typeface="Century Gothic"/>
              </a:rPr>
              <a:t>k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entury Gothic"/>
              </a:rPr>
              <a:t>These two sets of probability distributions can then be combined to obtain the distribution over states at any specific point in time given the entire observation sequence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Languages &amp; Packages used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404040"/>
                </a:solidFill>
                <a:latin typeface="Century Gothic"/>
              </a:rPr>
              <a:t>The program is written in Python.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404040"/>
                </a:solidFill>
                <a:latin typeface="Century Gothic"/>
              </a:rPr>
              <a:t>Packages </a:t>
            </a:r>
            <a:r>
              <a:rPr lang="en-US" dirty="0" smtClean="0">
                <a:solidFill>
                  <a:srgbClr val="404040"/>
                </a:solidFill>
                <a:latin typeface="Century Gothic"/>
              </a:rPr>
              <a:t>used:</a:t>
            </a:r>
            <a:endParaRPr dirty="0" smtClean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 dirty="0" err="1" smtClean="0">
                <a:solidFill>
                  <a:srgbClr val="404040"/>
                </a:solidFill>
                <a:latin typeface="Century Gothic"/>
              </a:rPr>
              <a:t>Numpy</a:t>
            </a:r>
            <a:endParaRPr lang="en-US" dirty="0" smtClean="0"/>
          </a:p>
          <a:p>
            <a:pPr marL="60325"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rgbClr val="404040"/>
                </a:solidFill>
                <a:latin typeface="Century Gothic"/>
              </a:rPr>
              <a:t>Input</a:t>
            </a:r>
            <a:r>
              <a:rPr lang="en-US" sz="1600" dirty="0">
                <a:solidFill>
                  <a:srgbClr val="404040"/>
                </a:solidFill>
                <a:latin typeface="Century Gothic"/>
              </a:rPr>
              <a:t>:</a:t>
            </a:r>
            <a:endParaRPr dirty="0"/>
          </a:p>
          <a:p>
            <a:pPr marL="458788"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404040"/>
                </a:solidFill>
                <a:latin typeface="Century Gothic"/>
              </a:rPr>
              <a:t>We input the dataset </a:t>
            </a:r>
            <a:r>
              <a:rPr lang="en-US" sz="1400" dirty="0" err="1">
                <a:solidFill>
                  <a:srgbClr val="404040"/>
                </a:solidFill>
                <a:latin typeface="Century Gothic"/>
              </a:rPr>
              <a:t>test.csv</a:t>
            </a:r>
            <a:r>
              <a:rPr lang="en-US" sz="1400" dirty="0">
                <a:solidFill>
                  <a:srgbClr val="404040"/>
                </a:solidFill>
                <a:latin typeface="Century Gothic"/>
              </a:rPr>
              <a:t> which contains the sequences of integers.</a:t>
            </a:r>
            <a:endParaRPr dirty="0"/>
          </a:p>
          <a:p>
            <a:pPr marL="458788"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404040"/>
                </a:solidFill>
                <a:latin typeface="Century Gothic"/>
              </a:rPr>
              <a:t>We remove the last number from the sequence, and run the algorithm to predict the last element.</a:t>
            </a:r>
            <a:endParaRPr dirty="0"/>
          </a:p>
          <a:p>
            <a:pPr marL="11113"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rgbClr val="404040"/>
                </a:solidFill>
                <a:latin typeface="Century Gothic"/>
              </a:rPr>
              <a:t>Output:</a:t>
            </a:r>
            <a:endParaRPr lang="en-US" dirty="0"/>
          </a:p>
          <a:p>
            <a:pPr marL="468313" lvl="2">
              <a:buSzPct val="80000"/>
              <a:buFont typeface="Wingdings 3" charset="2"/>
              <a:buChar char=""/>
            </a:pPr>
            <a:r>
              <a:rPr lang="en-US" sz="1400" dirty="0" smtClean="0">
                <a:solidFill>
                  <a:srgbClr val="404040"/>
                </a:solidFill>
                <a:latin typeface="Century Gothic"/>
              </a:rPr>
              <a:t>Number </a:t>
            </a:r>
            <a:r>
              <a:rPr lang="en-US" sz="1400" dirty="0">
                <a:solidFill>
                  <a:srgbClr val="404040"/>
                </a:solidFill>
                <a:latin typeface="Century Gothic"/>
              </a:rPr>
              <a:t>of sequence for which the prediction is correct. </a:t>
            </a:r>
            <a:r>
              <a:rPr lang="en-US" sz="1400" dirty="0" err="1">
                <a:solidFill>
                  <a:srgbClr val="404040"/>
                </a:solidFill>
                <a:latin typeface="Century Gothic"/>
              </a:rPr>
              <a:t>E.g</a:t>
            </a:r>
            <a:r>
              <a:rPr lang="en-US" sz="1400" dirty="0">
                <a:solidFill>
                  <a:srgbClr val="404040"/>
                </a:solidFill>
                <a:latin typeface="Century Gothic"/>
              </a:rPr>
              <a:t> last element predicted is same as the actual number in the sequence.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EBEBEB"/>
                </a:solidFill>
                <a:latin typeface="Century Gothic"/>
              </a:rPr>
              <a:t>Dataset</a:t>
            </a:r>
            <a:endParaRPr dirty="0"/>
          </a:p>
        </p:txBody>
      </p:sp>
      <p:sp>
        <p:nvSpPr>
          <p:cNvPr id="110" name="CustomShape 2"/>
          <p:cNvSpPr/>
          <p:nvPr/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Century Gothic"/>
              </a:rPr>
              <a:t>The datasets are imported from </a:t>
            </a:r>
            <a:r>
              <a:rPr lang="en-US" u="sng">
                <a:solidFill>
                  <a:srgbClr val="ABABAB"/>
                </a:solidFill>
                <a:latin typeface="Century Gothic"/>
              </a:rPr>
              <a:t>www.kaggle.com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Century Gothic"/>
              </a:rPr>
              <a:t>This dataset contains the majority of the integer sequences from the OEIS.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Century Gothic"/>
              </a:rPr>
              <a:t>We are given the full sequences with the last number removed from the sequence.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60057"/>
              </p:ext>
            </p:extLst>
          </p:nvPr>
        </p:nvGraphicFramePr>
        <p:xfrm>
          <a:off x="708075" y="2231875"/>
          <a:ext cx="10972800" cy="2635549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  <a:gridCol w="2743200"/>
              </a:tblGrid>
              <a:tr h="3765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# Observations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Number of Sequences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Time Estimate (seconds)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765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46%</a:t>
                      </a:r>
                      <a:endParaRPr lang="mr-IN" sz="1400" dirty="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</a:tr>
              <a:tr h="3765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  <a:endParaRPr lang="is-I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32%</a:t>
                      </a:r>
                      <a:endParaRPr lang="mr-IN" sz="1400" dirty="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</a:tr>
              <a:tr h="3765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500</a:t>
                      </a:r>
                      <a:endParaRPr lang="is-I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22.4%</a:t>
                      </a:r>
                      <a:endParaRPr lang="mr-IN" sz="1400" dirty="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</a:tr>
              <a:tr h="3765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400" dirty="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</a:t>
                      </a:r>
                      <a:endParaRPr lang="is-I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22.9%</a:t>
                      </a:r>
                      <a:endParaRPr lang="hr-HR" sz="1400" dirty="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</a:tr>
              <a:tr h="3765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5000</a:t>
                      </a:r>
                      <a:endParaRPr lang="is-I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420</a:t>
                      </a:r>
                      <a:endParaRPr lang="is-I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24.66%</a:t>
                      </a:r>
                      <a:endParaRPr lang="mr-IN" sz="1400" dirty="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</a:tr>
              <a:tr h="3765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10000</a:t>
                      </a:r>
                      <a:endParaRPr lang="is-I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</a:t>
                      </a:r>
                      <a:endParaRPr lang="is-IS" sz="140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24.54%</a:t>
                      </a:r>
                      <a:endParaRPr lang="mr-IN" sz="1400" dirty="0">
                        <a:effectLst/>
                      </a:endParaRPr>
                    </a:p>
                  </a:txBody>
                  <a:tcPr marL="49696" marR="49696" marT="24848" marB="24848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8075" y="1181686"/>
            <a:ext cx="811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EBEBEB"/>
                </a:solidFill>
                <a:latin typeface="Century Gothic"/>
              </a:rPr>
              <a:t>Output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463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Apple Braille</vt:lpstr>
      <vt:lpstr>Calibri</vt:lpstr>
      <vt:lpstr>Century Gothic</vt:lpstr>
      <vt:lpstr>DejaVu Sans</vt:lpstr>
      <vt:lpstr>StarSymbol</vt:lpstr>
      <vt:lpstr>Wingdings 3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8</cp:revision>
  <dcterms:modified xsi:type="dcterms:W3CDTF">2017-04-24T16:23:42Z</dcterms:modified>
</cp:coreProperties>
</file>