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3" r:id="rId4"/>
    <p:sldId id="282" r:id="rId5"/>
    <p:sldId id="258" r:id="rId6"/>
    <p:sldId id="287" r:id="rId7"/>
    <p:sldId id="289" r:id="rId8"/>
    <p:sldId id="266" r:id="rId9"/>
    <p:sldId id="290" r:id="rId10"/>
    <p:sldId id="297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69" r:id="rId20"/>
    <p:sldId id="291" r:id="rId21"/>
    <p:sldId id="292" r:id="rId22"/>
    <p:sldId id="293" r:id="rId23"/>
    <p:sldId id="294" r:id="rId24"/>
    <p:sldId id="283" r:id="rId25"/>
    <p:sldId id="286" r:id="rId26"/>
    <p:sldId id="298" r:id="rId27"/>
    <p:sldId id="284" r:id="rId28"/>
    <p:sldId id="295" r:id="rId29"/>
    <p:sldId id="296" r:id="rId30"/>
    <p:sldId id="270" r:id="rId31"/>
    <p:sldId id="271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D79"/>
    <a:srgbClr val="CC0099"/>
    <a:srgbClr val="E2109C"/>
    <a:srgbClr val="990099"/>
    <a:srgbClr val="FE9202"/>
    <a:srgbClr val="007033"/>
    <a:srgbClr val="6C1A00"/>
    <a:srgbClr val="00AACC"/>
    <a:srgbClr val="5EEC3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64" autoAdjust="0"/>
  </p:normalViewPr>
  <p:slideViewPr>
    <p:cSldViewPr>
      <p:cViewPr varScale="1">
        <p:scale>
          <a:sx n="92" d="100"/>
          <a:sy n="92" d="100"/>
        </p:scale>
        <p:origin x="672" y="6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70606" y="1655520"/>
            <a:ext cx="7016194" cy="173739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0606" y="3487980"/>
            <a:ext cx="7024430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A248-BAD1-4940-9232-57CB72746350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A0D3-B1A4-4926-8BA3-2709046D7FDA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6458-AA9B-4948-84C7-D3C919324757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5029-52E3-41C6-AFE6-A334B002EFC2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376238"/>
            <a:ext cx="8246070" cy="763524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0" cy="326444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7B6A-296E-43AD-94AD-76B529CFAA2A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538" y="376237"/>
            <a:ext cx="5947261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539" y="1197405"/>
            <a:ext cx="5947261" cy="3576168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13E3-77F6-474C-96BC-8300BF68A420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7576-72A1-4C6C-AD5D-AAEC25EF2687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72-E5E9-4584-A0F7-468649F2F8E2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77487"/>
            <a:ext cx="8076896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062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6B35-C438-4B16-AFD8-AEDC395E21D1}" type="datetime1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0DF7-5050-4E9D-9F3F-89C996394116}" type="datetime1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E71E-9961-4746-A31B-454F63F640BC}" type="datetime1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BF72-E335-4059-9521-76904C3818F7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9E5A-BCF0-4CAC-A1A1-858E2F636340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8230" y="891995"/>
            <a:ext cx="3351275" cy="1737398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 based Smart 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Irrigation System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0935" y="2877160"/>
            <a:ext cx="2901395" cy="1527050"/>
          </a:xfrm>
        </p:spPr>
        <p:txBody>
          <a:bodyPr>
            <a:normAutofit/>
          </a:bodyPr>
          <a:lstStyle/>
          <a:p>
            <a:pPr algn="l"/>
            <a:r>
              <a:rPr lang="en-US" sz="1600" b="1" smtClean="0">
                <a:solidFill>
                  <a:srgbClr val="FFC000"/>
                </a:solidFill>
              </a:rPr>
              <a:t>Submitted by</a:t>
            </a:r>
            <a:endParaRPr lang="en-US" sz="1600" b="1" dirty="0" smtClean="0">
              <a:solidFill>
                <a:srgbClr val="FFC000"/>
              </a:solidFill>
            </a:endParaRP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Mureed Qasim </a:t>
            </a:r>
            <a:r>
              <a:rPr lang="en-US" sz="1600" dirty="0" smtClean="0">
                <a:solidFill>
                  <a:schemeClr val="bg1"/>
                </a:solidFill>
              </a:rPr>
              <a:t>Shah</a:t>
            </a:r>
            <a:endParaRPr lang="en-US" sz="1600" dirty="0">
              <a:solidFill>
                <a:schemeClr val="bg1"/>
              </a:solidFill>
            </a:endParaRPr>
          </a:p>
          <a:p>
            <a:pPr algn="l"/>
            <a:r>
              <a:rPr lang="en-US" sz="1600" b="1" dirty="0" smtClean="0">
                <a:solidFill>
                  <a:srgbClr val="FFC000"/>
                </a:solidFill>
              </a:rPr>
              <a:t>Supervisor 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Mr. Muhammad Usama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40934" y="262465"/>
            <a:ext cx="3045865" cy="7635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>
                  <a:solidFill>
                    <a:schemeClr val="bg2"/>
                  </a:solidFill>
                </a:ln>
              </a:rPr>
              <a:t>Final Year Project </a:t>
            </a:r>
            <a:endParaRPr lang="en-US" b="1" dirty="0">
              <a:ln>
                <a:solidFill>
                  <a:schemeClr val="bg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010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 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718361405"/>
              </p:ext>
            </p:extLst>
          </p:nvPr>
        </p:nvGraphicFramePr>
        <p:xfrm>
          <a:off x="259597" y="1502814"/>
          <a:ext cx="5802790" cy="13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790">
                  <a:extLst>
                    <a:ext uri="{9D8B030D-6E8A-4147-A177-3AD203B41FA5}">
                      <a16:colId xmlns:a16="http://schemas.microsoft.com/office/drawing/2014/main" val="1005248427"/>
                    </a:ext>
                  </a:extLst>
                </a:gridCol>
              </a:tblGrid>
              <a:tr h="1374345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</a:t>
                      </a:r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Diagram 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688893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D29-09AB-4B98-95B9-0AD610A75AFE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b="1474"/>
          <a:stretch/>
        </p:blipFill>
        <p:spPr bwMode="auto">
          <a:xfrm>
            <a:off x="0" y="1350108"/>
            <a:ext cx="9144000" cy="37933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83073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5533" y="-7940"/>
            <a:ext cx="4113885" cy="1350109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1 : Motor ON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6B35-C438-4B16-AFD8-AEDC395E21D1}" type="datetime1">
              <a:rPr lang="en-US" smtClean="0"/>
              <a:t>5/27/2022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802907"/>
              </p:ext>
            </p:extLst>
          </p:nvPr>
        </p:nvGraphicFramePr>
        <p:xfrm>
          <a:off x="207676" y="1655520"/>
          <a:ext cx="2632648" cy="2595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648">
                  <a:extLst>
                    <a:ext uri="{9D8B030D-6E8A-4147-A177-3AD203B41FA5}">
                      <a16:colId xmlns:a16="http://schemas.microsoft.com/office/drawing/2014/main" val="2711554291"/>
                    </a:ext>
                  </a:extLst>
                </a:gridCol>
              </a:tblGrid>
              <a:tr h="2595985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Soil Moisture Sensors Values  &gt; 700 &amp; No Raining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86724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359" y="1556410"/>
            <a:ext cx="6227501" cy="27486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82820" y="33314"/>
            <a:ext cx="3664920" cy="6295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Discussion</a:t>
            </a:r>
            <a:endParaRPr lang="en-US" sz="2800" b="1" dirty="0">
              <a:ln>
                <a:solidFill>
                  <a:schemeClr val="bg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70580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5533" y="-7940"/>
            <a:ext cx="4113885" cy="1350109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2 : Motor ON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6B35-C438-4B16-AFD8-AEDC395E21D1}" type="datetime1">
              <a:rPr lang="en-US" smtClean="0"/>
              <a:t>5/27/2022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859902"/>
              </p:ext>
            </p:extLst>
          </p:nvPr>
        </p:nvGraphicFramePr>
        <p:xfrm>
          <a:off x="207676" y="2011926"/>
          <a:ext cx="2632648" cy="2595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648">
                  <a:extLst>
                    <a:ext uri="{9D8B030D-6E8A-4147-A177-3AD203B41FA5}">
                      <a16:colId xmlns:a16="http://schemas.microsoft.com/office/drawing/2014/main" val="2711554291"/>
                    </a:ext>
                  </a:extLst>
                </a:gridCol>
              </a:tblGrid>
              <a:tr h="2595985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Soil Moisture Sensors Values between 300 to 700 &amp; No Raining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86724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324" y="1699870"/>
            <a:ext cx="6141358" cy="27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295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5533" y="-7940"/>
            <a:ext cx="4113885" cy="1350109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3 : Motor ON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6B35-C438-4B16-AFD8-AEDC395E21D1}" type="datetime1">
              <a:rPr lang="en-US" smtClean="0"/>
              <a:t>5/27/2022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969750"/>
              </p:ext>
            </p:extLst>
          </p:nvPr>
        </p:nvGraphicFramePr>
        <p:xfrm>
          <a:off x="207676" y="1707888"/>
          <a:ext cx="263264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648">
                  <a:extLst>
                    <a:ext uri="{9D8B030D-6E8A-4147-A177-3AD203B41FA5}">
                      <a16:colId xmlns:a16="http://schemas.microsoft.com/office/drawing/2014/main" val="2711554291"/>
                    </a:ext>
                  </a:extLst>
                </a:gridCol>
              </a:tblGrid>
              <a:tr h="2595985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we operate on condition when all sensor values &gt; 700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 part of the soil is dry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Anyone Soil Moisture Sensor Value &gt; 700 &amp; No Raining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86724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104" y="1808225"/>
            <a:ext cx="5960551" cy="263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22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5533" y="-7940"/>
            <a:ext cx="4113885" cy="1350109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4 : Motor OFF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6B35-C438-4B16-AFD8-AEDC395E21D1}" type="datetime1">
              <a:rPr lang="en-US" smtClean="0"/>
              <a:t>5/27/2022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20112"/>
              </p:ext>
            </p:extLst>
          </p:nvPr>
        </p:nvGraphicFramePr>
        <p:xfrm>
          <a:off x="207676" y="1808225"/>
          <a:ext cx="2632648" cy="2595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648">
                  <a:extLst>
                    <a:ext uri="{9D8B030D-6E8A-4147-A177-3AD203B41FA5}">
                      <a16:colId xmlns:a16="http://schemas.microsoft.com/office/drawing/2014/main" val="2711554291"/>
                    </a:ext>
                  </a:extLst>
                </a:gridCol>
              </a:tblGrid>
              <a:tr h="2595985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Soil Moisture Sensors Values &lt; 300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86724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655" y="1750060"/>
            <a:ext cx="5816196" cy="259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94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5533" y="-7940"/>
            <a:ext cx="4113885" cy="1350109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5 : Motor OFF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6B35-C438-4B16-AFD8-AEDC395E21D1}" type="datetime1">
              <a:rPr lang="en-US" smtClean="0"/>
              <a:t>5/27/2022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910730"/>
              </p:ext>
            </p:extLst>
          </p:nvPr>
        </p:nvGraphicFramePr>
        <p:xfrm>
          <a:off x="207676" y="1808225"/>
          <a:ext cx="2632648" cy="2595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648">
                  <a:extLst>
                    <a:ext uri="{9D8B030D-6E8A-4147-A177-3AD203B41FA5}">
                      <a16:colId xmlns:a16="http://schemas.microsoft.com/office/drawing/2014/main" val="2711554291"/>
                    </a:ext>
                  </a:extLst>
                </a:gridCol>
              </a:tblGrid>
              <a:tr h="2595985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Soil Moisture Sensors Values  &gt; 700 &amp; Raining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000" b="0" baseline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86724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70" y="1833076"/>
            <a:ext cx="4709656" cy="24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733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5533" y="-7940"/>
            <a:ext cx="4113885" cy="1350109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6 : Motor OFF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6B35-C438-4B16-AFD8-AEDC395E21D1}" type="datetime1">
              <a:rPr lang="en-US" smtClean="0"/>
              <a:t>5/27/2022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0468"/>
              </p:ext>
            </p:extLst>
          </p:nvPr>
        </p:nvGraphicFramePr>
        <p:xfrm>
          <a:off x="207676" y="1554619"/>
          <a:ext cx="2632648" cy="304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648">
                  <a:extLst>
                    <a:ext uri="{9D8B030D-6E8A-4147-A177-3AD203B41FA5}">
                      <a16:colId xmlns:a16="http://schemas.microsoft.com/office/drawing/2014/main" val="2711554291"/>
                    </a:ext>
                  </a:extLst>
                </a:gridCol>
              </a:tblGrid>
              <a:tr h="2595985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Soil Moisture Sensors Values between 300 to 700 &amp; Raining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000" b="0" baseline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86724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950" y="1860295"/>
            <a:ext cx="5685738" cy="252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56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5533" y="-7940"/>
            <a:ext cx="4113885" cy="1350109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7 : Motor OFF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6B35-C438-4B16-AFD8-AEDC395E21D1}" type="datetime1">
              <a:rPr lang="en-US" smtClean="0"/>
              <a:t>5/27/2022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502542"/>
              </p:ext>
            </p:extLst>
          </p:nvPr>
        </p:nvGraphicFramePr>
        <p:xfrm>
          <a:off x="207676" y="1652517"/>
          <a:ext cx="2632648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648">
                  <a:extLst>
                    <a:ext uri="{9D8B030D-6E8A-4147-A177-3AD203B41FA5}">
                      <a16:colId xmlns:a16="http://schemas.microsoft.com/office/drawing/2014/main" val="2711554291"/>
                    </a:ext>
                  </a:extLst>
                </a:gridCol>
              </a:tblGrid>
              <a:tr h="2443280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Anyone Soil Moisture Sensor Value &gt; 700 &amp;  Raining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000" b="0" baseline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86724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245" y="1808225"/>
            <a:ext cx="6061909" cy="273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93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443" y="312742"/>
            <a:ext cx="8076896" cy="763525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Drainage System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 Drainage System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 water drainage system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 a small pit next to our field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that water for irrigation</a:t>
            </a:r>
          </a:p>
          <a:p>
            <a:pPr algn="l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6B35-C438-4B16-AFD8-AEDC395E21D1}" type="datetime1">
              <a:rPr lang="en-US" smtClean="0"/>
              <a:t>5/27/2022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" name="Picture 8" descr="C:\Users\Mureed Qasim Shah\Desktop\Presentation Screen Shot of Dranige of wate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05" y="2419045"/>
            <a:ext cx="4259271" cy="1481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qasim\OneDrive\Desktop\IMG_20220524_090307_684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0110"/>
            <a:ext cx="9143999" cy="34171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8030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6878" y="1"/>
            <a:ext cx="8607122" cy="135011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  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Design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9C8F-B29C-493E-8AFE-086F767ABFBD}" type="datetime1">
              <a:rPr lang="en-US" smtClean="0"/>
              <a:t>5/27/2022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365195" y="2829979"/>
            <a:ext cx="6719020" cy="19372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65196" y="1808224"/>
            <a:ext cx="6361318" cy="76352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ThingSpeak Web Design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9506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2245" y="1197405"/>
            <a:ext cx="5794555" cy="357616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Benefit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 on Learning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C59D-5365-4AEB-8625-DB2A744A024D}" type="datetime1">
              <a:rPr lang="en-US" smtClean="0"/>
              <a:t>5/27/2022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2820" y="166346"/>
            <a:ext cx="2129635" cy="7635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r>
              <a:rPr lang="en-US" dirty="0"/>
              <a:t> </a:t>
            </a:r>
            <a:endParaRPr lang="en-US" b="1" dirty="0">
              <a:ln>
                <a:solidFill>
                  <a:schemeClr val="bg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6878" y="1"/>
            <a:ext cx="8607122" cy="135011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the Sensor</a:t>
            </a:r>
            <a:b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9C8F-B29C-493E-8AFE-086F767ABFBD}" type="datetime1">
              <a:rPr lang="en-US" smtClean="0"/>
              <a:t>5/27/2022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111"/>
            <a:ext cx="9143999" cy="332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18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6878" y="1"/>
            <a:ext cx="8607122" cy="135011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the Sensor</a:t>
            </a:r>
            <a:b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9C8F-B29C-493E-8AFE-086F767ABFBD}" type="datetime1">
              <a:rPr lang="en-US" smtClean="0"/>
              <a:t>5/27/2022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808225"/>
            <a:ext cx="3971620" cy="229552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439" y="1808225"/>
            <a:ext cx="3846361" cy="23050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54375" y="4003738"/>
            <a:ext cx="3206804" cy="76352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Temperature Value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74891" y="4003738"/>
            <a:ext cx="3206804" cy="76352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Humidity Value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793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6878" y="1"/>
            <a:ext cx="8607122" cy="135011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the Sensor</a:t>
            </a:r>
            <a:b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9C8F-B29C-493E-8AFE-086F767ABFBD}" type="datetime1">
              <a:rPr lang="en-US" smtClean="0"/>
              <a:t>5/27/2022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49646" y="4003738"/>
            <a:ext cx="3206804" cy="76352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Rain Sensor Value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52" y="1500587"/>
            <a:ext cx="42672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116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6878" y="1"/>
            <a:ext cx="8607122" cy="135011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the Sensor</a:t>
            </a:r>
            <a:b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9C8F-B29C-493E-8AFE-086F767ABFBD}" type="datetime1">
              <a:rPr lang="en-US" smtClean="0"/>
              <a:t>5/27/2022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4376" y="4003738"/>
            <a:ext cx="3206804" cy="76352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 ON State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50938" y="4003738"/>
            <a:ext cx="3206804" cy="76352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 OFF State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34" y="1425403"/>
            <a:ext cx="3656685" cy="24818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880" y="1446623"/>
            <a:ext cx="3664920" cy="246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97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6878" y="1"/>
            <a:ext cx="8607122" cy="135011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  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App Design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9C8F-B29C-493E-8AFE-086F767ABFBD}" type="datetime1">
              <a:rPr lang="en-US" smtClean="0"/>
              <a:t>5/27/2022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75" y="1350074"/>
            <a:ext cx="2137871" cy="3417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322" y="1514832"/>
            <a:ext cx="1985165" cy="30877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564" y="1496087"/>
            <a:ext cx="2025274" cy="313880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892245" y="2724455"/>
            <a:ext cx="610819" cy="458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502487" y="2724455"/>
            <a:ext cx="625077" cy="458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96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6878" y="1"/>
            <a:ext cx="8607122" cy="135011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  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Based Smart 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Irrigation System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716279545"/>
              </p:ext>
            </p:extLst>
          </p:nvPr>
        </p:nvGraphicFramePr>
        <p:xfrm>
          <a:off x="354281" y="1465382"/>
          <a:ext cx="580279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790">
                  <a:extLst>
                    <a:ext uri="{9D8B030D-6E8A-4147-A177-3AD203B41FA5}">
                      <a16:colId xmlns:a16="http://schemas.microsoft.com/office/drawing/2014/main" val="1005248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 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68889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404534"/>
              </p:ext>
            </p:extLst>
          </p:nvPr>
        </p:nvGraphicFramePr>
        <p:xfrm>
          <a:off x="354281" y="1995499"/>
          <a:ext cx="8035346" cy="2815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346">
                  <a:extLst>
                    <a:ext uri="{9D8B030D-6E8A-4147-A177-3AD203B41FA5}">
                      <a16:colId xmlns:a16="http://schemas.microsoft.com/office/drawing/2014/main" val="2711554291"/>
                    </a:ext>
                  </a:extLst>
                </a:gridCol>
              </a:tblGrid>
              <a:tr h="2815325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farmer must have an excess to the mobile phone or laptop.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farmer must have a strong internet connection.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Unable to retrieve the data into Mobile app from ThingSpeak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000" b="0" baseline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8672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9C8F-B29C-493E-8AFE-086F767ABFBD}" type="datetime1">
              <a:rPr lang="en-US" smtClean="0"/>
              <a:t>5/27/2022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24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6878" y="1"/>
            <a:ext cx="8607122" cy="135011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  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Based Smart 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Irrigation System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16081954"/>
              </p:ext>
            </p:extLst>
          </p:nvPr>
        </p:nvGraphicFramePr>
        <p:xfrm>
          <a:off x="354281" y="1465382"/>
          <a:ext cx="580279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790">
                  <a:extLst>
                    <a:ext uri="{9D8B030D-6E8A-4147-A177-3AD203B41FA5}">
                      <a16:colId xmlns:a16="http://schemas.microsoft.com/office/drawing/2014/main" val="1005248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Environmental Benefit 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68889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318889"/>
              </p:ext>
            </p:extLst>
          </p:nvPr>
        </p:nvGraphicFramePr>
        <p:xfrm>
          <a:off x="354281" y="1995499"/>
          <a:ext cx="8035346" cy="293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346">
                  <a:extLst>
                    <a:ext uri="{9D8B030D-6E8A-4147-A177-3AD203B41FA5}">
                      <a16:colId xmlns:a16="http://schemas.microsoft.com/office/drawing/2014/main" val="2711554291"/>
                    </a:ext>
                  </a:extLst>
                </a:gridCol>
              </a:tblGrid>
              <a:tr h="2815325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Reducing the wastage of water during Irrigation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Reducing the human effort for the farmer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Maintaining the right level of moisture of the soil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Increasing the productivity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000" b="0" baseline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8672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9C8F-B29C-493E-8AFE-086F767ABFBD}" type="datetime1">
              <a:rPr lang="en-US" smtClean="0"/>
              <a:t>5/27/2022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81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6878" y="1"/>
            <a:ext cx="8607122" cy="135011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  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Based Smart 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Irrigation System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02535633"/>
              </p:ext>
            </p:extLst>
          </p:nvPr>
        </p:nvGraphicFramePr>
        <p:xfrm>
          <a:off x="354281" y="1655520"/>
          <a:ext cx="580279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790">
                  <a:extLst>
                    <a:ext uri="{9D8B030D-6E8A-4147-A177-3AD203B41FA5}">
                      <a16:colId xmlns:a16="http://schemas.microsoft.com/office/drawing/2014/main" val="1005248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</a:t>
                      </a:r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68889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540442"/>
              </p:ext>
            </p:extLst>
          </p:nvPr>
        </p:nvGraphicFramePr>
        <p:xfrm>
          <a:off x="259596" y="2203767"/>
          <a:ext cx="7061094" cy="2505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1094">
                  <a:extLst>
                    <a:ext uri="{9D8B030D-6E8A-4147-A177-3AD203B41FA5}">
                      <a16:colId xmlns:a16="http://schemas.microsoft.com/office/drawing/2014/main" val="2711554291"/>
                    </a:ext>
                  </a:extLst>
                </a:gridCol>
              </a:tblGrid>
              <a:tr h="2505853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Approach for Irrigation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Spread awareness among the farmers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Government needs to test and verify these system on small area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Possible Implementation of the new approach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8672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9C8F-B29C-493E-8AFE-086F767ABFBD}" type="datetime1">
              <a:rPr lang="en-US" smtClean="0"/>
              <a:t>5/27/2022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97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6878" y="1"/>
            <a:ext cx="8607122" cy="135011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  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Based Smart 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Irrigation System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018525680"/>
              </p:ext>
            </p:extLst>
          </p:nvPr>
        </p:nvGraphicFramePr>
        <p:xfrm>
          <a:off x="354281" y="1655520"/>
          <a:ext cx="580279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790">
                  <a:extLst>
                    <a:ext uri="{9D8B030D-6E8A-4147-A177-3AD203B41FA5}">
                      <a16:colId xmlns:a16="http://schemas.microsoft.com/office/drawing/2014/main" val="1005248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</a:t>
                      </a:r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Work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68889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164109"/>
              </p:ext>
            </p:extLst>
          </p:nvPr>
        </p:nvGraphicFramePr>
        <p:xfrm>
          <a:off x="259596" y="2203767"/>
          <a:ext cx="6755683" cy="304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683">
                  <a:extLst>
                    <a:ext uri="{9D8B030D-6E8A-4147-A177-3AD203B41FA5}">
                      <a16:colId xmlns:a16="http://schemas.microsoft.com/office/drawing/2014/main" val="2711554291"/>
                    </a:ext>
                  </a:extLst>
                </a:gridCol>
              </a:tblGrid>
              <a:tr h="2505853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solar energy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Adding the AI system to predict the production of Crops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the agriculture drones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 weather forecasting using ML models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000" b="0" baseline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8672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9C8F-B29C-493E-8AFE-086F767ABFBD}" type="datetime1">
              <a:rPr lang="en-US" smtClean="0"/>
              <a:t>5/27/2022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15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6878" y="1"/>
            <a:ext cx="8607122" cy="135011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  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Reflection on </a:t>
            </a:r>
            <a:b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70520093"/>
              </p:ext>
            </p:extLst>
          </p:nvPr>
        </p:nvGraphicFramePr>
        <p:xfrm>
          <a:off x="277344" y="1345726"/>
          <a:ext cx="580279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790">
                  <a:extLst>
                    <a:ext uri="{9D8B030D-6E8A-4147-A177-3AD203B41FA5}">
                      <a16:colId xmlns:a16="http://schemas.microsoft.com/office/drawing/2014/main" val="1005248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Technical</a:t>
                      </a:r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Learning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68889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95895"/>
              </p:ext>
            </p:extLst>
          </p:nvPr>
        </p:nvGraphicFramePr>
        <p:xfrm>
          <a:off x="244712" y="2006102"/>
          <a:ext cx="3083631" cy="2505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631">
                  <a:extLst>
                    <a:ext uri="{9D8B030D-6E8A-4147-A177-3AD203B41FA5}">
                      <a16:colId xmlns:a16="http://schemas.microsoft.com/office/drawing/2014/main" val="2711554291"/>
                    </a:ext>
                  </a:extLst>
                </a:gridCol>
              </a:tblGrid>
              <a:tr h="2505853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 doing this project, I have learned and have a great command on these technology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8672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9C8F-B29C-493E-8AFE-086F767ABFBD}" type="datetime1">
              <a:rPr lang="en-US" smtClean="0"/>
              <a:t>5/27/2022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202155" y="1945080"/>
            <a:ext cx="1650365" cy="1269365"/>
          </a:xfrm>
          <a:prstGeom prst="rect">
            <a:avLst/>
          </a:prstGeom>
        </p:spPr>
      </p:pic>
      <p:pic>
        <p:nvPicPr>
          <p:cNvPr id="1026" name="Picture 8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245" y="3185779"/>
            <a:ext cx="14382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8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071" y="4357354"/>
            <a:ext cx="19526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57071" y="27285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57071" y="43573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57071" y="47193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" name="Picture 14"/>
          <p:cNvPicPr/>
          <p:nvPr/>
        </p:nvPicPr>
        <p:blipFill>
          <a:blip r:embed="rId5"/>
          <a:stretch>
            <a:fillRect/>
          </a:stretch>
        </p:blipFill>
        <p:spPr>
          <a:xfrm>
            <a:off x="4042619" y="3257216"/>
            <a:ext cx="1400175" cy="102870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6"/>
          <a:stretch>
            <a:fillRect/>
          </a:stretch>
        </p:blipFill>
        <p:spPr>
          <a:xfrm>
            <a:off x="3513982" y="4271629"/>
            <a:ext cx="2457450" cy="53340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7"/>
          <a:stretch>
            <a:fillRect/>
          </a:stretch>
        </p:blipFill>
        <p:spPr>
          <a:xfrm>
            <a:off x="3983275" y="1955937"/>
            <a:ext cx="1630129" cy="124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855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6878" y="1"/>
            <a:ext cx="8607121" cy="135011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ased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Irrigation System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69525807"/>
              </p:ext>
            </p:extLst>
          </p:nvPr>
        </p:nvGraphicFramePr>
        <p:xfrm>
          <a:off x="603412" y="1704732"/>
          <a:ext cx="404177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1775">
                  <a:extLst>
                    <a:ext uri="{9D8B030D-6E8A-4147-A177-3AD203B41FA5}">
                      <a16:colId xmlns:a16="http://schemas.microsoft.com/office/drawing/2014/main" val="1005248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68889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366827"/>
              </p:ext>
            </p:extLst>
          </p:nvPr>
        </p:nvGraphicFramePr>
        <p:xfrm>
          <a:off x="601669" y="2234849"/>
          <a:ext cx="8542329" cy="2202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2329">
                  <a:extLst>
                    <a:ext uri="{9D8B030D-6E8A-4147-A177-3AD203B41FA5}">
                      <a16:colId xmlns:a16="http://schemas.microsoft.com/office/drawing/2014/main" val="2711554291"/>
                    </a:ext>
                  </a:extLst>
                </a:gridCol>
              </a:tblGrid>
              <a:tr h="2016865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Agriculture</a:t>
                      </a:r>
                      <a:r>
                        <a:rPr lang="en-US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as backbone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70% of the Population is related to Agriculture[5]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b="0" baseline="300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7</a:t>
                      </a:r>
                      <a:r>
                        <a:rPr lang="en-US" b="0" baseline="300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and 10</a:t>
                      </a:r>
                      <a:r>
                        <a:rPr lang="en-US" b="0" baseline="300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largest producer of Sugarcane, Wheat and Rice [5]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Huge part in GDP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8672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41E-0B9D-40D8-97F2-A49CE0AB67E6}" type="datetime1">
              <a:rPr lang="en-US" smtClean="0"/>
              <a:t>5/27/2022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51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6878" y="1"/>
            <a:ext cx="8607122" cy="135011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  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Based Smart 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Irrigation System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30484092"/>
              </p:ext>
            </p:extLst>
          </p:nvPr>
        </p:nvGraphicFramePr>
        <p:xfrm>
          <a:off x="354281" y="1655520"/>
          <a:ext cx="580279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790">
                  <a:extLst>
                    <a:ext uri="{9D8B030D-6E8A-4147-A177-3AD203B41FA5}">
                      <a16:colId xmlns:a16="http://schemas.microsoft.com/office/drawing/2014/main" val="1005248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References</a:t>
                      </a:r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68889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062438"/>
              </p:ext>
            </p:extLst>
          </p:nvPr>
        </p:nvGraphicFramePr>
        <p:xfrm>
          <a:off x="259596" y="2203767"/>
          <a:ext cx="8130029" cy="2811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029">
                  <a:extLst>
                    <a:ext uri="{9D8B030D-6E8A-4147-A177-3AD203B41FA5}">
                      <a16:colId xmlns:a16="http://schemas.microsoft.com/office/drawing/2014/main" val="2711554291"/>
                    </a:ext>
                  </a:extLst>
                </a:gridCol>
              </a:tblGrid>
              <a:tr h="28112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   Moller, J. (2010). A Versatile Technology in automation of agriculture machinery. Computer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virsion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17.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and Implementation of Automatic Plant Watering System “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Archana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Priya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 presented at International     Journal of Advanced Engineering and Global technology,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- 04, Issue-01, Jan-2016.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 Based Automated Irrigation System with IOT “Karan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Kansara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Vishal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Zaweri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,” presented at International Journal of Computer Science and Information Technologies, vol-06, 2015.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[4]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C.H.Chavan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V.Karnade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“ Wireless Monitoring of Soil moisture, Temperature and Humidity using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Zigbee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Agriculture” presented at International Journal of Engineering Trends and Technology (IJETT), vol-11, May- 2014.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[5]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Asian Journal of Science and Technology Vol. 10,Issue 0 6, pp.9756-9768, June, 20.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8672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BC24-559D-4860-BE8B-2837C2D2C8B0}" type="datetime1">
              <a:rPr lang="en-US" smtClean="0"/>
              <a:t>5/27/2022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08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6878" y="1"/>
            <a:ext cx="8607122" cy="135011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  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Based Smart 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Irrigation System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62060467"/>
              </p:ext>
            </p:extLst>
          </p:nvPr>
        </p:nvGraphicFramePr>
        <p:xfrm>
          <a:off x="354281" y="1655519"/>
          <a:ext cx="6202884" cy="13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2884">
                  <a:extLst>
                    <a:ext uri="{9D8B030D-6E8A-4147-A177-3AD203B41FA5}">
                      <a16:colId xmlns:a16="http://schemas.microsoft.com/office/drawing/2014/main" val="1005248427"/>
                    </a:ext>
                  </a:extLst>
                </a:gridCol>
              </a:tblGrid>
              <a:tr h="137434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</a:t>
                      </a:r>
                      <a:r>
                        <a:rPr lang="en-US" sz="5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Thank</a:t>
                      </a:r>
                      <a:r>
                        <a:rPr lang="en-US" sz="5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You</a:t>
                      </a:r>
                      <a:endParaRPr lang="en-US" sz="5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68889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33752"/>
              </p:ext>
            </p:extLst>
          </p:nvPr>
        </p:nvGraphicFramePr>
        <p:xfrm>
          <a:off x="143555" y="2648099"/>
          <a:ext cx="5992158" cy="13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2158">
                  <a:extLst>
                    <a:ext uri="{9D8B030D-6E8A-4147-A177-3AD203B41FA5}">
                      <a16:colId xmlns:a16="http://schemas.microsoft.com/office/drawing/2014/main" val="2711554291"/>
                    </a:ext>
                  </a:extLst>
                </a:gridCol>
              </a:tblGrid>
              <a:tr h="13743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8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Any Questions!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8672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E2D8-5AE7-4502-AA8C-C2DF951DF26D}" type="datetime1">
              <a:rPr lang="en-US" smtClean="0"/>
              <a:t>5/27/2022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513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6878" y="1"/>
            <a:ext cx="8607121" cy="135011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ased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Irrigation System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66478321"/>
              </p:ext>
            </p:extLst>
          </p:nvPr>
        </p:nvGraphicFramePr>
        <p:xfrm>
          <a:off x="603412" y="1704732"/>
          <a:ext cx="404177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1775">
                  <a:extLst>
                    <a:ext uri="{9D8B030D-6E8A-4147-A177-3AD203B41FA5}">
                      <a16:colId xmlns:a16="http://schemas.microsoft.com/office/drawing/2014/main" val="1005248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Motivation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68889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055838"/>
              </p:ext>
            </p:extLst>
          </p:nvPr>
        </p:nvGraphicFramePr>
        <p:xfrm>
          <a:off x="601670" y="2234849"/>
          <a:ext cx="6096000" cy="2016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711554291"/>
                    </a:ext>
                  </a:extLst>
                </a:gridCol>
              </a:tblGrid>
              <a:tr h="2016865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Wastage of water during Irrigation </a:t>
                      </a:r>
                    </a:p>
                    <a:p>
                      <a:pPr marL="342900" indent="-34290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knowledge about Irrigation schedule </a:t>
                      </a:r>
                    </a:p>
                    <a:p>
                      <a:pPr marL="342900" indent="-34290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 Irrigation System</a:t>
                      </a:r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8672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41E-0B9D-40D8-97F2-A49CE0AB67E6}" type="datetime1">
              <a:rPr lang="en-US" smtClean="0"/>
              <a:t>5/27/2022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744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6878" y="1"/>
            <a:ext cx="8607122" cy="135011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   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based Smart </a:t>
            </a:r>
            <a:b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Irrigation System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94220"/>
              </p:ext>
            </p:extLst>
          </p:nvPr>
        </p:nvGraphicFramePr>
        <p:xfrm>
          <a:off x="67201" y="2113635"/>
          <a:ext cx="7787955" cy="243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7955">
                  <a:extLst>
                    <a:ext uri="{9D8B030D-6E8A-4147-A177-3AD203B41FA5}">
                      <a16:colId xmlns:a16="http://schemas.microsoft.com/office/drawing/2014/main" val="2711554291"/>
                    </a:ext>
                  </a:extLst>
                </a:gridCol>
              </a:tblGrid>
              <a:tr h="2137870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Agriculture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Household Gardening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and Forecasting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 Irrigation for Sporting Field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8672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AB7CE-513D-4F51-91EC-00B84D42F2C8}" type="datetime1">
              <a:rPr lang="en-US" smtClean="0"/>
              <a:t>5/27/2022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895919"/>
            <a:ext cx="2401520" cy="1577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179" y="1895919"/>
            <a:ext cx="2430907" cy="16109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165" y="3515179"/>
            <a:ext cx="2397555" cy="15452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1179" y="3538243"/>
            <a:ext cx="2380639" cy="1567450"/>
          </a:xfrm>
          <a:prstGeom prst="rect">
            <a:avLst/>
          </a:prstGeom>
        </p:spPr>
      </p:pic>
      <p:graphicFrame>
        <p:nvGraphicFramePr>
          <p:cNvPr id="12" name="Content Placehold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09732667"/>
              </p:ext>
            </p:extLst>
          </p:nvPr>
        </p:nvGraphicFramePr>
        <p:xfrm>
          <a:off x="67202" y="1606359"/>
          <a:ext cx="3732864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2864">
                  <a:extLst>
                    <a:ext uri="{9D8B030D-6E8A-4147-A177-3AD203B41FA5}">
                      <a16:colId xmlns:a16="http://schemas.microsoft.com/office/drawing/2014/main" val="1005248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Scope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688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6878" y="1"/>
            <a:ext cx="8607121" cy="135011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ased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Irrigation System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09320564"/>
              </p:ext>
            </p:extLst>
          </p:nvPr>
        </p:nvGraphicFramePr>
        <p:xfrm>
          <a:off x="536878" y="1343979"/>
          <a:ext cx="404177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1775">
                  <a:extLst>
                    <a:ext uri="{9D8B030D-6E8A-4147-A177-3AD203B41FA5}">
                      <a16:colId xmlns:a16="http://schemas.microsoft.com/office/drawing/2014/main" val="1005248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</a:t>
                      </a:r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Review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68889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527612"/>
              </p:ext>
            </p:extLst>
          </p:nvPr>
        </p:nvGraphicFramePr>
        <p:xfrm>
          <a:off x="592480" y="1923099"/>
          <a:ext cx="8085130" cy="273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5130">
                  <a:extLst>
                    <a:ext uri="{9D8B030D-6E8A-4147-A177-3AD203B41FA5}">
                      <a16:colId xmlns:a16="http://schemas.microsoft.com/office/drawing/2014/main" val="2711554291"/>
                    </a:ext>
                  </a:extLst>
                </a:gridCol>
              </a:tblGrid>
              <a:tr h="2016865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 of their Project: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soil moisture sensor [1]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their project will do if it starts to rain and motor pump is ON [2]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integration of Rain and Soil moisture Sensor [3]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information about Water drainage system [4]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remote observation of sensors values [5]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8672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41E-0B9D-40D8-97F2-A49CE0AB67E6}" type="datetime1">
              <a:rPr lang="en-US" smtClean="0"/>
              <a:t>5/27/2022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8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6878" y="1"/>
            <a:ext cx="8607121" cy="135011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41E-0B9D-40D8-97F2-A49CE0AB67E6}" type="datetime1">
              <a:rPr lang="en-US" smtClean="0"/>
              <a:t>5/27/2022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01669" y="1937167"/>
            <a:ext cx="1301042" cy="939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Initial Problem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507431" y="1937167"/>
            <a:ext cx="1417097" cy="939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Review Literature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529248" y="1937167"/>
            <a:ext cx="1417097" cy="939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Simulation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551065" y="1937167"/>
            <a:ext cx="1380445" cy="939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Component Testing</a:t>
            </a:r>
            <a:endParaRPr lang="en-US" sz="16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6546273" y="3605645"/>
            <a:ext cx="1385237" cy="951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Build and test </a:t>
            </a:r>
            <a:r>
              <a:rPr lang="en-US" b="1" dirty="0"/>
              <a:t>s</a:t>
            </a:r>
            <a:r>
              <a:rPr lang="en-US" b="1" dirty="0" smtClean="0"/>
              <a:t>mall System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507431" y="3621975"/>
            <a:ext cx="1417097" cy="934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Web Design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529248" y="3621976"/>
            <a:ext cx="1417097" cy="934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Complete Design</a:t>
            </a:r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601669" y="3621975"/>
            <a:ext cx="1301042" cy="934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Review and test</a:t>
            </a:r>
            <a:endParaRPr lang="en-US" sz="2000" b="1" dirty="0"/>
          </a:p>
        </p:txBody>
      </p:sp>
      <p:sp>
        <p:nvSpPr>
          <p:cNvPr id="5" name="Right Arrow 4"/>
          <p:cNvSpPr/>
          <p:nvPr/>
        </p:nvSpPr>
        <p:spPr>
          <a:xfrm>
            <a:off x="1902711" y="2266340"/>
            <a:ext cx="604720" cy="305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926726" y="2266339"/>
            <a:ext cx="604720" cy="305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948480" y="2250752"/>
            <a:ext cx="604720" cy="305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946345" y="3927980"/>
            <a:ext cx="599928" cy="3229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3920179" y="3927980"/>
            <a:ext cx="599928" cy="3229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>
            <a:off x="1880080" y="3927980"/>
            <a:ext cx="599928" cy="3229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7012883" y="2877160"/>
            <a:ext cx="452015" cy="728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435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5" grpId="0" animBg="1"/>
      <p:bldP spid="14" grpId="0" animBg="1"/>
      <p:bldP spid="19" grpId="0" animBg="1"/>
      <p:bldP spid="7" grpId="0" animBg="1"/>
      <p:bldP spid="20" grpId="0" animBg="1"/>
      <p:bldP spid="21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010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 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718361405"/>
              </p:ext>
            </p:extLst>
          </p:nvPr>
        </p:nvGraphicFramePr>
        <p:xfrm>
          <a:off x="259597" y="1502814"/>
          <a:ext cx="5802790" cy="13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790">
                  <a:extLst>
                    <a:ext uri="{9D8B030D-6E8A-4147-A177-3AD203B41FA5}">
                      <a16:colId xmlns:a16="http://schemas.microsoft.com/office/drawing/2014/main" val="1005248427"/>
                    </a:ext>
                  </a:extLst>
                </a:gridCol>
              </a:tblGrid>
              <a:tr h="1374345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</a:t>
                      </a:r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Diagram 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688893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D29-09AB-4B98-95B9-0AD610A75AFE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350109"/>
            <a:ext cx="9144000" cy="379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093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010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 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718361405"/>
              </p:ext>
            </p:extLst>
          </p:nvPr>
        </p:nvGraphicFramePr>
        <p:xfrm>
          <a:off x="259597" y="1502814"/>
          <a:ext cx="5802790" cy="13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790">
                  <a:extLst>
                    <a:ext uri="{9D8B030D-6E8A-4147-A177-3AD203B41FA5}">
                      <a16:colId xmlns:a16="http://schemas.microsoft.com/office/drawing/2014/main" val="1005248427"/>
                    </a:ext>
                  </a:extLst>
                </a:gridCol>
              </a:tblGrid>
              <a:tr h="1374345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</a:t>
                      </a:r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Diagram 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688893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D29-09AB-4B98-95B9-0AD610A75AFE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0109"/>
            <a:ext cx="9144000" cy="383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47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759</Words>
  <Application>Microsoft Office PowerPoint</Application>
  <PresentationFormat>On-screen Show (16:9)</PresentationFormat>
  <Paragraphs>190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Times New Roman</vt:lpstr>
      <vt:lpstr>Office Theme</vt:lpstr>
      <vt:lpstr>IOT based Smart  Irrigation System</vt:lpstr>
      <vt:lpstr>PowerPoint Presentation</vt:lpstr>
      <vt:lpstr>IoT based Smart  Irrigation System</vt:lpstr>
      <vt:lpstr>IoT based Smart  Irrigation System</vt:lpstr>
      <vt:lpstr>                               IoT based Smart  Irrigation System</vt:lpstr>
      <vt:lpstr>IoT based Smart  Irrigation System</vt:lpstr>
      <vt:lpstr>Methodology</vt:lpstr>
      <vt:lpstr>                              Circuit Diagram</vt:lpstr>
      <vt:lpstr>                              Block Diagram</vt:lpstr>
      <vt:lpstr>                              Block Diagram</vt:lpstr>
      <vt:lpstr> Condition 1 : Motor ON</vt:lpstr>
      <vt:lpstr>Condition 2 : Motor ON</vt:lpstr>
      <vt:lpstr>Condition 3 : Motor ON</vt:lpstr>
      <vt:lpstr>Condition 4 : Motor OFF</vt:lpstr>
      <vt:lpstr>Condition 5 : Motor OFF</vt:lpstr>
      <vt:lpstr>Condition 6 : Motor OFF</vt:lpstr>
      <vt:lpstr>Condition 7 : Motor OFF</vt:lpstr>
      <vt:lpstr>Water Drainage System</vt:lpstr>
      <vt:lpstr>                               Dashboard Design</vt:lpstr>
      <vt:lpstr>                           Reading the Sensor Data</vt:lpstr>
      <vt:lpstr>                           Reading the Sensor Data</vt:lpstr>
      <vt:lpstr>                           Reading the Sensor Data</vt:lpstr>
      <vt:lpstr>                           Reading the Sensor Data</vt:lpstr>
      <vt:lpstr>                               Mobile App Design</vt:lpstr>
      <vt:lpstr>                               IOT Based Smart  Irrigation System</vt:lpstr>
      <vt:lpstr>                               IOT Based Smart  Irrigation System</vt:lpstr>
      <vt:lpstr>                               IOT Based Smart  Irrigation System</vt:lpstr>
      <vt:lpstr>                               IOT Based Smart  Irrigation System</vt:lpstr>
      <vt:lpstr>                               Reflection on  Learning</vt:lpstr>
      <vt:lpstr>                               IOT Based Smart  Irrigation System</vt:lpstr>
      <vt:lpstr>                               IOT Based Smart  Irrigation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2022-05-27T12:43:08Z</dcterms:modified>
</cp:coreProperties>
</file>