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3" r:id="rId9"/>
    <p:sldId id="265" r:id="rId10"/>
    <p:sldId id="264" r:id="rId11"/>
    <p:sldId id="274" r:id="rId12"/>
    <p:sldId id="273" r:id="rId13"/>
    <p:sldId id="275" r:id="rId14"/>
    <p:sldId id="280" r:id="rId15"/>
    <p:sldId id="283" r:id="rId16"/>
    <p:sldId id="288" r:id="rId17"/>
  </p:sldIdLst>
  <p:sldSz cx="6858000" cy="990346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148"/>
        <p:guide pos="225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2360476" y="1143000"/>
            <a:ext cx="2137048"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p:cNvSpPr>
          <p:nvPr>
            <p:ph type="sldImg"/>
          </p:nvPr>
        </p:nvSpPr>
        <p:spPr/>
      </p:sp>
      <p:sp>
        <p:nvSpPr>
          <p:cNvPr id="18434"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44"/>
            <a:ext cx="5143500" cy="3448018"/>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857250" y="5201831"/>
            <a:ext cx="5143500" cy="2391144"/>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614"/>
            <a:ext cx="1543050" cy="8450394"/>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42900" y="396614"/>
            <a:ext cx="4539698" cy="8450394"/>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093"/>
            <a:ext cx="5915025" cy="4119738"/>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7916" y="6627806"/>
            <a:ext cx="5915025" cy="216647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42900"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90722"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90"/>
            <a:ext cx="5915025" cy="1914292"/>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72381" y="2427827"/>
            <a:ext cx="2901255"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72381" y="3617667"/>
            <a:ext cx="2901255"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3471863" y="2427827"/>
            <a:ext cx="2915543"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471863" y="3617667"/>
            <a:ext cx="2915543"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2915543" y="1425975"/>
            <a:ext cx="3471863" cy="703817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915543" y="1425975"/>
            <a:ext cx="3471863" cy="703817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p:nvPr>
            <p:ph type="title"/>
          </p:nvPr>
        </p:nvSpPr>
        <p:spPr>
          <a:xfrm>
            <a:off x="342900" y="396614"/>
            <a:ext cx="6172200" cy="1650647"/>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342900" y="2310905"/>
            <a:ext cx="6172200" cy="6536103"/>
          </a:xfrm>
          <a:prstGeom prst="rect">
            <a:avLst/>
          </a:prstGeom>
          <a:noFill/>
          <a:ln w="9525">
            <a:noFill/>
          </a:ln>
        </p:spPr>
        <p:txBody>
          <a:bodyPr anchor="t" anchorCtr="0"/>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1027"/>
          <p:cNvSpPr/>
          <p:nvPr>
            <p:ph type="dt" sz="half" idx="2"/>
          </p:nvPr>
        </p:nvSpPr>
        <p:spPr>
          <a:xfrm>
            <a:off x="342900" y="9018950"/>
            <a:ext cx="1600200" cy="687769"/>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Footer Placeholder 1028"/>
          <p:cNvSpPr/>
          <p:nvPr>
            <p:ph type="ftr" sz="quarter" idx="3"/>
          </p:nvPr>
        </p:nvSpPr>
        <p:spPr>
          <a:xfrm>
            <a:off x="2343150" y="9018950"/>
            <a:ext cx="2171700" cy="687769"/>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Slide Number Placeholder 1029"/>
          <p:cNvSpPr/>
          <p:nvPr>
            <p:ph type="sldNum" sz="quarter" idx="4"/>
          </p:nvPr>
        </p:nvSpPr>
        <p:spPr>
          <a:xfrm>
            <a:off x="4914900" y="9018950"/>
            <a:ext cx="1600200" cy="687769"/>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rot="10800000" flipV="1">
            <a:off x="44450" y="472440"/>
            <a:ext cx="6780530" cy="3465830"/>
          </a:xfrm>
        </p:spPr>
        <p:txBody>
          <a:bodyPr anchor="b"/>
          <a:p>
            <a:pPr fontAlgn="base">
              <a:lnSpc>
                <a:spcPct val="100000"/>
              </a:lnSpc>
            </a:pPr>
            <a:r>
              <a:rPr lang="en-US" sz="9300" strike="noStrike" noProof="1">
                <a:solidFill>
                  <a:schemeClr val="tx1">
                    <a:lumMod val="65000"/>
                    <a:lumOff val="35000"/>
                  </a:schemeClr>
                </a:solidFill>
                <a:latin typeface="Gungsuh" panose="02030600000101010101" charset="-127"/>
                <a:ea typeface="Gungsuh" panose="02030600000101010101" charset="-127"/>
              </a:rPr>
              <a:t>Cop</a:t>
            </a:r>
            <a:r>
              <a:rPr lang="ro-RO" altLang="en-US" sz="9300" strike="noStrike" noProof="1">
                <a:solidFill>
                  <a:schemeClr val="tx1">
                    <a:lumMod val="65000"/>
                    <a:lumOff val="35000"/>
                  </a:schemeClr>
                </a:solidFill>
                <a:latin typeface="Gungsuh" panose="02030600000101010101" charset="-127"/>
                <a:ea typeface="Gungsuh" panose="02030600000101010101" charset="-127"/>
              </a:rPr>
              <a:t>ă</a:t>
            </a:r>
            <a:r>
              <a:rPr lang="en-US" sz="9300" strike="noStrike" noProof="1">
                <a:solidFill>
                  <a:schemeClr val="tx1">
                    <a:lumMod val="65000"/>
                    <a:lumOff val="35000"/>
                  </a:schemeClr>
                </a:solidFill>
                <a:latin typeface="Gungsuh" panose="02030600000101010101" charset="-127"/>
                <a:ea typeface="Gungsuh" panose="02030600000101010101" charset="-127"/>
              </a:rPr>
              <a:t>celul Muzical</a:t>
            </a:r>
            <a:endParaRPr lang="en-US" sz="93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 name="Text Box 3"/>
          <p:cNvSpPr txBox="1"/>
          <p:nvPr/>
        </p:nvSpPr>
        <p:spPr>
          <a:xfrm>
            <a:off x="45085" y="3943350"/>
            <a:ext cx="6885940" cy="820420"/>
          </a:xfrm>
          <a:prstGeom prst="rect">
            <a:avLst/>
          </a:prstGeom>
          <a:noFill/>
        </p:spPr>
        <p:txBody>
          <a:bodyPr wrap="square" rtlCol="0">
            <a:spAutoFit/>
          </a:bodyPr>
          <a:p>
            <a:pPr algn="ct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Mureşan Bianca</a:t>
            </a:r>
            <a:r>
              <a:rPr lang="en-US"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a:t>
            </a: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Maria</a:t>
            </a:r>
            <a:endPar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a:p>
            <a:pPr algn="ctr">
              <a:lnSpc>
                <a:spcPct val="130000"/>
              </a:lnSpc>
            </a:pPr>
            <a:r>
              <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Ianuarie 2019</a:t>
            </a:r>
            <a:endPar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p:txBody>
      </p:sp>
      <p:pic>
        <p:nvPicPr>
          <p:cNvPr id="8" name="Picture 7" descr="Sketch1"/>
          <p:cNvPicPr>
            <a:picLocks noChangeAspect="1"/>
          </p:cNvPicPr>
          <p:nvPr/>
        </p:nvPicPr>
        <p:blipFill>
          <a:blip r:embed="rId1"/>
          <a:stretch>
            <a:fillRect/>
          </a:stretch>
        </p:blipFill>
        <p:spPr>
          <a:xfrm>
            <a:off x="981075" y="4879975"/>
            <a:ext cx="4881245" cy="4881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3" descr="Untitled3"/>
          <p:cNvPicPr>
            <a:picLocks noChangeAspect="1"/>
          </p:cNvPicPr>
          <p:nvPr>
            <p:ph idx="1"/>
          </p:nvPr>
        </p:nvPicPr>
        <p:blipFill>
          <a:blip r:embed="rId1"/>
          <a:srcRect l="9959" r="9824"/>
          <a:stretch>
            <a:fillRect/>
          </a:stretch>
        </p:blipFill>
        <p:spPr>
          <a:xfrm>
            <a:off x="486410" y="1279525"/>
            <a:ext cx="5762625" cy="5010150"/>
          </a:xfrm>
        </p:spPr>
      </p:pic>
      <p:sp>
        <p:nvSpPr>
          <p:cNvPr id="4" name="Title 1"/>
          <p:cNvSpPr>
            <a:spLocks noGrp="1"/>
          </p:cNvSpPr>
          <p:nvPr/>
        </p:nvSpPr>
        <p:spPr>
          <a:xfrm>
            <a:off x="-8890" y="199390"/>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rPr>
              <a:t>Schema fizică</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6387" name="Content Placeholder 5" descr="50670052_1878370012271342_1380861693952786432_n"/>
          <p:cNvPicPr>
            <a:picLocks noChangeAspect="1"/>
          </p:cNvPicPr>
          <p:nvPr>
            <p:ph sz="half" idx="2"/>
          </p:nvPr>
        </p:nvPicPr>
        <p:blipFill>
          <a:blip r:embed="rId2"/>
          <a:stretch>
            <a:fillRect/>
          </a:stretch>
        </p:blipFill>
        <p:spPr>
          <a:xfrm>
            <a:off x="981075" y="6536055"/>
            <a:ext cx="4773295" cy="284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4"/>
          <p:cNvSpPr/>
          <p:nvPr>
            <p:ph sz="half" idx="1"/>
          </p:nvPr>
        </p:nvSpPr>
        <p:spPr>
          <a:xfrm>
            <a:off x="261620" y="6679565"/>
            <a:ext cx="2978785" cy="237172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void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EIMSK=0b00000011;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sym typeface="+mn-ea"/>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EICRA=0b00001010;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7411" name="Text Box 5"/>
          <p:cNvSpPr txBox="1"/>
          <p:nvPr/>
        </p:nvSpPr>
        <p:spPr>
          <a:xfrm>
            <a:off x="1138075" y="-133056"/>
            <a:ext cx="309880" cy="1804670"/>
          </a:xfrm>
          <a:prstGeom prst="rect">
            <a:avLst/>
          </a:prstGeom>
          <a:noFill/>
          <a:ln w="9525">
            <a:noFill/>
          </a:ln>
        </p:spPr>
        <p:txBody>
          <a:bodyPr wrap="none" anchor="t" anchorCtr="0">
            <a:spAutoFit/>
          </a:bodyPr>
          <a:p>
            <a:endParaRPr lang="en-US" altLang="zh-CN" sz="5565">
              <a:latin typeface="Arial" panose="020B0604020202020204" pitchFamily="34" charset="0"/>
            </a:endParaRPr>
          </a:p>
          <a:p>
            <a:endParaRPr lang="en-US" altLang="zh-CN" sz="5565">
              <a:latin typeface="Arial" panose="020B0604020202020204" pitchFamily="34" charset="0"/>
            </a:endParaRPr>
          </a:p>
        </p:txBody>
      </p:sp>
      <p:sp>
        <p:nvSpPr>
          <p:cNvPr id="17413" name="Text Box 2"/>
          <p:cNvSpPr txBox="1"/>
          <p:nvPr/>
        </p:nvSpPr>
        <p:spPr>
          <a:xfrm>
            <a:off x="-7765197" y="184760"/>
            <a:ext cx="22635585" cy="121920"/>
          </a:xfrm>
          <a:prstGeom prst="rect">
            <a:avLst/>
          </a:prstGeom>
          <a:noFill/>
          <a:ln w="9525">
            <a:noFill/>
          </a:ln>
        </p:spPr>
        <p:txBody>
          <a:bodyPr wrap="square" anchor="t" anchorCtr="0">
            <a:spAutoFit/>
          </a:bodyPr>
          <a:p>
            <a:r>
              <a:rPr lang="en-US" altLang="zh-CN" sz="195">
                <a:latin typeface="Arial" panose="020B0604020202020204" pitchFamily="34" charset="0"/>
                <a:sym typeface="Arial" panose="020B0604020202020204" pitchFamily="34" charset="0"/>
              </a:rPr>
              <a:t> </a:t>
            </a:r>
            <a:endParaRPr lang="en-US" altLang="zh-CN" sz="195">
              <a:latin typeface="Arial" panose="020B0604020202020204" pitchFamily="34" charset="0"/>
            </a:endParaRPr>
          </a:p>
        </p:txBody>
      </p:sp>
      <p:sp>
        <p:nvSpPr>
          <p:cNvPr id="4" name="Content Placeholder 2"/>
          <p:cNvSpPr>
            <a:spLocks noGrp="1"/>
          </p:cNvSpPr>
          <p:nvPr/>
        </p:nvSpPr>
        <p:spPr>
          <a:xfrm>
            <a:off x="260350" y="918845"/>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Timer0:</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Title 1"/>
          <p:cNvSpPr>
            <a:spLocks noGrp="1"/>
          </p:cNvSpPr>
          <p:nvPr/>
        </p:nvSpPr>
        <p:spPr>
          <a:xfrm>
            <a:off x="0" y="127000"/>
            <a:ext cx="6866890" cy="78994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rPr>
              <a:t>Codul</a:t>
            </a:r>
            <a:endPar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9458" name="Content Placeholder 2"/>
          <p:cNvSpPr>
            <a:spLocks noGrp="1"/>
          </p:cNvSpPr>
          <p:nvPr/>
        </p:nvSpPr>
        <p:spPr>
          <a:xfrm>
            <a:off x="261620" y="1567180"/>
            <a:ext cx="4316730" cy="403034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timer0_init()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SREG = 1&lt;&lt;7;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TCCR0A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TCCR0B = 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TCNT0 = 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OCR0A = 250;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TIMSK0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9459" name="Content Placeholder 3"/>
          <p:cNvSpPr>
            <a:spLocks noGrp="1"/>
          </p:cNvSpPr>
          <p:nvPr>
            <p:ph sz="half" idx="2"/>
          </p:nvPr>
        </p:nvSpPr>
        <p:spPr>
          <a:xfrm>
            <a:off x="2348865" y="1927225"/>
            <a:ext cx="3950970" cy="365125"/>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sym typeface="+mn-ea"/>
              </a:rPr>
              <a:t>// </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Activeaz</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ă</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 </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î</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ntreruperile globale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p:txBody>
      </p:sp>
      <p:sp>
        <p:nvSpPr>
          <p:cNvPr id="7" name="Text Box 6"/>
          <p:cNvSpPr txBox="1"/>
          <p:nvPr/>
        </p:nvSpPr>
        <p:spPr>
          <a:xfrm>
            <a:off x="3572510" y="2359025"/>
            <a:ext cx="3677285" cy="1198880"/>
          </a:xfrm>
          <a:prstGeom prst="rect">
            <a:avLst/>
          </a:prstGeom>
          <a:noFill/>
        </p:spPr>
        <p:txBody>
          <a:bodyPr wrap="squar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//Port normal de operare</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//OC0A </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 OC0B deconecta</a:t>
            </a:r>
            <a:r>
              <a:rPr lang="ro-RO" altLang="en-US">
                <a:solidFill>
                  <a:schemeClr val="tx1">
                    <a:lumMod val="50000"/>
                    <a:lumOff val="50000"/>
                  </a:schemeClr>
                </a:solidFill>
                <a:latin typeface="Segoe UI" panose="020B0502040204020203" charset="0"/>
                <a:cs typeface="Segoe UI" panose="020B0502040204020203" charset="0"/>
                <a:sym typeface="+mn-ea"/>
              </a:rPr>
              <a:t>ţ</a:t>
            </a:r>
            <a:r>
              <a:rPr lang="en-US" altLang="zh-CN">
                <a:solidFill>
                  <a:schemeClr val="tx1">
                    <a:lumMod val="50000"/>
                    <a:lumOff val="50000"/>
                  </a:schemeClr>
                </a:solidFill>
                <a:latin typeface="Segoe UI" panose="020B0502040204020203" charset="0"/>
                <a:cs typeface="Segoe UI" panose="020B0502040204020203" charset="0"/>
                <a:sym typeface="+mn-ea"/>
              </a:rPr>
              <a:t>i</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//CTC cu OC0RA,</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//prescaler de 64</a:t>
            </a:r>
            <a:endParaRPr lang="en-US"/>
          </a:p>
        </p:txBody>
      </p:sp>
      <p:sp>
        <p:nvSpPr>
          <p:cNvPr id="8" name="Text Box 7"/>
          <p:cNvSpPr txBox="1"/>
          <p:nvPr/>
        </p:nvSpPr>
        <p:spPr>
          <a:xfrm>
            <a:off x="3572510" y="4560570"/>
            <a:ext cx="3405505" cy="1476375"/>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//interne de comparare la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//pentru OCR0A</a:t>
            </a:r>
            <a:endParaRPr lang="en-US" altLang="zh-CN">
              <a:solidFill>
                <a:schemeClr val="tx1">
                  <a:lumMod val="50000"/>
                  <a:lumOff val="50000"/>
                </a:schemeClr>
              </a:solidFill>
              <a:latin typeface="Segoe UI" panose="020B0502040204020203" charset="0"/>
              <a:cs typeface="Segoe UI" panose="020B0502040204020203" charset="0"/>
            </a:endParaRPr>
          </a:p>
          <a:p>
            <a:pPr algn="l"/>
            <a:endParaRPr lang="en-US">
              <a:solidFill>
                <a:schemeClr val="tx1">
                  <a:lumMod val="50000"/>
                  <a:lumOff val="50000"/>
                </a:schemeClr>
              </a:solidFill>
            </a:endParaRPr>
          </a:p>
          <a:p>
            <a:endParaRPr lang="en-US">
              <a:solidFill>
                <a:schemeClr val="tx1">
                  <a:lumMod val="50000"/>
                  <a:lumOff val="50000"/>
                </a:schemeClr>
              </a:solidFill>
            </a:endParaRPr>
          </a:p>
        </p:txBody>
      </p:sp>
      <p:sp>
        <p:nvSpPr>
          <p:cNvPr id="9" name="Text Box 8"/>
          <p:cNvSpPr txBox="1"/>
          <p:nvPr/>
        </p:nvSpPr>
        <p:spPr>
          <a:xfrm>
            <a:off x="1916430" y="3655060"/>
            <a:ext cx="3187065" cy="36830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//registru de num</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rare timer0</a:t>
            </a: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10" name="Text Box 9"/>
          <p:cNvSpPr txBox="1"/>
          <p:nvPr/>
        </p:nvSpPr>
        <p:spPr>
          <a:xfrm>
            <a:off x="2276475" y="4015105"/>
            <a:ext cx="4148455" cy="645160"/>
          </a:xfrm>
          <a:prstGeom prst="rect">
            <a:avLst/>
          </a:prstGeom>
          <a:noFill/>
        </p:spPr>
        <p:txBody>
          <a:bodyPr wrap="non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//16.000.000/64=250.000/250=1.000Hz</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//=&gt;T=1ms</a:t>
            </a:r>
            <a:endParaRPr lang="en-US"/>
          </a:p>
        </p:txBody>
      </p:sp>
      <p:sp>
        <p:nvSpPr>
          <p:cNvPr id="11" name="Content Placeholder 2"/>
          <p:cNvSpPr>
            <a:spLocks noGrp="1"/>
          </p:cNvSpPr>
          <p:nvPr/>
        </p:nvSpPr>
        <p:spPr>
          <a:xfrm>
            <a:off x="260350" y="6031230"/>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a:t>
            </a:r>
            <a:r>
              <a:rPr lang="ro-RO" altLang="en-US" sz="2400">
                <a:solidFill>
                  <a:schemeClr val="tx1">
                    <a:lumMod val="65000"/>
                    <a:lumOff val="35000"/>
                  </a:schemeClr>
                </a:solidFill>
                <a:latin typeface="Gungsuh" panose="02030600000101010101" charset="-127"/>
                <a:ea typeface="Gungsuh" panose="02030600000101010101" charset="-127"/>
                <a:sym typeface="+mn-ea"/>
              </a:rPr>
              <a:t>î</a:t>
            </a:r>
            <a:r>
              <a:rPr lang="en-US" sz="2400">
                <a:solidFill>
                  <a:schemeClr val="tx1">
                    <a:lumMod val="65000"/>
                    <a:lumOff val="35000"/>
                  </a:schemeClr>
                </a:solidFill>
                <a:latin typeface="Gungsuh" panose="02030600000101010101" charset="-127"/>
                <a:ea typeface="Gungsuh" panose="02030600000101010101" charset="-127"/>
                <a:sym typeface="+mn-ea"/>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2" name="Text Box 11"/>
          <p:cNvSpPr txBox="1"/>
          <p:nvPr/>
        </p:nvSpPr>
        <p:spPr>
          <a:xfrm>
            <a:off x="3212465" y="7039610"/>
            <a:ext cx="3411220" cy="36830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externe</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14" name="Text Box 13"/>
          <p:cNvSpPr txBox="1"/>
          <p:nvPr/>
        </p:nvSpPr>
        <p:spPr>
          <a:xfrm>
            <a:off x="3140710" y="7615555"/>
            <a:ext cx="3379470" cy="64516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//Frontul cresc</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tor pentru INT0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215265"/>
            <a:ext cx="5037455" cy="564515"/>
          </a:xfrm>
        </p:spPr>
        <p:txBody>
          <a:bodyPr/>
          <a:p>
            <a:pPr algn="l" fontAlgn="base"/>
            <a:r>
              <a:rPr lang="en-US" sz="2400" strike="noStrike" noProof="1">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latin typeface="Gungsuh" panose="02030600000101010101" charset="-127"/>
                <a:ea typeface="Gungsuh" panose="02030600000101010101" charset="-127"/>
              </a:rPr>
              <a:t>ializare buzzer:</a:t>
            </a:r>
            <a:endParaRPr lang="en-US" sz="2400" strike="noStrike" noProof="1">
              <a:latin typeface="Gungsuh" panose="02030600000101010101" charset="-127"/>
              <a:ea typeface="Gungsuh" panose="02030600000101010101" charset="-127"/>
            </a:endParaRPr>
          </a:p>
        </p:txBody>
      </p:sp>
      <p:sp>
        <p:nvSpPr>
          <p:cNvPr id="23554" name="Content Placeholder 2"/>
          <p:cNvSpPr>
            <a:spLocks noGrp="1"/>
          </p:cNvSpPr>
          <p:nvPr>
            <p:ph sz="half" idx="1"/>
          </p:nvPr>
        </p:nvSpPr>
        <p:spPr>
          <a:xfrm>
            <a:off x="188595" y="919480"/>
            <a:ext cx="5029835" cy="2575560"/>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DDRB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TCCR1A =  0b01000000;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TCCR1B =  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TCCR1C =  0b00000000;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3555" name="Content Placeholder 3"/>
          <p:cNvSpPr>
            <a:spLocks noGrp="1"/>
          </p:cNvSpPr>
          <p:nvPr>
            <p:ph sz="half" idx="2"/>
          </p:nvPr>
        </p:nvSpPr>
        <p:spPr>
          <a:xfrm>
            <a:off x="3841115" y="1927225"/>
            <a:ext cx="3157220" cy="1577340"/>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 timerului1: CTC cu OC1A, //prescaler de 8, pinul OC1A //setat ca 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pentru //semnalul PWM </a:t>
            </a:r>
            <a:endParaRPr lang="en-US" altLang="zh-CN" sz="1800">
              <a:solidFill>
                <a:schemeClr val="tx1">
                  <a:lumMod val="50000"/>
                  <a:lumOff val="50000"/>
                </a:schemeClr>
              </a:solidFill>
              <a:latin typeface="Segoe UI" panose="020B0502040204020203" charset="0"/>
              <a:cs typeface="Segoe UI" panose="020B0502040204020203" charset="0"/>
            </a:endParaRPr>
          </a:p>
        </p:txBody>
      </p:sp>
      <p:sp>
        <p:nvSpPr>
          <p:cNvPr id="3" name="Text Box 2"/>
          <p:cNvSpPr txBox="1"/>
          <p:nvPr/>
        </p:nvSpPr>
        <p:spPr>
          <a:xfrm>
            <a:off x="3401695" y="1135380"/>
            <a:ext cx="3209925" cy="645160"/>
          </a:xfrm>
          <a:prstGeom prst="rect">
            <a:avLst/>
          </a:prstGeom>
          <a:noFill/>
        </p:spPr>
        <p:txBody>
          <a:bodyPr wrap="squar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//PB1 e setat ca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pentru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//semnalul PWM al buzzerului</a:t>
            </a:r>
            <a:endParaRPr lang="en-US"/>
          </a:p>
        </p:txBody>
      </p:sp>
      <p:sp>
        <p:nvSpPr>
          <p:cNvPr id="4" name="Title 1"/>
          <p:cNvSpPr>
            <a:spLocks noGrp="1"/>
          </p:cNvSpPr>
          <p:nvPr/>
        </p:nvSpPr>
        <p:spPr>
          <a:xfrm>
            <a:off x="188595" y="3583940"/>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a:t>
            </a:r>
            <a:r>
              <a:rPr lang="ro-RO" altLang="en-US" sz="2400" strike="noStrike" noProof="1">
                <a:solidFill>
                  <a:schemeClr val="tx1">
                    <a:lumMod val="65000"/>
                    <a:lumOff val="35000"/>
                  </a:schemeClr>
                </a:solidFill>
                <a:latin typeface="Gungsuh" panose="02030600000101010101" charset="-127"/>
                <a:ea typeface="Gungsuh" panose="02030600000101010101" charset="-127"/>
              </a:rPr>
              <a:t>iț</a:t>
            </a:r>
            <a:r>
              <a:rPr lang="en-US" sz="2400" strike="noStrike" noProof="1">
                <a:solidFill>
                  <a:schemeClr val="tx1">
                    <a:lumMod val="65000"/>
                    <a:lumOff val="35000"/>
                  </a:schemeClr>
                </a:solidFill>
                <a:latin typeface="Gungsuh" panose="02030600000101010101" charset="-127"/>
                <a:ea typeface="Gungsuh" panose="02030600000101010101" charset="-127"/>
              </a:rPr>
              <a:t>ializare buton:</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5" name="Text Box 4"/>
          <p:cNvSpPr txBox="1"/>
          <p:nvPr/>
        </p:nvSpPr>
        <p:spPr>
          <a:xfrm>
            <a:off x="188595" y="4454525"/>
            <a:ext cx="4399280" cy="1087755"/>
          </a:xfrm>
          <a:prstGeom prst="rect">
            <a:avLst/>
          </a:prstGeom>
          <a:noFill/>
        </p:spPr>
        <p:txBody>
          <a:bodyPr wrap="square" rtlCol="0" anchor="t">
            <a:spAutoFit/>
          </a:bodyPr>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void button_int(){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DDRD &amp;=~ 0b00000100;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6" name="Title 1"/>
          <p:cNvSpPr>
            <a:spLocks noGrp="1"/>
          </p:cNvSpPr>
          <p:nvPr/>
        </p:nvSpPr>
        <p:spPr>
          <a:xfrm>
            <a:off x="188595" y="5743575"/>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solidFill>
                  <a:schemeClr val="tx1">
                    <a:lumMod val="65000"/>
                    <a:lumOff val="35000"/>
                  </a:schemeClr>
                </a:solidFill>
                <a:latin typeface="Gungsuh" panose="02030600000101010101" charset="-127"/>
                <a:ea typeface="Gungsuh" panose="02030600000101010101" charset="-127"/>
              </a:rPr>
              <a:t>ializare LED-uri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 name="Text Box 6"/>
          <p:cNvSpPr txBox="1"/>
          <p:nvPr/>
        </p:nvSpPr>
        <p:spPr>
          <a:xfrm>
            <a:off x="4071620" y="4807585"/>
            <a:ext cx="2540000" cy="645160"/>
          </a:xfrm>
          <a:prstGeom prst="rect">
            <a:avLst/>
          </a:prstGeom>
          <a:noFill/>
        </p:spPr>
        <p:txBody>
          <a:bodyPr wrap="squar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 setat ca intrare</a:t>
            </a:r>
            <a:endParaRPr lang="en-US" altLang="zh-CN">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24578" name="Content Placeholder 2"/>
          <p:cNvSpPr>
            <a:spLocks noGrp="1"/>
          </p:cNvSpPr>
          <p:nvPr/>
        </p:nvSpPr>
        <p:spPr>
          <a:xfrm>
            <a:off x="188595" y="6607810"/>
            <a:ext cx="4017010" cy="206819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en-US" altLang="zh-CN">
                <a:solidFill>
                  <a:schemeClr val="tx1">
                    <a:lumMod val="65000"/>
                    <a:lumOff val="35000"/>
                  </a:schemeClr>
                </a:solidFill>
                <a:latin typeface="Segoe UI" panose="020B0502040204020203" charset="0"/>
                <a:cs typeface="Segoe UI" panose="020B0502040204020203" charset="0"/>
                <a:sym typeface="+mn-ea"/>
              </a:rPr>
              <a:t>  LEDs_init</a:t>
            </a: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DDRC |= 0b00000111;     DDRC |= 0b00111000;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DDRB |= 0b00111101;       DDRD |= 0b11100000;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4579" name="Content Placeholder 3"/>
          <p:cNvSpPr>
            <a:spLocks noGrp="1"/>
          </p:cNvSpPr>
          <p:nvPr/>
        </p:nvSpPr>
        <p:spPr>
          <a:xfrm>
            <a:off x="3285490" y="6967855"/>
            <a:ext cx="3024505" cy="177101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galben</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verde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ro</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u </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albastru</a:t>
            </a:r>
            <a:endParaRPr lang="en-US" altLang="zh-CN" sz="1800">
              <a:solidFill>
                <a:schemeClr val="tx1">
                  <a:lumMod val="50000"/>
                  <a:lumOff val="50000"/>
                </a:schemeClr>
              </a:solidFill>
              <a:latin typeface="Segoe UI" panose="020B0502040204020203"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4879975"/>
            <a:ext cx="1939925" cy="499745"/>
          </a:xfrm>
        </p:spPr>
        <p:txBody>
          <a:bodyPr/>
          <a:p>
            <a:pPr algn="l" fontAlgn="base"/>
            <a:r>
              <a:rPr lang="en-US" sz="2400" strike="noStrike" noProof="1">
                <a:latin typeface="Gungsuh" panose="02030600000101010101" charset="-127"/>
                <a:ea typeface="Gungsuh" panose="02030600000101010101" charset="-127"/>
              </a:rPr>
              <a:t>Main:</a:t>
            </a:r>
            <a:endParaRPr lang="en-US" sz="2400" strike="noStrike" noProof="1">
              <a:latin typeface="Gungsuh" panose="02030600000101010101" charset="-127"/>
              <a:ea typeface="Gungsuh" panose="02030600000101010101" charset="-127"/>
            </a:endParaRPr>
          </a:p>
        </p:txBody>
      </p:sp>
      <p:sp>
        <p:nvSpPr>
          <p:cNvPr id="25602" name="Content Placeholder 2"/>
          <p:cNvSpPr>
            <a:spLocks noGrp="1"/>
          </p:cNvSpPr>
          <p:nvPr>
            <p:ph sz="half" idx="1"/>
          </p:nvPr>
        </p:nvSpPr>
        <p:spPr>
          <a:xfrm>
            <a:off x="260350" y="5528310"/>
            <a:ext cx="2522220" cy="319468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int main(){</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timer0_init();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button_int();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LEDs_init();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while(1){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260985" y="199390"/>
            <a:ext cx="3864610" cy="50419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Variabile globale:</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26626" name="Content Placeholder 2"/>
          <p:cNvSpPr>
            <a:spLocks noGrp="1"/>
          </p:cNvSpPr>
          <p:nvPr/>
        </p:nvSpPr>
        <p:spPr>
          <a:xfrm>
            <a:off x="260985" y="703580"/>
            <a:ext cx="6450965" cy="46755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1. Totalitatea notelor pe care le vom folosi ( ex: float C4 =  261.63;);</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2. Tempoul pentru melodii(int sec;);</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3.Vectorii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notele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ordine </a:t>
            </a:r>
            <a:r>
              <a:rPr lang="ro-RO" altLang="en-US">
                <a:solidFill>
                  <a:schemeClr val="tx1">
                    <a:lumMod val="65000"/>
                    <a:lumOff val="35000"/>
                  </a:schemeClr>
                </a:solidFill>
                <a:latin typeface="Segoe UI" panose="020B0502040204020203" charset="0"/>
                <a:cs typeface="Segoe UI" panose="020B0502040204020203" charset="0"/>
              </a:rPr>
              <a:t>ş</a:t>
            </a:r>
            <a:r>
              <a:rPr lang="en-US" altLang="zh-CN">
                <a:solidFill>
                  <a:schemeClr val="tx1">
                    <a:lumMod val="65000"/>
                    <a:lumOff val="35000"/>
                  </a:schemeClr>
                </a:solidFill>
                <a:latin typeface="Segoe UI" panose="020B0502040204020203" charset="0"/>
                <a:cs typeface="Segoe UI" panose="020B0502040204020203" charset="0"/>
              </a:rPr>
              <a:t>i cei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timpul necesar fiec</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rei note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func</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ie de tempoul melodiei;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4. </a:t>
            </a:r>
            <a:r>
              <a:rPr lang="ro-RO" altLang="en-US">
                <a:solidFill>
                  <a:schemeClr val="tx1">
                    <a:lumMod val="65000"/>
                    <a:lumOff val="35000"/>
                  </a:schemeClr>
                </a:solidFill>
                <a:latin typeface="Segoe UI" panose="020B0502040204020203" charset="0"/>
                <a:cs typeface="Segoe UI" panose="020B0502040204020203" charset="0"/>
                <a:sym typeface="+mn-ea"/>
              </a:rPr>
              <a:t>M</a:t>
            </a:r>
            <a:r>
              <a:rPr lang="en-US" altLang="zh-CN">
                <a:solidFill>
                  <a:schemeClr val="tx1">
                    <a:lumMod val="65000"/>
                    <a:lumOff val="35000"/>
                  </a:schemeClr>
                </a:solidFill>
                <a:latin typeface="Segoe UI" panose="020B0502040204020203" charset="0"/>
                <a:cs typeface="Segoe UI" panose="020B0502040204020203" charset="0"/>
                <a:sym typeface="+mn-ea"/>
              </a:rPr>
              <a:t>ilisecundele(long int ms = 0;), contorul pentru vectorul de melodii(int i =0;) </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ltLang="zh-CN">
                <a:solidFill>
                  <a:schemeClr val="tx1">
                    <a:lumMod val="65000"/>
                    <a:lumOff val="35000"/>
                  </a:schemeClr>
                </a:solidFill>
                <a:latin typeface="Segoe UI" panose="020B0502040204020203" charset="0"/>
                <a:cs typeface="Segoe UI" panose="020B0502040204020203" charset="0"/>
                <a:sym typeface="+mn-ea"/>
              </a:rPr>
              <a:t>i variabila TOP folosit</a:t>
            </a:r>
            <a:r>
              <a:rPr lang="ro-RO" altLang="en-US">
                <a:solidFill>
                  <a:schemeClr val="tx1">
                    <a:lumMod val="65000"/>
                    <a:lumOff val="35000"/>
                  </a:schemeClr>
                </a:solidFill>
                <a:latin typeface="Segoe UI" panose="020B0502040204020203" charset="0"/>
                <a:cs typeface="Segoe UI" panose="020B0502040204020203" charset="0"/>
                <a:sym typeface="+mn-ea"/>
              </a:rPr>
              <a:t>ă</a:t>
            </a:r>
            <a:r>
              <a:rPr lang="en-US" altLang="zh-CN">
                <a:solidFill>
                  <a:schemeClr val="tx1">
                    <a:lumMod val="65000"/>
                    <a:lumOff val="35000"/>
                  </a:schemeClr>
                </a:solidFill>
                <a:latin typeface="Segoe UI" panose="020B0502040204020203" charset="0"/>
                <a:cs typeface="Segoe UI" panose="020B0502040204020203" charset="0"/>
                <a:sym typeface="+mn-ea"/>
              </a:rPr>
              <a:t> la frecven</a:t>
            </a:r>
            <a:r>
              <a:rPr lang="ro-RO" altLang="en-US">
                <a:solidFill>
                  <a:schemeClr val="tx1">
                    <a:lumMod val="65000"/>
                    <a:lumOff val="35000"/>
                  </a:schemeClr>
                </a:solidFill>
                <a:latin typeface="Segoe UI" panose="020B0502040204020203" charset="0"/>
                <a:cs typeface="Segoe UI" panose="020B0502040204020203" charset="0"/>
                <a:sym typeface="+mn-ea"/>
              </a:rPr>
              <a:t>ţă</a:t>
            </a:r>
            <a:r>
              <a:rPr lang="en-US" altLang="zh-CN">
                <a:solidFill>
                  <a:schemeClr val="tx1">
                    <a:lumMod val="65000"/>
                    <a:lumOff val="35000"/>
                  </a:schemeClr>
                </a:solidFill>
                <a:latin typeface="Segoe UI" panose="020B0502040204020203" charset="0"/>
                <a:cs typeface="Segoe UI" panose="020B0502040204020203" charset="0"/>
                <a:sym typeface="+mn-ea"/>
              </a:rPr>
              <a:t>(long int TOP;);</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5.Contorul folosit pentru schimbarea melodiilor (int contor= -1;).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5" name="Title 1"/>
          <p:cNvSpPr>
            <a:spLocks noGrp="1"/>
          </p:cNvSpPr>
          <p:nvPr/>
        </p:nvSpPr>
        <p:spPr>
          <a:xfrm>
            <a:off x="2997200" y="4784725"/>
            <a:ext cx="2357120" cy="74358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2400" strike="noStrike" noProof="1">
                <a:solidFill>
                  <a:schemeClr val="tx1">
                    <a:lumMod val="65000"/>
                    <a:lumOff val="35000"/>
                  </a:schemeClr>
                </a:solidFill>
                <a:latin typeface="Gungsuh" panose="02030600000101010101" charset="-127"/>
                <a:ea typeface="Gungsuh" panose="02030600000101010101" charset="-127"/>
              </a:rPr>
              <a:t>Î</a:t>
            </a:r>
            <a:r>
              <a:rPr lang="en-US" sz="2400" strike="noStrike" noProof="1">
                <a:solidFill>
                  <a:schemeClr val="tx1">
                    <a:lumMod val="65000"/>
                    <a:lumOff val="35000"/>
                  </a:schemeClr>
                </a:solidFill>
                <a:latin typeface="Gungsuh" panose="02030600000101010101" charset="-127"/>
                <a:ea typeface="Gungsuh" panose="02030600000101010101" charset="-127"/>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6" name="Text Box 5"/>
          <p:cNvSpPr txBox="1"/>
          <p:nvPr/>
        </p:nvSpPr>
        <p:spPr>
          <a:xfrm>
            <a:off x="2997200" y="5527675"/>
            <a:ext cx="2540000" cy="2155825"/>
          </a:xfrm>
          <a:prstGeom prst="rect">
            <a:avLst/>
          </a:prstGeom>
          <a:noFill/>
        </p:spPr>
        <p:txBody>
          <a:bodyPr wrap="square" rtlCol="0" anchor="t">
            <a:spAutoFit/>
          </a:bodyPr>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ISR(INT0_vect){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ms=0;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if(contor==3)</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7" name="Text Box 6"/>
          <p:cNvSpPr txBox="1"/>
          <p:nvPr/>
        </p:nvSpPr>
        <p:spPr>
          <a:xfrm>
            <a:off x="3140710" y="7327900"/>
            <a:ext cx="3176905" cy="1938020"/>
          </a:xfrm>
          <a:prstGeom prst="rect">
            <a:avLst/>
          </a:prstGeom>
          <a:noFill/>
        </p:spPr>
        <p:txBody>
          <a:bodyPr wrap="square" rtlCol="0" anchor="t">
            <a:spAutoFit/>
          </a:bodyPr>
          <a:p>
            <a:pPr marL="0" indent="0" algn="just">
              <a:buClrTx/>
              <a:buSzTx/>
              <a:buFontTx/>
              <a:buNone/>
            </a:pPr>
            <a:r>
              <a:rPr lang="en-US" altLang="zh-CN" sz="2400">
                <a:solidFill>
                  <a:schemeClr val="tx1">
                    <a:lumMod val="50000"/>
                    <a:lumOff val="50000"/>
                  </a:schemeClr>
                </a:solidFill>
                <a:latin typeface="Segoe UI" panose="020B0502040204020203" charset="0"/>
                <a:cs typeface="Segoe UI" panose="020B0502040204020203" charset="0"/>
                <a:sym typeface="+mn-ea"/>
              </a:rPr>
              <a:t>//Se activeaz</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la ap</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sarea</a:t>
            </a:r>
            <a:r>
              <a:rPr lang="ro-RO" altLang="en-US" sz="2400">
                <a:solidFill>
                  <a:schemeClr val="tx1">
                    <a:lumMod val="50000"/>
                    <a:lumOff val="50000"/>
                  </a:schemeClr>
                </a:solidFill>
                <a:latin typeface="Segoe UI" panose="020B0502040204020203" charset="0"/>
                <a:cs typeface="Segoe UI" panose="020B0502040204020203" charset="0"/>
                <a:sym typeface="+mn-ea"/>
              </a:rPr>
              <a:t> </a:t>
            </a:r>
            <a:r>
              <a:rPr lang="en-US" altLang="zh-CN" sz="2400">
                <a:solidFill>
                  <a:schemeClr val="tx1">
                    <a:lumMod val="50000"/>
                    <a:lumOff val="50000"/>
                  </a:schemeClr>
                </a:solidFill>
                <a:latin typeface="Segoe UI" panose="020B0502040204020203" charset="0"/>
                <a:cs typeface="Segoe UI" panose="020B0502040204020203" charset="0"/>
                <a:sym typeface="+mn-ea"/>
              </a:rPr>
              <a:t>butonului (PD2) programul se opre</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te </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i execut</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a:t>
            </a:r>
            <a:r>
              <a:rPr lang="ro-RO" altLang="en-US" sz="2400">
                <a:solidFill>
                  <a:schemeClr val="tx1">
                    <a:lumMod val="50000"/>
                    <a:lumOff val="50000"/>
                  </a:schemeClr>
                </a:solidFill>
                <a:latin typeface="Segoe UI" panose="020B0502040204020203" charset="0"/>
                <a:cs typeface="Segoe UI" panose="020B0502040204020203" charset="0"/>
                <a:sym typeface="+mn-ea"/>
              </a:rPr>
              <a:t>î</a:t>
            </a:r>
            <a:r>
              <a:rPr lang="en-US" altLang="zh-CN" sz="2400">
                <a:solidFill>
                  <a:schemeClr val="tx1">
                    <a:lumMod val="50000"/>
                    <a:lumOff val="50000"/>
                  </a:schemeClr>
                </a:solidFill>
                <a:latin typeface="Segoe UI" panose="020B0502040204020203" charset="0"/>
                <a:cs typeface="Segoe UI" panose="020B0502040204020203" charset="0"/>
                <a:sym typeface="+mn-ea"/>
              </a:rPr>
              <a:t>ntreruperea</a:t>
            </a:r>
            <a:endParaRPr lang="en-US" altLang="zh-CN" sz="2400">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840" y="55245"/>
            <a:ext cx="5301615" cy="657225"/>
          </a:xfrm>
        </p:spPr>
        <p:txBody>
          <a:bodyPr/>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Semnalul PWM</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pic>
        <p:nvPicPr>
          <p:cNvPr id="28674" name="Content Placeholder 4" descr="Untitled4"/>
          <p:cNvPicPr>
            <a:picLocks noChangeAspect="1"/>
          </p:cNvPicPr>
          <p:nvPr>
            <p:ph sz="half" idx="1"/>
          </p:nvPr>
        </p:nvPicPr>
        <p:blipFill>
          <a:blip r:embed="rId1"/>
          <a:stretch>
            <a:fillRect/>
          </a:stretch>
        </p:blipFill>
        <p:spPr>
          <a:xfrm>
            <a:off x="44450" y="847725"/>
            <a:ext cx="6755130" cy="1767840"/>
          </a:xfrm>
        </p:spPr>
      </p:pic>
      <p:sp>
        <p:nvSpPr>
          <p:cNvPr id="28675" name="Text Box 5"/>
          <p:cNvSpPr txBox="1"/>
          <p:nvPr/>
        </p:nvSpPr>
        <p:spPr>
          <a:xfrm>
            <a:off x="120015" y="2647315"/>
            <a:ext cx="6617970" cy="1565910"/>
          </a:xfrm>
          <a:prstGeom prst="rect">
            <a:avLst/>
          </a:prstGeom>
          <a:noFill/>
          <a:ln w="9525">
            <a:noFill/>
          </a:ln>
        </p:spPr>
        <p:txBody>
          <a:bodyPr wrap="square" anchor="t" anchorCtr="0">
            <a:spAutoFit/>
          </a:bodyPr>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TOP = 1000000/frecventa </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OCR1A = (TOP+1)/2</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nSpc>
                <a:spcPct val="80000"/>
              </a:lnSpc>
            </a:pPr>
            <a:endParaRPr lang="en-US" altLang="zh-CN" sz="2400">
              <a:latin typeface="Segoe UI" panose="020B0502040204020203" charset="0"/>
              <a:cs typeface="Segoe UI" panose="020B0502040204020203" charset="0"/>
            </a:endParaRPr>
          </a:p>
          <a:p>
            <a:pPr algn="ctr">
              <a:lnSpc>
                <a:spcPct val="80000"/>
              </a:lnSpc>
            </a:pPr>
            <a:r>
              <a:rPr lang="en-US" altLang="zh-CN" sz="2400">
                <a:solidFill>
                  <a:schemeClr val="tx1">
                    <a:lumMod val="65000"/>
                    <a:lumOff val="35000"/>
                  </a:schemeClr>
                </a:solidFill>
                <a:latin typeface="Segoe UI" panose="020B0502040204020203" charset="0"/>
                <a:cs typeface="Segoe UI" panose="020B0502040204020203" charset="0"/>
              </a:rPr>
              <a:t>Unde frecven</a:t>
            </a:r>
            <a:r>
              <a:rPr lang="ro-RO" altLang="en-US" sz="2400">
                <a:solidFill>
                  <a:schemeClr val="tx1">
                    <a:lumMod val="65000"/>
                    <a:lumOff val="35000"/>
                  </a:schemeClr>
                </a:solidFill>
                <a:latin typeface="Segoe UI" panose="020B0502040204020203" charset="0"/>
                <a:cs typeface="Segoe UI" panose="020B0502040204020203" charset="0"/>
              </a:rPr>
              <a:t>ţ</a:t>
            </a:r>
            <a:r>
              <a:rPr lang="en-US" altLang="zh-CN" sz="2400">
                <a:solidFill>
                  <a:schemeClr val="tx1">
                    <a:lumMod val="65000"/>
                    <a:lumOff val="35000"/>
                  </a:schemeClr>
                </a:solidFill>
                <a:latin typeface="Segoe UI" panose="020B0502040204020203" charset="0"/>
                <a:cs typeface="Segoe UI" panose="020B0502040204020203" charset="0"/>
              </a:rPr>
              <a:t>a </a:t>
            </a:r>
            <a:r>
              <a:rPr lang="ro-RO" altLang="en-US" sz="2400">
                <a:solidFill>
                  <a:schemeClr val="tx1">
                    <a:lumMod val="65000"/>
                    <a:lumOff val="35000"/>
                  </a:schemeClr>
                </a:solidFill>
                <a:latin typeface="Segoe UI" panose="020B0502040204020203" charset="0"/>
                <a:cs typeface="Segoe UI" panose="020B0502040204020203" charset="0"/>
              </a:rPr>
              <a:t>î</a:t>
            </a:r>
            <a:r>
              <a:rPr lang="en-US" altLang="zh-CN" sz="2400">
                <a:solidFill>
                  <a:schemeClr val="tx1">
                    <a:lumMod val="65000"/>
                    <a:lumOff val="35000"/>
                  </a:schemeClr>
                </a:solidFill>
                <a:latin typeface="Segoe UI" panose="020B0502040204020203" charset="0"/>
                <a:cs typeface="Segoe UI" panose="020B0502040204020203" charset="0"/>
              </a:rPr>
              <a:t>nseamn</a:t>
            </a:r>
            <a:r>
              <a:rPr lang="ro-RO" altLang="en-US" sz="2400">
                <a:solidFill>
                  <a:schemeClr val="tx1">
                    <a:lumMod val="65000"/>
                    <a:lumOff val="35000"/>
                  </a:schemeClr>
                </a:solidFill>
                <a:latin typeface="Segoe UI" panose="020B0502040204020203" charset="0"/>
                <a:cs typeface="Segoe UI" panose="020B0502040204020203" charset="0"/>
              </a:rPr>
              <a:t>ă</a:t>
            </a:r>
            <a:r>
              <a:rPr lang="en-US" altLang="zh-CN" sz="2400">
                <a:solidFill>
                  <a:schemeClr val="tx1">
                    <a:lumMod val="65000"/>
                    <a:lumOff val="35000"/>
                  </a:schemeClr>
                </a:solidFill>
                <a:latin typeface="Segoe UI" panose="020B0502040204020203" charset="0"/>
                <a:cs typeface="Segoe UI" panose="020B0502040204020203" charset="0"/>
              </a:rPr>
              <a:t> f</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recven</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ţ</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a pe care dorim s</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o implement</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m.</a:t>
            </a:r>
            <a:endPar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703580"/>
            <a:ext cx="6939280" cy="1231265"/>
          </a:xfrm>
        </p:spPr>
        <p:txBody>
          <a:bodyPr/>
          <a:p>
            <a:pPr fontAlgn="base">
              <a:lnSpc>
                <a:spcPct val="50000"/>
              </a:lnSpc>
            </a:pPr>
            <a:r>
              <a:rPr lang="en-US" sz="3600" strike="noStrike" noProof="1">
                <a:solidFill>
                  <a:schemeClr val="tx1">
                    <a:lumMod val="65000"/>
                    <a:lumOff val="35000"/>
                  </a:schemeClr>
                </a:solidFill>
                <a:latin typeface="Gungsuh" panose="02030600000101010101" charset="-127"/>
                <a:ea typeface="Gungsuh" panose="02030600000101010101" charset="-127"/>
              </a:rPr>
              <a:t>Descriere</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098" name="Content Placeholder 2"/>
          <p:cNvSpPr>
            <a:spLocks noGrp="1"/>
          </p:cNvSpPr>
          <p:nvPr>
            <p:ph idx="1"/>
          </p:nvPr>
        </p:nvSpPr>
        <p:spPr>
          <a:xfrm>
            <a:off x="183515" y="1711325"/>
            <a:ext cx="6410325" cy="3507105"/>
          </a:xfrm>
        </p:spPr>
        <p:txBody>
          <a:bodyPr anchor="t" anchorCtr="0"/>
          <a:p>
            <a:pPr marL="0" indent="0" algn="just">
              <a:buNone/>
            </a:pPr>
            <a:r>
              <a:rPr lang="ro-RO" altLang="en-US">
                <a:solidFill>
                  <a:schemeClr val="tx1">
                    <a:lumMod val="65000"/>
                    <a:lumOff val="35000"/>
                  </a:schemeClr>
                </a:solidFill>
                <a:latin typeface="Segoe UI" panose="020B0502040204020203" charset="0"/>
                <a:cs typeface="Segoe UI" panose="020B0502040204020203" charset="0"/>
              </a:rPr>
              <a:t>Proiectul constă în construirea unui copac electronic care iese dintr-un ghiveci cu 20 de ramuri, iar la sfârşitul fiecăreia se va afla un LED colorat(în total vor fi patru culori). Pe ghiveci se va afla un buton care la fiecare apasare va schimba melodia curentă (în total vor fi 3 melodii). De asemenea, tot pe ghiveci se va afla un potenţiometru pentru reglarea volumului.</a:t>
            </a:r>
            <a:endParaRPr lang="ro-RO" altLang="en-US">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536575" y="5455659"/>
            <a:ext cx="6172200" cy="1650647"/>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endParaRPr 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itle 1"/>
          <p:cNvSpPr>
            <a:spLocks noGrp="1"/>
          </p:cNvSpPr>
          <p:nvPr/>
        </p:nvSpPr>
        <p:spPr>
          <a:xfrm>
            <a:off x="-27305" y="5311775"/>
            <a:ext cx="6939280" cy="123126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Date de intrare </a:t>
            </a:r>
            <a:r>
              <a:rPr lang="ro-RO" altLang="en-US" sz="3600">
                <a:solidFill>
                  <a:schemeClr val="tx1">
                    <a:lumMod val="65000"/>
                    <a:lumOff val="35000"/>
                  </a:schemeClr>
                </a:solidFill>
                <a:latin typeface="Gungsuh" panose="02030600000101010101" charset="-127"/>
                <a:ea typeface="Gungsuh" panose="02030600000101010101" charset="-127"/>
                <a:sym typeface="+mn-ea"/>
              </a:rPr>
              <a:t>ş</a:t>
            </a:r>
            <a:r>
              <a:rPr lang="en-US" sz="3600">
                <a:solidFill>
                  <a:schemeClr val="tx1">
                    <a:lumMod val="65000"/>
                    <a:lumOff val="35000"/>
                  </a:schemeClr>
                </a:solidFill>
                <a:latin typeface="Gungsuh" panose="02030600000101010101" charset="-127"/>
                <a:ea typeface="Gungsuh" panose="02030600000101010101" charset="-127"/>
                <a:sym typeface="+mn-ea"/>
              </a:rPr>
              <a:t>i de ie</a:t>
            </a:r>
            <a:r>
              <a:rPr lang="ro-RO" altLang="en-US" sz="3600">
                <a:solidFill>
                  <a:schemeClr val="tx1">
                    <a:lumMod val="65000"/>
                    <a:lumOff val="35000"/>
                  </a:schemeClr>
                </a:solidFill>
                <a:latin typeface="Gungsuh" panose="02030600000101010101" charset="-127"/>
                <a:ea typeface="Gungsuh" panose="02030600000101010101" charset="-127"/>
                <a:sym typeface="+mn-ea"/>
              </a:rPr>
              <a:t>ş</a:t>
            </a:r>
            <a:r>
              <a:rPr lang="en-US" sz="3600">
                <a:solidFill>
                  <a:schemeClr val="tx1">
                    <a:lumMod val="65000"/>
                    <a:lumOff val="35000"/>
                  </a:schemeClr>
                </a:solidFill>
                <a:latin typeface="Gungsuh" panose="02030600000101010101" charset="-127"/>
                <a:ea typeface="Gungsuh" panose="02030600000101010101" charset="-127"/>
                <a:sym typeface="+mn-ea"/>
              </a:rPr>
              <a:t>ire</a:t>
            </a:r>
            <a:endParaRPr 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Content Placeholder 2"/>
          <p:cNvSpPr>
            <a:spLocks noGrp="1"/>
          </p:cNvSpPr>
          <p:nvPr/>
        </p:nvSpPr>
        <p:spPr>
          <a:xfrm>
            <a:off x="189230" y="6463665"/>
            <a:ext cx="6610985" cy="32639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Date de intrare:</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starea butonului (Low/High).</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Date de ie</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ş</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ire:</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cele 3 melodii(frecven</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ţ</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e pe buzzer);</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luminile de pe ramuri(</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tensiunea</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 de pe LED-uri).</a:t>
            </a: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a:p>
            <a:pPr marR="0" algn="l" defTabSz="914400" rtl="0" eaLnBrk="1" fontAlgn="base" latinLnBrk="0" hangingPunct="1">
              <a:lnSpc>
                <a:spcPct val="100000"/>
              </a:lnSpc>
              <a:spcBef>
                <a:spcPct val="20000"/>
              </a:spcBef>
              <a:spcAft>
                <a:spcPct val="0"/>
              </a:spcAft>
              <a:buClrTx/>
              <a:buSzTx/>
              <a:buNone/>
            </a:pP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 y="271145"/>
            <a:ext cx="6866890" cy="1313180"/>
          </a:xfrm>
        </p:spPr>
        <p:txBody>
          <a:bodyPr/>
          <a:p>
            <a:pPr fontAlgn="base"/>
            <a:r>
              <a:rPr lang="en-US" sz="3600" strike="noStrike" noProof="1">
                <a:solidFill>
                  <a:schemeClr val="tx1">
                    <a:lumMod val="65000"/>
                    <a:lumOff val="35000"/>
                  </a:schemeClr>
                </a:solidFill>
                <a:latin typeface="Gungsuh" panose="02030600000101010101" charset="-127"/>
                <a:ea typeface="Gungsuh" panose="02030600000101010101" charset="-127"/>
              </a:rPr>
              <a:t>Proiectarea fizic</a:t>
            </a:r>
            <a:r>
              <a:rPr lang="ro-RO" altLang="en-US" sz="3600" strike="noStrike" noProof="1">
                <a:solidFill>
                  <a:schemeClr val="tx1">
                    <a:lumMod val="65000"/>
                    <a:lumOff val="35000"/>
                  </a:schemeClr>
                </a:solidFill>
                <a:latin typeface="Gungsuh" panose="02030600000101010101" charset="-127"/>
                <a:ea typeface="Gungsuh" panose="02030600000101010101" charset="-127"/>
              </a:rPr>
              <a:t>ă</a:t>
            </a:r>
            <a:endParaRPr lang="ro-RO" alt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3" name="Content Placeholder 2"/>
          <p:cNvSpPr>
            <a:spLocks noGrp="1"/>
          </p:cNvSpPr>
          <p:nvPr>
            <p:ph idx="1"/>
          </p:nvPr>
        </p:nvSpPr>
        <p:spPr>
          <a:xfrm>
            <a:off x="184150" y="1423670"/>
            <a:ext cx="6409690" cy="3283585"/>
          </a:xfrm>
        </p:spPr>
        <p:txBody>
          <a:bodyPr/>
          <a:p>
            <a:pPr marL="0" indent="0" fontAlgn="base">
              <a:buNone/>
            </a:pPr>
            <a:r>
              <a:rPr lang="en-US" strike="noStrike" noProof="1">
                <a:solidFill>
                  <a:schemeClr val="tx1">
                    <a:lumMod val="65000"/>
                    <a:lumOff val="35000"/>
                  </a:schemeClr>
                </a:solidFill>
                <a:latin typeface="Segoe UI" panose="020B0502040204020203" charset="0"/>
                <a:cs typeface="Segoe UI" panose="020B0502040204020203" charset="0"/>
              </a:rPr>
              <a:t>Obiecte </a:t>
            </a:r>
            <a:r>
              <a:rPr lang="ro-RO" altLang="en-US" strike="noStrike" noProof="1">
                <a:solidFill>
                  <a:schemeClr val="tx1">
                    <a:lumMod val="65000"/>
                    <a:lumOff val="35000"/>
                  </a:schemeClr>
                </a:solidFill>
                <a:latin typeface="Segoe UI" panose="020B0502040204020203" charset="0"/>
                <a:cs typeface="Segoe UI" panose="020B0502040204020203" charset="0"/>
              </a:rPr>
              <a:t>componente</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o plac</a:t>
            </a:r>
            <a:r>
              <a:rPr lang="ro-RO" altLang="en-US" strike="noStrike" noProof="1">
                <a:solidFill>
                  <a:schemeClr val="tx1">
                    <a:lumMod val="65000"/>
                    <a:lumOff val="35000"/>
                  </a:schemeClr>
                </a:solidFill>
                <a:latin typeface="Segoe UI" panose="020B0502040204020203" charset="0"/>
                <a:cs typeface="Segoe UI" panose="020B0502040204020203" charset="0"/>
              </a:rPr>
              <a:t>ă</a:t>
            </a:r>
            <a:r>
              <a:rPr lang="en-US" strike="noStrike" noProof="1">
                <a:solidFill>
                  <a:schemeClr val="tx1">
                    <a:lumMod val="65000"/>
                    <a:lumOff val="35000"/>
                  </a:schemeClr>
                </a:solidFill>
                <a:latin typeface="Segoe UI" panose="020B0502040204020203" charset="0"/>
                <a:cs typeface="Segoe UI" panose="020B0502040204020203" charset="0"/>
              </a:rPr>
              <a:t> de </a:t>
            </a:r>
            <a:r>
              <a:rPr lang="ro-RO" altLang="en-US" strike="noStrike" noProof="1">
                <a:solidFill>
                  <a:schemeClr val="tx1">
                    <a:lumMod val="65000"/>
                    <a:lumOff val="35000"/>
                  </a:schemeClr>
                </a:solidFill>
                <a:latin typeface="Segoe UI" panose="020B0502040204020203" charset="0"/>
                <a:cs typeface="Segoe UI" panose="020B0502040204020203" charset="0"/>
              </a:rPr>
              <a:t>A</a:t>
            </a:r>
            <a:r>
              <a:rPr lang="en-US" strike="noStrike" noProof="1">
                <a:solidFill>
                  <a:schemeClr val="tx1">
                    <a:lumMod val="65000"/>
                    <a:lumOff val="35000"/>
                  </a:schemeClr>
                </a:solidFill>
                <a:latin typeface="Segoe UI" panose="020B0502040204020203" charset="0"/>
                <a:cs typeface="Segoe UI" panose="020B0502040204020203" charset="0"/>
              </a:rPr>
              <a:t>rduino (ATmega328P);</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buzzer </a:t>
            </a:r>
            <a:r>
              <a:rPr lang="ro-RO" altLang="en-US" strike="noStrike" noProof="1">
                <a:solidFill>
                  <a:schemeClr val="tx1">
                    <a:lumMod val="65000"/>
                    <a:lumOff val="35000"/>
                  </a:schemeClr>
                </a:solidFill>
                <a:latin typeface="Segoe UI" panose="020B0502040204020203" charset="0"/>
                <a:cs typeface="Segoe UI" panose="020B0502040204020203" charset="0"/>
              </a:rPr>
              <a:t>ş</a:t>
            </a:r>
            <a:r>
              <a:rPr lang="en-US" strike="noStrike" noProof="1">
                <a:solidFill>
                  <a:schemeClr val="tx1">
                    <a:lumMod val="65000"/>
                    <a:lumOff val="35000"/>
                  </a:schemeClr>
                </a:solidFill>
                <a:latin typeface="Segoe UI" panose="020B0502040204020203" charset="0"/>
                <a:cs typeface="Segoe UI" panose="020B0502040204020203" charset="0"/>
              </a:rPr>
              <a:t>i un poten</a:t>
            </a:r>
            <a:r>
              <a:rPr lang="ro-RO" altLang="en-US" strike="noStrike" noProof="1">
                <a:solidFill>
                  <a:schemeClr val="tx1">
                    <a:lumMod val="65000"/>
                    <a:lumOff val="35000"/>
                  </a:schemeClr>
                </a:solidFill>
                <a:latin typeface="Segoe UI" panose="020B0502040204020203" charset="0"/>
                <a:cs typeface="Segoe UI" panose="020B0502040204020203" charset="0"/>
              </a:rPr>
              <a:t>ţ</a:t>
            </a:r>
            <a:r>
              <a:rPr lang="en-US" strike="noStrike" noProof="1">
                <a:solidFill>
                  <a:schemeClr val="tx1">
                    <a:lumMod val="65000"/>
                    <a:lumOff val="35000"/>
                  </a:schemeClr>
                </a:solidFill>
                <a:latin typeface="Segoe UI" panose="020B0502040204020203" charset="0"/>
                <a:cs typeface="Segoe UI" panose="020B0502040204020203" charset="0"/>
              </a:rPr>
              <a:t>iometru;</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buton;</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5 LED-uri a cate 4 culori (ro</a:t>
            </a:r>
            <a:r>
              <a:rPr lang="ro-RO" altLang="en-US" strike="noStrike" noProof="1">
                <a:solidFill>
                  <a:schemeClr val="tx1">
                    <a:lumMod val="65000"/>
                    <a:lumOff val="35000"/>
                  </a:schemeClr>
                </a:solidFill>
                <a:latin typeface="Segoe UI" panose="020B0502040204020203" charset="0"/>
                <a:cs typeface="Segoe UI" panose="020B0502040204020203" charset="0"/>
              </a:rPr>
              <a:t>ş</a:t>
            </a:r>
            <a:r>
              <a:rPr lang="en-US" strike="noStrike" noProof="1">
                <a:solidFill>
                  <a:schemeClr val="tx1">
                    <a:lumMod val="65000"/>
                    <a:lumOff val="35000"/>
                  </a:schemeClr>
                </a:solidFill>
                <a:latin typeface="Segoe UI" panose="020B0502040204020203" charset="0"/>
                <a:cs typeface="Segoe UI" panose="020B0502040204020203" charset="0"/>
              </a:rPr>
              <a:t>u,</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galben,</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verde,</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albastru);</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breadboard, rezis</a:t>
            </a:r>
            <a:r>
              <a:rPr lang="ro-RO" altLang="en-US" strike="noStrike" noProof="1">
                <a:solidFill>
                  <a:schemeClr val="tx1">
                    <a:lumMod val="65000"/>
                    <a:lumOff val="35000"/>
                  </a:schemeClr>
                </a:solidFill>
                <a:latin typeface="Segoe UI" panose="020B0502040204020203" charset="0"/>
                <a:cs typeface="Segoe UI" panose="020B0502040204020203" charset="0"/>
              </a:rPr>
              <a:t>ţ</a:t>
            </a:r>
            <a:r>
              <a:rPr lang="en-US" strike="noStrike" noProof="1">
                <a:solidFill>
                  <a:schemeClr val="tx1">
                    <a:lumMod val="65000"/>
                    <a:lumOff val="35000"/>
                  </a:schemeClr>
                </a:solidFill>
                <a:latin typeface="Segoe UI" panose="020B0502040204020203" charset="0"/>
                <a:cs typeface="Segoe UI" panose="020B0502040204020203" charset="0"/>
              </a:rPr>
              <a:t>ente si fire.</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Wingdings" panose="05000000000000000000" charset="0"/>
              <a:buChar char="v"/>
            </a:pPr>
            <a:endParaRPr lang="en-US" strike="noStrike" noProof="1">
              <a:solidFill>
                <a:schemeClr val="tx1">
                  <a:lumMod val="65000"/>
                  <a:lumOff val="35000"/>
                </a:schemeClr>
              </a:solidFill>
              <a:latin typeface="Segoe UI" panose="020B0502040204020203" charset="0"/>
              <a:cs typeface="Segoe UI" panose="020B0502040204020203" charset="0"/>
            </a:endParaRPr>
          </a:p>
        </p:txBody>
      </p:sp>
      <p:sp>
        <p:nvSpPr>
          <p:cNvPr id="6" name="Title 1"/>
          <p:cNvSpPr>
            <a:spLocks noGrp="1"/>
          </p:cNvSpPr>
          <p:nvPr/>
        </p:nvSpPr>
        <p:spPr>
          <a:xfrm>
            <a:off x="-50165" y="4807585"/>
            <a:ext cx="6878320" cy="138620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strike="noStrike" noProof="1">
                <a:solidFill>
                  <a:schemeClr val="tx1">
                    <a:lumMod val="65000"/>
                    <a:lumOff val="35000"/>
                  </a:schemeClr>
                </a:solidFill>
                <a:latin typeface="Gungsuh" panose="02030600000101010101" charset="-127"/>
                <a:ea typeface="Gungsuh" panose="02030600000101010101" charset="-127"/>
              </a:rPr>
              <a:t>Pro</a:t>
            </a:r>
            <a:r>
              <a:rPr lang="ro-RO" altLang="en-US" sz="3600" strike="noStrike" noProof="1">
                <a:solidFill>
                  <a:schemeClr val="tx1">
                    <a:lumMod val="65000"/>
                    <a:lumOff val="35000"/>
                  </a:schemeClr>
                </a:solidFill>
                <a:latin typeface="Gungsuh" panose="02030600000101010101" charset="-127"/>
                <a:ea typeface="Gungsuh" panose="02030600000101010101" charset="-127"/>
              </a:rPr>
              <a:t>iectarea</a:t>
            </a:r>
            <a:r>
              <a:rPr lang="en-US" sz="3600" strike="noStrike" noProof="1">
                <a:solidFill>
                  <a:schemeClr val="tx1">
                    <a:lumMod val="65000"/>
                    <a:lumOff val="35000"/>
                  </a:schemeClr>
                </a:solidFill>
                <a:latin typeface="Gungsuh" panose="02030600000101010101" charset="-127"/>
                <a:ea typeface="Gungsuh" panose="02030600000101010101" charset="-127"/>
              </a:rPr>
              <a:t> ghiveciului</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170" name="Content Placeholder 2"/>
          <p:cNvSpPr>
            <a:spLocks noGrp="1"/>
          </p:cNvSpPr>
          <p:nvPr/>
        </p:nvSpPr>
        <p:spPr>
          <a:xfrm>
            <a:off x="184150" y="5960110"/>
            <a:ext cx="6409690" cy="653605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en-US" altLang="zh-CN">
                <a:solidFill>
                  <a:schemeClr val="tx1">
                    <a:lumMod val="65000"/>
                    <a:lumOff val="35000"/>
                  </a:schemeClr>
                </a:solidFill>
                <a:latin typeface="Segoe UI" panose="020B0502040204020203" charset="0"/>
                <a:cs typeface="Segoe UI" panose="020B0502040204020203" charset="0"/>
              </a:rPr>
              <a:t>Pentru a proiecta arborele conform descrierii, pe fundul ghiveciului vom lipi placa de </a:t>
            </a:r>
            <a:r>
              <a:rPr lang="ro-RO" altLang="en-US">
                <a:solidFill>
                  <a:schemeClr val="tx1">
                    <a:lumMod val="65000"/>
                    <a:lumOff val="35000"/>
                  </a:schemeClr>
                </a:solidFill>
                <a:latin typeface="Segoe UI" panose="020B0502040204020203" charset="0"/>
                <a:cs typeface="Segoe UI" panose="020B0502040204020203" charset="0"/>
              </a:rPr>
              <a:t>A</a:t>
            </a:r>
            <a:r>
              <a:rPr lang="en-US" altLang="zh-CN">
                <a:solidFill>
                  <a:schemeClr val="tx1">
                    <a:lumMod val="65000"/>
                    <a:lumOff val="35000"/>
                  </a:schemeClr>
                </a:solidFill>
                <a:latin typeface="Segoe UI" panose="020B0502040204020203" charset="0"/>
                <a:cs typeface="Segoe UI" panose="020B0502040204020203" charset="0"/>
              </a:rPr>
              <a:t>rduino si vom </a:t>
            </a:r>
            <a:r>
              <a:rPr lang="ro-RO" altLang="en-US">
                <a:solidFill>
                  <a:schemeClr val="tx1">
                    <a:lumMod val="65000"/>
                    <a:lumOff val="35000"/>
                  </a:schemeClr>
                </a:solidFill>
                <a:latin typeface="Segoe UI" panose="020B0502040204020203" charset="0"/>
                <a:cs typeface="Segoe UI" panose="020B0502040204020203" charset="0"/>
              </a:rPr>
              <a:t>găurii</a:t>
            </a:r>
            <a:r>
              <a:rPr lang="en-US" altLang="zh-CN">
                <a:solidFill>
                  <a:schemeClr val="tx1">
                    <a:lumMod val="65000"/>
                    <a:lumOff val="35000"/>
                  </a:schemeClr>
                </a:solidFill>
                <a:latin typeface="Segoe UI" panose="020B0502040204020203" charset="0"/>
                <a:cs typeface="Segoe UI" panose="020B0502040204020203" charset="0"/>
              </a:rPr>
              <a:t> ghiveciul pe </a:t>
            </a:r>
            <a:r>
              <a:rPr lang="ro-RO" altLang="en-US">
                <a:solidFill>
                  <a:schemeClr val="tx1">
                    <a:lumMod val="65000"/>
                    <a:lumOff val="35000"/>
                  </a:schemeClr>
                </a:solidFill>
                <a:latin typeface="Segoe UI" panose="020B0502040204020203" charset="0"/>
                <a:cs typeface="Segoe UI" panose="020B0502040204020203" charset="0"/>
              </a:rPr>
              <a:t>lateral</a:t>
            </a:r>
            <a:r>
              <a:rPr lang="en-US" altLang="zh-CN">
                <a:solidFill>
                  <a:schemeClr val="tx1">
                    <a:lumMod val="65000"/>
                    <a:lumOff val="35000"/>
                  </a:schemeClr>
                </a:solidFill>
                <a:latin typeface="Segoe UI" panose="020B0502040204020203" charset="0"/>
                <a:cs typeface="Segoe UI" panose="020B0502040204020203" charset="0"/>
              </a:rPr>
              <a:t> pentru a-l putea alimenta</a:t>
            </a:r>
            <a:r>
              <a:rPr lang="ro-RO" altLang="en-US">
                <a:solidFill>
                  <a:schemeClr val="tx1">
                    <a:lumMod val="65000"/>
                    <a:lumOff val="35000"/>
                  </a:schemeClr>
                </a:solidFill>
                <a:latin typeface="Segoe UI" panose="020B0502040204020203" charset="0"/>
                <a:cs typeface="Segoe UI" panose="020B0502040204020203" charset="0"/>
              </a:rPr>
              <a:t> şi pentru a putea să conectăm butonul</a:t>
            </a:r>
            <a:r>
              <a:rPr lang="en-US" altLang="zh-CN">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t>
            </a:r>
            <a:r>
              <a:rPr lang="ro-RO" altLang="en-US">
                <a:solidFill>
                  <a:schemeClr val="tx1">
                    <a:lumMod val="65000"/>
                    <a:lumOff val="35000"/>
                  </a:schemeClr>
                </a:solidFill>
                <a:latin typeface="Segoe UI" panose="020B0502040204020203" charset="0"/>
                <a:cs typeface="Segoe UI" panose="020B0502040204020203" charset="0"/>
                <a:sym typeface="+mn-ea"/>
              </a:rPr>
              <a:t>Peste </a:t>
            </a:r>
            <a:r>
              <a:rPr lang="en-US" altLang="zh-CN">
                <a:solidFill>
                  <a:schemeClr val="tx1">
                    <a:lumMod val="65000"/>
                    <a:lumOff val="35000"/>
                  </a:schemeClr>
                </a:solidFill>
                <a:latin typeface="Segoe UI" panose="020B0502040204020203" charset="0"/>
                <a:cs typeface="Segoe UI" panose="020B0502040204020203" charset="0"/>
                <a:sym typeface="+mn-ea"/>
              </a:rPr>
              <a:t>placa de </a:t>
            </a:r>
            <a:r>
              <a:rPr lang="ro-RO" altLang="en-US">
                <a:solidFill>
                  <a:schemeClr val="tx1">
                    <a:lumMod val="65000"/>
                    <a:lumOff val="35000"/>
                  </a:schemeClr>
                </a:solidFill>
                <a:latin typeface="Segoe UI" panose="020B0502040204020203" charset="0"/>
                <a:cs typeface="Segoe UI" panose="020B0502040204020203" charset="0"/>
                <a:sym typeface="+mn-ea"/>
              </a:rPr>
              <a:t>A</a:t>
            </a:r>
            <a:r>
              <a:rPr lang="en-US" altLang="zh-CN">
                <a:solidFill>
                  <a:schemeClr val="tx1">
                    <a:lumMod val="65000"/>
                    <a:lumOff val="35000"/>
                  </a:schemeClr>
                </a:solidFill>
                <a:latin typeface="Segoe UI" panose="020B0502040204020203" charset="0"/>
                <a:cs typeface="Segoe UI" panose="020B0502040204020203" charset="0"/>
                <a:sym typeface="+mn-ea"/>
              </a:rPr>
              <a:t>rduino</a:t>
            </a:r>
            <a:r>
              <a:rPr lang="en-US" altLang="zh-CN">
                <a:solidFill>
                  <a:schemeClr val="tx1">
                    <a:lumMod val="65000"/>
                    <a:lumOff val="35000"/>
                  </a:schemeClr>
                </a:solidFill>
                <a:latin typeface="Segoe UI" panose="020B0502040204020203" charset="0"/>
                <a:cs typeface="Segoe UI" panose="020B0502040204020203" charset="0"/>
              </a:rPr>
              <a:t> va fi plasat breadboard-ul</a:t>
            </a:r>
            <a:r>
              <a:rPr lang="ro-RO" altLang="en-US">
                <a:solidFill>
                  <a:schemeClr val="tx1">
                    <a:lumMod val="65000"/>
                    <a:lumOff val="35000"/>
                  </a:schemeClr>
                </a:solidFill>
                <a:latin typeface="Segoe UI" panose="020B0502040204020203" charset="0"/>
                <a:cs typeface="Segoe UI" panose="020B0502040204020203" charset="0"/>
              </a:rPr>
              <a:t> de care este conectat buzzer-ul</a:t>
            </a:r>
            <a:r>
              <a:rPr lang="en-US" altLang="zh-CN">
                <a:solidFill>
                  <a:schemeClr val="tx1">
                    <a:lumMod val="65000"/>
                    <a:lumOff val="35000"/>
                  </a:schemeClr>
                </a:solidFill>
                <a:latin typeface="Segoe UI" panose="020B0502040204020203" charset="0"/>
                <a:cs typeface="Segoe UI" panose="020B0502040204020203" charset="0"/>
              </a:rPr>
              <a:t>, iar peste el un capac cu rol de proteja</a:t>
            </a:r>
            <a:r>
              <a:rPr lang="ro-RO" altLang="en-US">
                <a:solidFill>
                  <a:schemeClr val="tx1">
                    <a:lumMod val="65000"/>
                    <a:lumOff val="35000"/>
                  </a:schemeClr>
                </a:solidFill>
                <a:latin typeface="Segoe UI" panose="020B0502040204020203" charset="0"/>
                <a:cs typeface="Segoe UI" panose="020B0502040204020203" charset="0"/>
              </a:rPr>
              <a:t>re a</a:t>
            </a:r>
            <a:r>
              <a:rPr lang="en-US" altLang="zh-CN">
                <a:solidFill>
                  <a:schemeClr val="tx1">
                    <a:lumMod val="65000"/>
                    <a:lumOff val="35000"/>
                  </a:schemeClr>
                </a:solidFill>
                <a:latin typeface="Segoe UI" panose="020B0502040204020203" charset="0"/>
                <a:cs typeface="Segoe UI" panose="020B0502040204020203" charset="0"/>
              </a:rPr>
              <a:t> circuitel</a:t>
            </a:r>
            <a:r>
              <a:rPr lang="ro-RO" altLang="en-US">
                <a:solidFill>
                  <a:schemeClr val="tx1">
                    <a:lumMod val="65000"/>
                    <a:lumOff val="35000"/>
                  </a:schemeClr>
                </a:solidFill>
                <a:latin typeface="Segoe UI" panose="020B0502040204020203" charset="0"/>
                <a:cs typeface="Segoe UI" panose="020B0502040204020203" charset="0"/>
              </a:rPr>
              <a:t>or</a:t>
            </a:r>
            <a:r>
              <a:rPr lang="en-US" altLang="zh-CN">
                <a:solidFill>
                  <a:schemeClr val="tx1">
                    <a:lumMod val="65000"/>
                    <a:lumOff val="35000"/>
                  </a:schemeClr>
                </a:solidFill>
                <a:latin typeface="Segoe UI" panose="020B0502040204020203" charset="0"/>
                <a:cs typeface="Segoe UI" panose="020B0502040204020203" charset="0"/>
              </a:rPr>
              <a:t> interioare.</a:t>
            </a:r>
            <a:r>
              <a:rPr lang="ro-RO" altLang="en-US">
                <a:solidFill>
                  <a:schemeClr val="tx1">
                    <a:lumMod val="65000"/>
                    <a:lumOff val="35000"/>
                  </a:schemeClr>
                </a:solidFill>
                <a:latin typeface="Segoe UI" panose="020B0502040204020203" charset="0"/>
                <a:cs typeface="Segoe UI" panose="020B0502040204020203" charset="0"/>
              </a:rPr>
              <a:t> De asemenea, pe capac va fi amplasat un potenţiometru.</a:t>
            </a:r>
            <a:endParaRPr lang="ro-RO" altLang="en-US">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Content Placeholder 3" descr="48366363_351990608921731_7661609460015562752_n"/>
          <p:cNvPicPr>
            <a:picLocks noChangeAspect="1"/>
          </p:cNvPicPr>
          <p:nvPr>
            <p:ph sz="half" idx="1"/>
          </p:nvPr>
        </p:nvPicPr>
        <p:blipFill>
          <a:blip r:embed="rId1"/>
          <a:srcRect r="14715"/>
          <a:stretch>
            <a:fillRect/>
          </a:stretch>
        </p:blipFill>
        <p:spPr>
          <a:xfrm>
            <a:off x="260985" y="1063625"/>
            <a:ext cx="5193665" cy="3094990"/>
          </a:xfrm>
        </p:spPr>
      </p:pic>
      <p:pic>
        <p:nvPicPr>
          <p:cNvPr id="16386" name="Content Placeholder 4" descr="49409607_373162970083191_725986529725382656_n"/>
          <p:cNvPicPr>
            <a:picLocks noChangeAspect="1"/>
          </p:cNvPicPr>
          <p:nvPr>
            <p:ph sz="half" idx="2"/>
          </p:nvPr>
        </p:nvPicPr>
        <p:blipFill>
          <a:blip r:embed="rId2"/>
          <a:srcRect l="37857" b="60496"/>
          <a:stretch>
            <a:fillRect/>
          </a:stretch>
        </p:blipFill>
        <p:spPr>
          <a:xfrm rot="16200000">
            <a:off x="3847465" y="4756150"/>
            <a:ext cx="3079115" cy="2610485"/>
          </a:xfrm>
          <a:prstGeom prst="rect">
            <a:avLst/>
          </a:prstGeom>
          <a:noFill/>
          <a:ln w="9525">
            <a:noFill/>
          </a:ln>
        </p:spPr>
      </p:pic>
      <p:cxnSp>
        <p:nvCxnSpPr>
          <p:cNvPr id="3" name="Straight Arrow Connector 2"/>
          <p:cNvCxnSpPr/>
          <p:nvPr/>
        </p:nvCxnSpPr>
        <p:spPr>
          <a:xfrm flipH="1">
            <a:off x="1484630" y="703580"/>
            <a:ext cx="288290" cy="935990"/>
          </a:xfrm>
          <a:prstGeom prst="straightConnector1">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p:cNvCxnSpPr/>
          <p:nvPr/>
        </p:nvCxnSpPr>
        <p:spPr>
          <a:xfrm flipV="1">
            <a:off x="2564765" y="3079750"/>
            <a:ext cx="1080135" cy="1511935"/>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2637155" y="5095875"/>
            <a:ext cx="1943735" cy="935990"/>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4004945" y="847725"/>
            <a:ext cx="1656080" cy="1799590"/>
          </a:xfrm>
          <a:prstGeom prst="straightConnector1">
            <a:avLst/>
          </a:prstGeom>
          <a:ln w="28575" cmpd="sng">
            <a:solidFill>
              <a:srgbClr val="92D05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5300980" y="3367405"/>
            <a:ext cx="575945" cy="1872615"/>
          </a:xfrm>
          <a:prstGeom prst="straightConnector1">
            <a:avLst/>
          </a:prstGeom>
          <a:ln w="28575" cmpd="sng">
            <a:solidFill>
              <a:schemeClr val="accent4">
                <a:lumMod val="60000"/>
                <a:lumOff val="40000"/>
              </a:schemeClr>
            </a:solidFill>
            <a:prstDash val="solid"/>
            <a:tailEnd type="arrow" w="med" len="med"/>
          </a:ln>
        </p:spPr>
        <p:style>
          <a:lnRef idx="3">
            <a:schemeClr val="accent5"/>
          </a:lnRef>
          <a:fillRef idx="0">
            <a:schemeClr val="accent5"/>
          </a:fillRef>
          <a:effectRef idx="2">
            <a:schemeClr val="accent5"/>
          </a:effectRef>
          <a:fontRef idx="minor">
            <a:schemeClr val="tx1"/>
          </a:fontRef>
        </p:style>
      </p:cxnSp>
      <p:pic>
        <p:nvPicPr>
          <p:cNvPr id="10" name="Picture 9" descr="Photo1"/>
          <p:cNvPicPr>
            <a:picLocks noChangeAspect="1"/>
          </p:cNvPicPr>
          <p:nvPr/>
        </p:nvPicPr>
        <p:blipFill>
          <a:blip r:embed="rId3"/>
          <a:srcRect t="29132"/>
          <a:stretch>
            <a:fillRect/>
          </a:stretch>
        </p:blipFill>
        <p:spPr>
          <a:xfrm flipH="1">
            <a:off x="188595" y="7040245"/>
            <a:ext cx="3181350" cy="2602865"/>
          </a:xfrm>
          <a:prstGeom prst="rect">
            <a:avLst/>
          </a:prstGeom>
        </p:spPr>
      </p:pic>
      <p:cxnSp>
        <p:nvCxnSpPr>
          <p:cNvPr id="11" name="Straight Arrow Connector 10"/>
          <p:cNvCxnSpPr/>
          <p:nvPr/>
        </p:nvCxnSpPr>
        <p:spPr>
          <a:xfrm flipV="1">
            <a:off x="3140710" y="6247765"/>
            <a:ext cx="1944370" cy="72390"/>
          </a:xfrm>
          <a:prstGeom prst="straightConnector1">
            <a:avLst/>
          </a:prstGeom>
          <a:ln w="28575" cmpd="sng">
            <a:solidFill>
              <a:srgbClr val="FF0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2646045" y="8408035"/>
            <a:ext cx="2078990" cy="28575"/>
          </a:xfrm>
          <a:prstGeom prst="straightConnector1">
            <a:avLst/>
          </a:prstGeom>
          <a:ln w="28575" cmpd="sng">
            <a:solidFill>
              <a:srgbClr val="FFC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2646045" y="8983980"/>
            <a:ext cx="2007235" cy="0"/>
          </a:xfrm>
          <a:prstGeom prst="straightConnector1">
            <a:avLst/>
          </a:prstGeom>
          <a:ln w="28575" cmpd="sng">
            <a:solidFill>
              <a:srgbClr val="00B0F0"/>
            </a:solidFill>
            <a:prstDash val="solid"/>
            <a:tailEnd type="arrow" w="med" len="med"/>
          </a:ln>
        </p:spPr>
        <p:style>
          <a:lnRef idx="3">
            <a:schemeClr val="accent5"/>
          </a:lnRef>
          <a:fillRef idx="0">
            <a:schemeClr val="accent5"/>
          </a:fillRef>
          <a:effectRef idx="2">
            <a:schemeClr val="accent5"/>
          </a:effectRef>
          <a:fontRef idx="minor">
            <a:schemeClr val="tx1"/>
          </a:fontRef>
        </p:style>
      </p:cxnSp>
      <p:sp>
        <p:nvSpPr>
          <p:cNvPr id="14" name="Text Box 13"/>
          <p:cNvSpPr txBox="1"/>
          <p:nvPr/>
        </p:nvSpPr>
        <p:spPr>
          <a:xfrm>
            <a:off x="1196975" y="271780"/>
            <a:ext cx="2660015" cy="460375"/>
          </a:xfrm>
          <a:prstGeom prst="rect">
            <a:avLst/>
          </a:prstGeom>
          <a:noFill/>
        </p:spPr>
        <p:txBody>
          <a:bodyPr wrap="none" rtlCol="0">
            <a:spAutoFit/>
          </a:bodyPr>
          <a:p>
            <a:r>
              <a:rPr lang="ro-RO" altLang="en-US" sz="2400" b="1" u="sng">
                <a:solidFill>
                  <a:schemeClr val="accent1"/>
                </a:solidFill>
              </a:rPr>
              <a:t>Placa de Arduino</a:t>
            </a:r>
            <a:endParaRPr lang="ro-RO" altLang="en-US" sz="2400" b="1" u="sng">
              <a:solidFill>
                <a:schemeClr val="accent1"/>
              </a:solidFill>
            </a:endParaRPr>
          </a:p>
        </p:txBody>
      </p:sp>
      <p:sp>
        <p:nvSpPr>
          <p:cNvPr id="15" name="Text Box 14"/>
          <p:cNvSpPr txBox="1"/>
          <p:nvPr/>
        </p:nvSpPr>
        <p:spPr>
          <a:xfrm>
            <a:off x="5454650" y="343535"/>
            <a:ext cx="1182370" cy="460375"/>
          </a:xfrm>
          <a:prstGeom prst="rect">
            <a:avLst/>
          </a:prstGeom>
          <a:noFill/>
        </p:spPr>
        <p:txBody>
          <a:bodyPr wrap="none" rtlCol="0">
            <a:spAutoFit/>
          </a:bodyPr>
          <a:p>
            <a:r>
              <a:rPr lang="ro-RO" altLang="en-US" sz="2400" b="1" u="sng">
                <a:gradFill>
                  <a:gsLst>
                    <a:gs pos="100000">
                      <a:srgbClr val="9EE256"/>
                    </a:gs>
                    <a:gs pos="100000">
                      <a:srgbClr val="52762D"/>
                    </a:gs>
                  </a:gsLst>
                  <a:lin ang="5400000" scaled="0"/>
                </a:gradFill>
              </a:rPr>
              <a:t>Buzzer</a:t>
            </a:r>
            <a:endParaRPr lang="ro-RO" altLang="en-US" sz="2400" b="1" u="sng">
              <a:gradFill>
                <a:gsLst>
                  <a:gs pos="100000">
                    <a:srgbClr val="9EE256"/>
                  </a:gs>
                  <a:gs pos="100000">
                    <a:srgbClr val="52762D"/>
                  </a:gs>
                </a:gsLst>
                <a:lin ang="5400000" scaled="0"/>
              </a:gradFill>
            </a:endParaRPr>
          </a:p>
        </p:txBody>
      </p:sp>
      <p:sp>
        <p:nvSpPr>
          <p:cNvPr id="16" name="Text Box 15"/>
          <p:cNvSpPr txBox="1"/>
          <p:nvPr/>
        </p:nvSpPr>
        <p:spPr>
          <a:xfrm rot="3060000">
            <a:off x="5062855" y="3076575"/>
            <a:ext cx="2248535" cy="460375"/>
          </a:xfrm>
          <a:prstGeom prst="rect">
            <a:avLst/>
          </a:prstGeom>
          <a:noFill/>
        </p:spPr>
        <p:txBody>
          <a:bodyPr wrap="none" rtlCol="0">
            <a:spAutoFit/>
          </a:bodyPr>
          <a:p>
            <a:r>
              <a:rPr lang="ro-RO" altLang="en-US" sz="2400" b="1" u="sng">
                <a:solidFill>
                  <a:schemeClr val="accent4">
                    <a:lumMod val="60000"/>
                    <a:lumOff val="40000"/>
                  </a:schemeClr>
                </a:solidFill>
              </a:rPr>
              <a:t>Potenţiometru</a:t>
            </a:r>
            <a:endParaRPr lang="ro-RO" altLang="en-US" sz="2400" b="1" u="sng">
              <a:solidFill>
                <a:schemeClr val="accent4">
                  <a:lumMod val="60000"/>
                  <a:lumOff val="40000"/>
                </a:schemeClr>
              </a:solidFill>
            </a:endParaRPr>
          </a:p>
        </p:txBody>
      </p:sp>
      <p:sp>
        <p:nvSpPr>
          <p:cNvPr id="17" name="Text Box 16"/>
          <p:cNvSpPr txBox="1"/>
          <p:nvPr/>
        </p:nvSpPr>
        <p:spPr>
          <a:xfrm>
            <a:off x="692785" y="4591685"/>
            <a:ext cx="1893570" cy="460375"/>
          </a:xfrm>
          <a:prstGeom prst="rect">
            <a:avLst/>
          </a:prstGeom>
          <a:noFill/>
        </p:spPr>
        <p:txBody>
          <a:bodyPr wrap="none" rtlCol="0">
            <a:spAutoFit/>
          </a:bodyPr>
          <a:p>
            <a:pPr algn="l"/>
            <a:r>
              <a:rPr lang="ro-RO" altLang="en-US" sz="2400" b="1" u="sng">
                <a:solidFill>
                  <a:schemeClr val="accent5"/>
                </a:solidFill>
                <a:latin typeface="+mj-lt"/>
                <a:cs typeface="+mj-lt"/>
                <a:sym typeface="+mn-ea"/>
              </a:rPr>
              <a:t>B</a:t>
            </a:r>
            <a:r>
              <a:rPr lang="en-US" altLang="zh-CN" sz="2400" b="1" u="sng">
                <a:solidFill>
                  <a:schemeClr val="accent5"/>
                </a:solidFill>
                <a:latin typeface="+mj-lt"/>
                <a:cs typeface="+mj-lt"/>
                <a:sym typeface="+mn-ea"/>
              </a:rPr>
              <a:t>readboard</a:t>
            </a:r>
            <a:endParaRPr lang="en-US" altLang="zh-CN" sz="2400" b="1" u="sng">
              <a:solidFill>
                <a:schemeClr val="accent5"/>
              </a:solidFill>
              <a:latin typeface="+mj-lt"/>
              <a:cs typeface="+mj-lt"/>
              <a:sym typeface="+mn-ea"/>
            </a:endParaRPr>
          </a:p>
        </p:txBody>
      </p:sp>
      <p:sp>
        <p:nvSpPr>
          <p:cNvPr id="18" name="Text Box 17"/>
          <p:cNvSpPr txBox="1"/>
          <p:nvPr/>
        </p:nvSpPr>
        <p:spPr>
          <a:xfrm>
            <a:off x="1917065" y="6103620"/>
            <a:ext cx="1097915" cy="460375"/>
          </a:xfrm>
          <a:prstGeom prst="rect">
            <a:avLst/>
          </a:prstGeom>
          <a:noFill/>
        </p:spPr>
        <p:txBody>
          <a:bodyPr wrap="none" rtlCol="0">
            <a:spAutoFit/>
          </a:bodyPr>
          <a:p>
            <a:pPr algn="l"/>
            <a:r>
              <a:rPr lang="ro-RO" sz="2400" b="1" u="sng">
                <a:gradFill>
                  <a:gsLst>
                    <a:gs pos="100000">
                      <a:srgbClr val="E30000"/>
                    </a:gs>
                    <a:gs pos="100000">
                      <a:srgbClr val="760303"/>
                    </a:gs>
                  </a:gsLst>
                  <a:lin ang="5400000" scaled="0"/>
                </a:gradFill>
                <a:latin typeface="+mj-lt"/>
                <a:cs typeface="+mj-lt"/>
                <a:sym typeface="+mn-ea"/>
              </a:rPr>
              <a:t>Capac</a:t>
            </a:r>
            <a:endParaRPr lang="ro-RO" sz="2400" b="1" u="sng">
              <a:gradFill>
                <a:gsLst>
                  <a:gs pos="100000">
                    <a:srgbClr val="E30000"/>
                  </a:gs>
                  <a:gs pos="100000">
                    <a:srgbClr val="760303"/>
                  </a:gs>
                </a:gsLst>
                <a:lin ang="5400000" scaled="0"/>
              </a:gradFill>
              <a:latin typeface="+mj-lt"/>
              <a:cs typeface="+mj-lt"/>
              <a:sym typeface="+mn-ea"/>
            </a:endParaRPr>
          </a:p>
        </p:txBody>
      </p:sp>
      <p:sp>
        <p:nvSpPr>
          <p:cNvPr id="19" name="Text Box 18"/>
          <p:cNvSpPr txBox="1"/>
          <p:nvPr/>
        </p:nvSpPr>
        <p:spPr>
          <a:xfrm>
            <a:off x="4813935" y="8192135"/>
            <a:ext cx="1062990" cy="460375"/>
          </a:xfrm>
          <a:prstGeom prst="rect">
            <a:avLst/>
          </a:prstGeom>
          <a:noFill/>
        </p:spPr>
        <p:txBody>
          <a:bodyPr wrap="none" rtlCol="0">
            <a:spAutoFit/>
          </a:bodyPr>
          <a:p>
            <a:pPr algn="l"/>
            <a:r>
              <a:rPr lang="ro-RO" sz="2400" b="1" u="sng">
                <a:gradFill>
                  <a:gsLst>
                    <a:gs pos="100000">
                      <a:srgbClr val="FECF40"/>
                    </a:gs>
                    <a:gs pos="100000">
                      <a:srgbClr val="846C21"/>
                    </a:gs>
                  </a:gsLst>
                  <a:lin ang="5400000" scaled="0"/>
                </a:gradFill>
                <a:latin typeface="+mj-lt"/>
                <a:cs typeface="+mj-lt"/>
                <a:sym typeface="+mn-ea"/>
              </a:rPr>
              <a:t>Buton</a:t>
            </a:r>
            <a:endParaRPr lang="ro-RO" sz="2400" b="1" u="sng">
              <a:gradFill>
                <a:gsLst>
                  <a:gs pos="100000">
                    <a:srgbClr val="FECF40"/>
                  </a:gs>
                  <a:gs pos="100000">
                    <a:srgbClr val="846C21"/>
                  </a:gs>
                </a:gsLst>
                <a:lin ang="5400000" scaled="0"/>
              </a:gradFill>
              <a:latin typeface="+mj-lt"/>
              <a:cs typeface="+mj-lt"/>
              <a:sym typeface="+mn-ea"/>
            </a:endParaRPr>
          </a:p>
        </p:txBody>
      </p:sp>
      <p:sp>
        <p:nvSpPr>
          <p:cNvPr id="20" name="Text Box 19"/>
          <p:cNvSpPr txBox="1"/>
          <p:nvPr/>
        </p:nvSpPr>
        <p:spPr>
          <a:xfrm>
            <a:off x="4725035" y="8754110"/>
            <a:ext cx="1758315" cy="460375"/>
          </a:xfrm>
          <a:prstGeom prst="rect">
            <a:avLst/>
          </a:prstGeom>
          <a:noFill/>
        </p:spPr>
        <p:txBody>
          <a:bodyPr wrap="none" rtlCol="0">
            <a:spAutoFit/>
          </a:bodyPr>
          <a:p>
            <a:pPr algn="l"/>
            <a:r>
              <a:rPr lang="ro-RO" sz="2400" b="1" u="sng">
                <a:solidFill>
                  <a:schemeClr val="accent5">
                    <a:lumMod val="60000"/>
                    <a:lumOff val="40000"/>
                  </a:schemeClr>
                </a:solidFill>
                <a:latin typeface="+mj-lt"/>
                <a:cs typeface="+mj-lt"/>
                <a:sym typeface="+mn-ea"/>
              </a:rPr>
              <a:t>Alimentare</a:t>
            </a:r>
            <a:endParaRPr lang="ro-RO" sz="2400" b="1" u="sng">
              <a:solidFill>
                <a:schemeClr val="accent5">
                  <a:lumMod val="60000"/>
                  <a:lumOff val="40000"/>
                </a:schemeClr>
              </a:solidFill>
              <a:latin typeface="+mj-lt"/>
              <a:cs typeface="+mj-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P</a:t>
            </a:r>
            <a:r>
              <a:rPr lang="ro-RO" altLang="en-US" sz="3600">
                <a:solidFill>
                  <a:schemeClr val="tx1">
                    <a:lumMod val="65000"/>
                    <a:lumOff val="35000"/>
                  </a:schemeClr>
                </a:solidFill>
                <a:latin typeface="Gungsuh" panose="02030600000101010101" charset="-127"/>
                <a:ea typeface="Gungsuh" panose="02030600000101010101" charset="-127"/>
                <a:sym typeface="+mn-ea"/>
              </a:rPr>
              <a:t>roiectarea</a:t>
            </a:r>
            <a:r>
              <a:rPr lang="en-US" sz="3600">
                <a:solidFill>
                  <a:schemeClr val="tx1">
                    <a:lumMod val="65000"/>
                    <a:lumOff val="35000"/>
                  </a:schemeClr>
                </a:solidFill>
                <a:latin typeface="Gungsuh" panose="02030600000101010101" charset="-127"/>
                <a:ea typeface="Gungsuh" panose="02030600000101010101" charset="-127"/>
                <a:sym typeface="+mn-ea"/>
              </a:rPr>
              <a:t> buzzer-ului</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4098" name="Content Placeholder 2"/>
          <p:cNvSpPr>
            <a:spLocks noGrp="1"/>
          </p:cNvSpPr>
          <p:nvPr/>
        </p:nvSpPr>
        <p:spPr>
          <a:xfrm>
            <a:off x="260350" y="1279525"/>
            <a:ext cx="6410325" cy="35071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ltLang="en-US">
                <a:solidFill>
                  <a:schemeClr val="tx1">
                    <a:lumMod val="65000"/>
                    <a:lumOff val="35000"/>
                  </a:schemeClr>
                </a:solidFill>
                <a:latin typeface="Segoe UI" panose="020B0502040204020203" charset="0"/>
                <a:cs typeface="Segoe UI" panose="020B0502040204020203" charset="0"/>
                <a:sym typeface="+mn-ea"/>
              </a:rPr>
              <a:t>I</a:t>
            </a:r>
            <a:r>
              <a:rPr lang="en-US" altLang="zh-CN">
                <a:solidFill>
                  <a:schemeClr val="tx1">
                    <a:lumMod val="65000"/>
                    <a:lumOff val="35000"/>
                  </a:schemeClr>
                </a:solidFill>
                <a:latin typeface="Segoe UI" panose="020B0502040204020203" charset="0"/>
                <a:cs typeface="Segoe UI" panose="020B0502040204020203" charset="0"/>
                <a:sym typeface="+mn-ea"/>
              </a:rPr>
              <a:t>mplementa</a:t>
            </a:r>
            <a:r>
              <a:rPr lang="ro-RO" altLang="en-US">
                <a:solidFill>
                  <a:schemeClr val="tx1">
                    <a:lumMod val="65000"/>
                    <a:lumOff val="35000"/>
                  </a:schemeClr>
                </a:solidFill>
                <a:latin typeface="Segoe UI" panose="020B0502040204020203" charset="0"/>
                <a:cs typeface="Segoe UI" panose="020B0502040204020203" charset="0"/>
                <a:sym typeface="+mn-ea"/>
              </a:rPr>
              <a:t>rea</a:t>
            </a:r>
            <a:r>
              <a:rPr lang="en-US" altLang="zh-CN">
                <a:solidFill>
                  <a:schemeClr val="tx1">
                    <a:lumMod val="65000"/>
                    <a:lumOff val="35000"/>
                  </a:schemeClr>
                </a:solidFill>
                <a:latin typeface="Segoe UI" panose="020B0502040204020203" charset="0"/>
                <a:cs typeface="Segoe UI" panose="020B0502040204020203" charset="0"/>
                <a:sym typeface="+mn-ea"/>
              </a:rPr>
              <a:t> melodii</a:t>
            </a:r>
            <a:r>
              <a:rPr lang="ro-RO" altLang="en-US">
                <a:solidFill>
                  <a:schemeClr val="tx1">
                    <a:lumMod val="65000"/>
                    <a:lumOff val="35000"/>
                  </a:schemeClr>
                </a:solidFill>
                <a:latin typeface="Segoe UI" panose="020B0502040204020203" charset="0"/>
                <a:cs typeface="Segoe UI" panose="020B0502040204020203" charset="0"/>
                <a:sym typeface="+mn-ea"/>
              </a:rPr>
              <a:t>lor</a:t>
            </a:r>
            <a:r>
              <a:rPr lang="en-US" altLang="zh-CN">
                <a:solidFill>
                  <a:schemeClr val="tx1">
                    <a:lumMod val="65000"/>
                    <a:lumOff val="35000"/>
                  </a:schemeClr>
                </a:solidFill>
                <a:latin typeface="Segoe UI" panose="020B0502040204020203" charset="0"/>
                <a:cs typeface="Segoe UI" panose="020B0502040204020203" charset="0"/>
                <a:sym typeface="+mn-ea"/>
              </a:rPr>
              <a:t> </a:t>
            </a:r>
            <a:r>
              <a:rPr lang="ro-RO" altLang="en-US">
                <a:solidFill>
                  <a:schemeClr val="tx1">
                    <a:lumMod val="65000"/>
                    <a:lumOff val="35000"/>
                  </a:schemeClr>
                </a:solidFill>
                <a:latin typeface="Segoe UI" panose="020B0502040204020203" charset="0"/>
                <a:cs typeface="Segoe UI" panose="020B0502040204020203" charset="0"/>
                <a:sym typeface="+mn-ea"/>
              </a:rPr>
              <a:t>se va realiza cu ajutorul</a:t>
            </a:r>
            <a:r>
              <a:rPr lang="en-US" altLang="zh-CN">
                <a:solidFill>
                  <a:schemeClr val="tx1">
                    <a:lumMod val="65000"/>
                    <a:lumOff val="35000"/>
                  </a:schemeClr>
                </a:solidFill>
                <a:latin typeface="Segoe UI" panose="020B0502040204020203" charset="0"/>
                <a:cs typeface="Segoe UI" panose="020B0502040204020203" charset="0"/>
                <a:sym typeface="+mn-ea"/>
              </a:rPr>
              <a:t> un</a:t>
            </a:r>
            <a:r>
              <a:rPr lang="ro-RO" altLang="en-US">
                <a:solidFill>
                  <a:schemeClr val="tx1">
                    <a:lumMod val="65000"/>
                    <a:lumOff val="35000"/>
                  </a:schemeClr>
                </a:solidFill>
                <a:latin typeface="Segoe UI" panose="020B0502040204020203" charset="0"/>
                <a:cs typeface="Segoe UI" panose="020B0502040204020203" charset="0"/>
                <a:sym typeface="+mn-ea"/>
              </a:rPr>
              <a:t>ui</a:t>
            </a:r>
            <a:r>
              <a:rPr lang="en-US" altLang="zh-CN">
                <a:solidFill>
                  <a:schemeClr val="tx1">
                    <a:lumMod val="65000"/>
                    <a:lumOff val="35000"/>
                  </a:schemeClr>
                </a:solidFill>
                <a:latin typeface="Segoe UI" panose="020B0502040204020203" charset="0"/>
                <a:cs typeface="Segoe UI" panose="020B0502040204020203" charset="0"/>
                <a:sym typeface="+mn-ea"/>
              </a:rPr>
              <a:t> buzzer pentru redarea notelor </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ltLang="zh-CN">
                <a:solidFill>
                  <a:schemeClr val="tx1">
                    <a:lumMod val="65000"/>
                    <a:lumOff val="35000"/>
                  </a:schemeClr>
                </a:solidFill>
                <a:latin typeface="Segoe UI" panose="020B0502040204020203" charset="0"/>
                <a:cs typeface="Segoe UI" panose="020B0502040204020203" charset="0"/>
                <a:sym typeface="+mn-ea"/>
              </a:rPr>
              <a:t>i </a:t>
            </a:r>
            <a:r>
              <a:rPr lang="ro-RO" altLang="en-US">
                <a:solidFill>
                  <a:schemeClr val="tx1">
                    <a:lumMod val="65000"/>
                    <a:lumOff val="35000"/>
                  </a:schemeClr>
                </a:solidFill>
                <a:latin typeface="Segoe UI" panose="020B0502040204020203" charset="0"/>
                <a:cs typeface="Segoe UI" panose="020B0502040204020203" charset="0"/>
                <a:sym typeface="+mn-ea"/>
              </a:rPr>
              <a:t>a unui</a:t>
            </a:r>
            <a:r>
              <a:rPr lang="en-US" altLang="zh-CN">
                <a:solidFill>
                  <a:schemeClr val="tx1">
                    <a:lumMod val="65000"/>
                    <a:lumOff val="35000"/>
                  </a:schemeClr>
                </a:solidFill>
                <a:latin typeface="Segoe UI" panose="020B0502040204020203" charset="0"/>
                <a:cs typeface="Segoe UI" panose="020B0502040204020203" charset="0"/>
                <a:sym typeface="+mn-ea"/>
              </a:rPr>
              <a:t>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 pentru reglarea volumului. Buzzer-ul va fi amplasat pe breadboard, iar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iometrul pe capacul ghiveciului. Un pin de la buzzer va fi conectat la GND, iar cel</a:t>
            </a:r>
            <a:r>
              <a:rPr lang="ro-RO" altLang="en-US">
                <a:solidFill>
                  <a:schemeClr val="tx1">
                    <a:lumMod val="65000"/>
                    <a:lumOff val="35000"/>
                  </a:schemeClr>
                </a:solidFill>
                <a:latin typeface="Segoe UI" panose="020B0502040204020203" charset="0"/>
                <a:cs typeface="Segoe UI" panose="020B0502040204020203" charset="0"/>
                <a:sym typeface="+mn-ea"/>
              </a:rPr>
              <a:t>ă</a:t>
            </a:r>
            <a:r>
              <a:rPr lang="en-US" altLang="zh-CN">
                <a:solidFill>
                  <a:schemeClr val="tx1">
                    <a:lumMod val="65000"/>
                    <a:lumOff val="35000"/>
                  </a:schemeClr>
                </a:solidFill>
                <a:latin typeface="Segoe UI" panose="020B0502040204020203" charset="0"/>
                <a:cs typeface="Segoe UI" panose="020B0502040204020203" charset="0"/>
                <a:sym typeface="+mn-ea"/>
              </a:rPr>
              <a:t>lalt la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 Ceilal</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 doi pini ai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iometrului vor fi conec</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ati la GND si respectiv la</a:t>
            </a:r>
            <a:r>
              <a:rPr lang="ro-RO" altLang="en-US">
                <a:solidFill>
                  <a:schemeClr val="tx1">
                    <a:lumMod val="65000"/>
                    <a:lumOff val="35000"/>
                  </a:schemeClr>
                </a:solidFill>
                <a:latin typeface="Segoe UI" panose="020B0502040204020203" charset="0"/>
                <a:cs typeface="Segoe UI" panose="020B0502040204020203" charset="0"/>
                <a:sym typeface="+mn-ea"/>
              </a:rPr>
              <a:t> pinul </a:t>
            </a:r>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de pe Arduino</a:t>
            </a: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4" name="Title 3"/>
          <p:cNvSpPr>
            <a:spLocks noGrp="1"/>
          </p:cNvSpPr>
          <p:nvPr>
            <p:ph type="title"/>
          </p:nvPr>
        </p:nvSpPr>
        <p:spPr>
          <a:xfrm>
            <a:off x="260350" y="5095875"/>
            <a:ext cx="6172200" cy="603250"/>
          </a:xfrm>
        </p:spPr>
        <p:txBody>
          <a:bodyPr/>
          <a:p>
            <a:pPr fontAlgn="base"/>
            <a:r>
              <a:rPr lang="en-US" sz="3600">
                <a:solidFill>
                  <a:schemeClr val="tx1">
                    <a:lumMod val="65000"/>
                    <a:lumOff val="35000"/>
                  </a:schemeClr>
                </a:solidFill>
                <a:latin typeface="Gungsuh" panose="02030600000101010101" charset="-127"/>
                <a:ea typeface="Gungsuh" panose="02030600000101010101" charset="-127"/>
                <a:sym typeface="+mn-ea"/>
              </a:rPr>
              <a:t>P</a:t>
            </a:r>
            <a:r>
              <a:rPr lang="ro-RO" altLang="en-US" sz="3600">
                <a:solidFill>
                  <a:schemeClr val="tx1">
                    <a:lumMod val="65000"/>
                    <a:lumOff val="35000"/>
                  </a:schemeClr>
                </a:solidFill>
                <a:latin typeface="Gungsuh" panose="02030600000101010101" charset="-127"/>
                <a:ea typeface="Gungsuh" panose="02030600000101010101" charset="-127"/>
                <a:sym typeface="+mn-ea"/>
              </a:rPr>
              <a:t>roiectarea</a:t>
            </a:r>
            <a:r>
              <a:rPr lang="en-US" sz="3600">
                <a:solidFill>
                  <a:schemeClr val="tx1">
                    <a:lumMod val="65000"/>
                    <a:lumOff val="35000"/>
                  </a:schemeClr>
                </a:solidFill>
                <a:latin typeface="Gungsuh" panose="02030600000101010101" charset="-127"/>
                <a:ea typeface="Gungsuh" panose="02030600000101010101" charset="-127"/>
                <a:sym typeface="+mn-ea"/>
              </a:rPr>
              <a:t> </a:t>
            </a:r>
            <a:r>
              <a:rPr lang="en-US" sz="3600" strike="noStrike" noProof="1">
                <a:solidFill>
                  <a:schemeClr val="tx1">
                    <a:lumMod val="65000"/>
                    <a:lumOff val="35000"/>
                  </a:schemeClr>
                </a:solidFill>
                <a:latin typeface="Gungsuh" panose="02030600000101010101" charset="-127"/>
                <a:ea typeface="Gungsuh" panose="02030600000101010101" charset="-127"/>
              </a:rPr>
              <a:t>butonului</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10242" name="Content Placeholder 2"/>
          <p:cNvSpPr>
            <a:spLocks noGrp="1"/>
          </p:cNvSpPr>
          <p:nvPr>
            <p:ph idx="1"/>
          </p:nvPr>
        </p:nvSpPr>
        <p:spPr>
          <a:xfrm>
            <a:off x="220345" y="5815965"/>
            <a:ext cx="6409690" cy="2900680"/>
          </a:xfrm>
        </p:spPr>
        <p:txBody>
          <a:bodyPr anchor="t" anchorCtr="0"/>
          <a:p>
            <a:pPr marL="0" indent="0" algn="just">
              <a:buNone/>
            </a:pPr>
            <a:r>
              <a:rPr lang="en-US" altLang="zh-CN">
                <a:solidFill>
                  <a:schemeClr val="tx1">
                    <a:lumMod val="65000"/>
                    <a:lumOff val="35000"/>
                  </a:schemeClr>
                </a:solidFill>
                <a:latin typeface="Segoe UI" panose="020B0502040204020203" charset="0"/>
                <a:cs typeface="Segoe UI" panose="020B0502040204020203" charset="0"/>
              </a:rPr>
              <a:t>Butonul va fi amplasat pe exteriorul ghiveciului, deasupra aliment</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rii. Ghiveciul va fi g</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urit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4 puncte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care vor intra pinii butonului. Doi din ace</a:t>
            </a:r>
            <a:r>
              <a:rPr lang="ro-RO" altLang="en-US">
                <a:solidFill>
                  <a:schemeClr val="tx1">
                    <a:lumMod val="65000"/>
                    <a:lumOff val="35000"/>
                  </a:schemeClr>
                </a:solidFill>
                <a:latin typeface="Segoe UI" panose="020B0502040204020203" charset="0"/>
                <a:cs typeface="Segoe UI" panose="020B0502040204020203" charset="0"/>
              </a:rPr>
              <a:t>ş</a:t>
            </a:r>
            <a:r>
              <a:rPr lang="en-US" altLang="zh-CN">
                <a:solidFill>
                  <a:schemeClr val="tx1">
                    <a:lumMod val="65000"/>
                    <a:lumOff val="35000"/>
                  </a:schemeClr>
                </a:solidFill>
                <a:latin typeface="Segoe UI" panose="020B0502040204020203" charset="0"/>
                <a:cs typeface="Segoe UI" panose="020B0502040204020203" charset="0"/>
              </a:rPr>
              <a:t>ti pini vor fi conec</a:t>
            </a:r>
            <a:r>
              <a:rPr lang="ro-RO" altLang="en-US">
                <a:solidFill>
                  <a:schemeClr val="tx1">
                    <a:lumMod val="65000"/>
                    <a:lumOff val="35000"/>
                  </a:schemeClr>
                </a:solidFill>
                <a:latin typeface="Segoe UI" panose="020B0502040204020203" charset="0"/>
                <a:cs typeface="Segoe UI" panose="020B0502040204020203" charset="0"/>
              </a:rPr>
              <a:t>t</a:t>
            </a:r>
            <a:r>
              <a:rPr lang="en-US" altLang="zh-CN">
                <a:solidFill>
                  <a:schemeClr val="tx1">
                    <a:lumMod val="65000"/>
                    <a:lumOff val="35000"/>
                  </a:schemeClr>
                </a:solidFill>
                <a:latin typeface="Segoe UI" panose="020B0502040204020203" charset="0"/>
                <a:cs typeface="Segoe UI" panose="020B0502040204020203" charset="0"/>
              </a:rPr>
              <a:t>a</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 la GND</a:t>
            </a:r>
            <a:r>
              <a:rPr lang="ro-RO" altLang="en-US">
                <a:solidFill>
                  <a:schemeClr val="tx1">
                    <a:lumMod val="65000"/>
                    <a:lumOff val="35000"/>
                  </a:schemeClr>
                </a:solidFill>
                <a:latin typeface="Segoe UI" panose="020B0502040204020203" charset="0"/>
                <a:cs typeface="Segoe UI" panose="020B0502040204020203" charset="0"/>
              </a:rPr>
              <a:t>,</a:t>
            </a:r>
            <a:r>
              <a:rPr lang="en-US" altLang="zh-CN">
                <a:solidFill>
                  <a:schemeClr val="tx1">
                    <a:lumMod val="65000"/>
                    <a:lumOff val="35000"/>
                  </a:schemeClr>
                </a:solidFill>
                <a:latin typeface="Segoe UI" panose="020B0502040204020203" charset="0"/>
                <a:cs typeface="Segoe UI" panose="020B0502040204020203" charset="0"/>
              </a:rPr>
              <a:t> respectiv la Vcc pe breadboard, iar al treilea la placa de </a:t>
            </a:r>
            <a:r>
              <a:rPr lang="ro-RO" altLang="en-US">
                <a:solidFill>
                  <a:schemeClr val="tx1">
                    <a:lumMod val="65000"/>
                    <a:lumOff val="35000"/>
                  </a:schemeClr>
                </a:solidFill>
                <a:latin typeface="Segoe UI" panose="020B0502040204020203" charset="0"/>
                <a:cs typeface="Segoe UI" panose="020B0502040204020203" charset="0"/>
              </a:rPr>
              <a:t>A</a:t>
            </a:r>
            <a:r>
              <a:rPr lang="en-US" altLang="zh-CN">
                <a:solidFill>
                  <a:schemeClr val="tx1">
                    <a:lumMod val="65000"/>
                    <a:lumOff val="35000"/>
                  </a:schemeClr>
                </a:solidFill>
                <a:latin typeface="Segoe UI" panose="020B0502040204020203" charset="0"/>
                <a:cs typeface="Segoe UI" panose="020B0502040204020203" charset="0"/>
              </a:rPr>
              <a:t>rduino</a:t>
            </a:r>
            <a:r>
              <a:rPr lang="ro-RO" altLang="en-US">
                <a:solidFill>
                  <a:schemeClr val="tx1">
                    <a:lumMod val="65000"/>
                    <a:lumOff val="35000"/>
                  </a:schemeClr>
                </a:solidFill>
                <a:latin typeface="Segoe UI" panose="020B0502040204020203" charset="0"/>
                <a:cs typeface="Segoe UI" panose="020B0502040204020203" charset="0"/>
              </a:rPr>
              <a:t> pe pinul</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rPr>
              <a:t> </a:t>
            </a:r>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pentru a-i putea verifica starea (Low/High). </a:t>
            </a:r>
            <a:endParaRPr lang="en-US" altLang="zh-CN">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495425"/>
            <a:ext cx="6486525" cy="444500"/>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1</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 la Vcc</a:t>
            </a:r>
            <a:endParaRPr 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1267" name="Content Placeholder 7" descr="Untitled1"/>
          <p:cNvPicPr>
            <a:picLocks noChangeAspect="1"/>
          </p:cNvPicPr>
          <p:nvPr>
            <p:ph sz="half" idx="2"/>
          </p:nvPr>
        </p:nvPicPr>
        <p:blipFill>
          <a:blip r:embed="rId1"/>
          <a:srcRect l="15469"/>
          <a:stretch>
            <a:fillRect/>
          </a:stretch>
        </p:blipFill>
        <p:spPr>
          <a:xfrm>
            <a:off x="260985" y="2727960"/>
            <a:ext cx="6252845" cy="2731770"/>
          </a:xfrm>
        </p:spPr>
      </p:pic>
      <p:sp>
        <p:nvSpPr>
          <p:cNvPr id="4"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Pro</a:t>
            </a:r>
            <a:r>
              <a:rPr lang="ro-RO" altLang="en-US" sz="3600">
                <a:solidFill>
                  <a:schemeClr val="tx1">
                    <a:lumMod val="65000"/>
                    <a:lumOff val="35000"/>
                  </a:schemeClr>
                </a:solidFill>
                <a:latin typeface="Gungsuh" panose="02030600000101010101" charset="-127"/>
                <a:ea typeface="Gungsuh" panose="02030600000101010101" charset="-127"/>
                <a:sym typeface="+mn-ea"/>
              </a:rPr>
              <a:t>iectarea</a:t>
            </a:r>
            <a:r>
              <a:rPr lang="en-US" sz="3600">
                <a:solidFill>
                  <a:schemeClr val="tx1">
                    <a:lumMod val="65000"/>
                    <a:lumOff val="35000"/>
                  </a:schemeClr>
                </a:solidFill>
                <a:latin typeface="Gungsuh" panose="02030600000101010101" charset="-127"/>
                <a:ea typeface="Gungsuh" panose="02030600000101010101" charset="-127"/>
                <a:sym typeface="+mn-ea"/>
              </a:rPr>
              <a:t> LED-urilor</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60985" y="5815965"/>
            <a:ext cx="6409690" cy="317373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Presupunând că de fiecare rezistenţă este legat un LED, precum la ultima rezistenţă din poza de mai sus. Tensiunea pe ansamblul rezistenţă-LED înseriate va fi egală cu Vcc (5V), tensiunile pe LED-uri variind în funcţie de rezistenţe.</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va ţine LED-urile mereu pe ON cât timp circuitul este alimentat, neputând să le controlăm după bunul plac.</a:t>
            </a:r>
            <a:endParaRPr lang="ro-RO">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Content Placeholder 6" descr="Untitled2"/>
          <p:cNvPicPr>
            <a:picLocks noChangeAspect="1"/>
          </p:cNvPicPr>
          <p:nvPr>
            <p:ph sz="half" idx="2"/>
          </p:nvPr>
        </p:nvPicPr>
        <p:blipFill>
          <a:blip r:embed="rId1"/>
          <a:stretch>
            <a:fillRect/>
          </a:stretch>
        </p:blipFill>
        <p:spPr>
          <a:xfrm>
            <a:off x="116840" y="1135380"/>
            <a:ext cx="6733540" cy="3100705"/>
          </a:xfrm>
        </p:spPr>
      </p:pic>
      <p:sp>
        <p:nvSpPr>
          <p:cNvPr id="6" name="Content Placeholder 5"/>
          <p:cNvSpPr>
            <a:spLocks noGrp="1"/>
          </p:cNvSpPr>
          <p:nvPr>
            <p:ph sz="half" idx="1"/>
          </p:nvPr>
        </p:nvSpPr>
        <p:spPr>
          <a:xfrm>
            <a:off x="186055" y="271145"/>
            <a:ext cx="6486525" cy="836295"/>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2</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 a câte 5 LED-uri pe un pin</a:t>
            </a:r>
            <a:endParaRPr lang="ro-RO"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24155" y="4159885"/>
            <a:ext cx="6409690" cy="577532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Presupunem că avem 4 pini pe Arduino de unde vor ieşi semnalele de comandă pentru un ansamblu de 5 rezistenţe înseriate cu 5 LED-uri precum în imaginea de mai sus, fiecare ansamblu din cele 4 reprezentând o culoare(</a:t>
            </a:r>
            <a:r>
              <a:rPr lang="en-US">
                <a:solidFill>
                  <a:schemeClr val="tx1">
                    <a:lumMod val="65000"/>
                    <a:lumOff val="35000"/>
                  </a:schemeClr>
                </a:solidFill>
                <a:latin typeface="Segoe UI" panose="020B0502040204020203" charset="0"/>
                <a:cs typeface="Segoe UI" panose="020B0502040204020203" charset="0"/>
                <a:sym typeface="+mn-ea"/>
              </a:rPr>
              <a:t>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galben,</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verde</a:t>
            </a:r>
            <a:r>
              <a:rPr lang="ro-RO" altLang="en-US">
                <a:solidFill>
                  <a:schemeClr val="tx1">
                    <a:lumMod val="65000"/>
                    <a:lumOff val="35000"/>
                  </a:schemeClr>
                </a:solidFill>
                <a:latin typeface="Segoe UI" panose="020B0502040204020203" charset="0"/>
                <a:cs typeface="Segoe UI" panose="020B0502040204020203" charset="0"/>
                <a:sym typeface="+mn-ea"/>
              </a:rPr>
              <a:t> sau </a:t>
            </a:r>
            <a:r>
              <a:rPr lang="en-US">
                <a:solidFill>
                  <a:schemeClr val="tx1">
                    <a:lumMod val="65000"/>
                    <a:lumOff val="35000"/>
                  </a:schemeClr>
                </a:solidFill>
                <a:latin typeface="Segoe UI" panose="020B0502040204020203" charset="0"/>
                <a:cs typeface="Segoe UI" panose="020B0502040204020203" charset="0"/>
                <a:sym typeface="+mn-ea"/>
              </a:rPr>
              <a:t>albastru)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ro-RO">
                <a:solidFill>
                  <a:schemeClr val="tx1">
                    <a:lumMod val="65000"/>
                    <a:lumOff val="35000"/>
                  </a:schemeClr>
                </a:solidFill>
                <a:latin typeface="Segoe UI" panose="020B0502040204020203" charset="0"/>
                <a:cs typeface="Segoe UI" panose="020B0502040204020203" charset="0"/>
                <a:sym typeface="+mn-ea"/>
              </a:rPr>
              <a:t>Tensiunea pe ansamblul rezistenţă-LED înseriate va fi egală cu tensiunea de pe pin-ul de comandă când e ON (5V), tensiunile LED-urilor variind în funcţie de rezistenţe.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a:t>
            </a:r>
            <a:r>
              <a:rPr lang="ro-RO">
                <a:solidFill>
                  <a:schemeClr val="tx1">
                    <a:lumMod val="65000"/>
                    <a:lumOff val="35000"/>
                  </a:schemeClr>
                </a:solidFill>
                <a:latin typeface="Segoe UI" panose="020B0502040204020203" charset="0"/>
                <a:cs typeface="Segoe UI" panose="020B0502040204020203" charset="0"/>
                <a:sym typeface="+mn-ea"/>
              </a:rPr>
              <a:t>ne va lăsa să controlăm fiecare set de culoare dupa bunul plac, însă avem prea puţin curent pe un pin de comandă (intensitate de maxim 40 mA) care trebuie împărţit mai apoi la cele 5 ansambluri rezis-</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2287270"/>
            <a:ext cx="6172200" cy="7404100"/>
          </a:xfrm>
        </p:spPr>
        <p:txBody>
          <a:bodyPr/>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Această variantă presupune legarea în serie  de două ori a câte două LED-uri de o culoare şi o rezistenţă, rămânând un LED pe dinafară, legat în serie cu o rezistenţă, având astfel un curent maxim pe fiecare ansamblu. Excepţie fac LED-urile albastre care, fiind cele mai consumatoare, vor fi legate în serie cu o rezistenţă, fiecare cu pinul ei de comandă. Folosind legea lui Ohm şi ştiind de câţi volţi avem nevoie pentru a aprinde fiecare LED în funcţie de culoarea sa, putem afla valorile rezistenţelor noastre.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Astfel vom avea </a:t>
            </a:r>
            <a:r>
              <a:rPr lang="en-US">
                <a:solidFill>
                  <a:schemeClr val="tx1">
                    <a:lumMod val="65000"/>
                    <a:lumOff val="35000"/>
                  </a:schemeClr>
                </a:solidFill>
                <a:latin typeface="Segoe UI" panose="020B0502040204020203" charset="0"/>
                <a:cs typeface="Segoe UI" panose="020B0502040204020203" charset="0"/>
                <a:sym typeface="+mn-ea"/>
              </a:rPr>
              <a:t>3 pini necesari pentru 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 galben, verde si 5 pini pentru albastru</a:t>
            </a:r>
            <a:r>
              <a:rPr lang="ro-RO" altLang="en-US">
                <a:solidFill>
                  <a:schemeClr val="tx1">
                    <a:lumMod val="65000"/>
                    <a:lumOff val="35000"/>
                  </a:schemeClr>
                </a:solidFill>
                <a:latin typeface="Segoe UI" panose="020B0502040204020203" charset="0"/>
                <a:cs typeface="Segoe UI" panose="020B0502040204020203" charset="0"/>
                <a:sym typeface="+mn-ea"/>
              </a:rPr>
              <a:t>, î</a:t>
            </a:r>
            <a:r>
              <a:rPr lang="en-US">
                <a:solidFill>
                  <a:schemeClr val="tx1">
                    <a:lumMod val="65000"/>
                    <a:lumOff val="35000"/>
                  </a:schemeClr>
                </a:solidFill>
                <a:latin typeface="Segoe UI" panose="020B0502040204020203" charset="0"/>
                <a:cs typeface="Segoe UI" panose="020B0502040204020203" charset="0"/>
                <a:sym typeface="+mn-ea"/>
              </a:rPr>
              <a:t>n total fi</a:t>
            </a:r>
            <a:r>
              <a:rPr lang="ro-RO" altLang="en-US">
                <a:solidFill>
                  <a:schemeClr val="tx1">
                    <a:lumMod val="65000"/>
                    <a:lumOff val="35000"/>
                  </a:schemeClr>
                </a:solidFill>
                <a:latin typeface="Segoe UI" panose="020B0502040204020203" charset="0"/>
                <a:cs typeface="Segoe UI" panose="020B0502040204020203" charset="0"/>
                <a:sym typeface="+mn-ea"/>
              </a:rPr>
              <a:t>ind</a:t>
            </a:r>
            <a:r>
              <a:rPr lang="en-US">
                <a:solidFill>
                  <a:schemeClr val="tx1">
                    <a:lumMod val="65000"/>
                    <a:lumOff val="35000"/>
                  </a:schemeClr>
                </a:solidFill>
                <a:latin typeface="Segoe UI" panose="020B0502040204020203" charset="0"/>
                <a:cs typeface="Segoe UI" panose="020B0502040204020203" charset="0"/>
                <a:sym typeface="+mn-ea"/>
              </a:rPr>
              <a:t> folositi 14 pini pentru LED-uri</a:t>
            </a:r>
            <a:r>
              <a:rPr lang="ro-RO" altLang="en-US">
                <a:solidFill>
                  <a:schemeClr val="tx1">
                    <a:lumMod val="65000"/>
                    <a:lumOff val="35000"/>
                  </a:schemeClr>
                </a:solidFill>
                <a:latin typeface="Segoe UI" panose="020B0502040204020203" charset="0"/>
                <a:cs typeface="Segoe UI" panose="020B0502040204020203" charset="0"/>
                <a:sym typeface="+mn-ea"/>
              </a:rPr>
              <a:t>.</a:t>
            </a:r>
            <a:endParaRPr lang="ro-RO" altLang="en-US">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ltLang="en-US" strike="noStrike" noProof="1">
                <a:solidFill>
                  <a:schemeClr val="tx1">
                    <a:lumMod val="65000"/>
                    <a:lumOff val="35000"/>
                  </a:schemeClr>
                </a:solidFill>
                <a:latin typeface="Segoe UI" panose="020B0502040204020203" charset="0"/>
                <a:cs typeface="Segoe UI" panose="020B0502040204020203" charset="0"/>
              </a:rPr>
              <a:t>Acestă variantă rămâne şi varianta finală.</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en-US" strike="noStrike" noProof="1"/>
          </a:p>
        </p:txBody>
      </p:sp>
      <p:sp>
        <p:nvSpPr>
          <p:cNvPr id="10242" name="Content Placeholder 2"/>
          <p:cNvSpPr>
            <a:spLocks noGrp="1"/>
          </p:cNvSpPr>
          <p:nvPr/>
        </p:nvSpPr>
        <p:spPr>
          <a:xfrm>
            <a:off x="116840" y="0"/>
            <a:ext cx="6409690" cy="147828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tenţă</a:t>
            </a:r>
            <a:r>
              <a:rPr lang="ro-RO">
                <a:solidFill>
                  <a:schemeClr val="tx1">
                    <a:lumMod val="65000"/>
                    <a:lumOff val="35000"/>
                  </a:schemeClr>
                </a:solidFill>
                <a:latin typeface="Segoe UI" panose="020B0502040204020203" charset="0"/>
                <a:cs typeface="Segoe UI" panose="020B0502040204020203" charset="0"/>
                <a:sym typeface="+mn-ea"/>
              </a:rPr>
              <a:t>-LED înseriate, rezultând un curent maxim de 8 mA, iar pentru ca o diodă să se aprindă avem nevoie de minim 10 mA.</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
        <p:nvSpPr>
          <p:cNvPr id="6" name="Content Placeholder 5"/>
          <p:cNvSpPr>
            <a:spLocks noGrp="1"/>
          </p:cNvSpPr>
          <p:nvPr/>
        </p:nvSpPr>
        <p:spPr>
          <a:xfrm>
            <a:off x="185420" y="1639570"/>
            <a:ext cx="6486525" cy="4445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3</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a:solidFill>
                  <a:schemeClr val="tx1">
                    <a:lumMod val="65000"/>
                    <a:lumOff val="35000"/>
                  </a:schemeClr>
                </a:solidFill>
                <a:latin typeface="Gungsuh" panose="02030600000101010101" charset="-127"/>
                <a:ea typeface="Gungsuh" panose="02030600000101010101" charset="-127"/>
                <a:sym typeface="+mn-ea"/>
              </a:rPr>
              <a:t>Legarea</a:t>
            </a:r>
            <a:r>
              <a:rPr lang="ro-RO" altLang="en-US">
                <a:solidFill>
                  <a:schemeClr val="tx1">
                    <a:lumMod val="65000"/>
                    <a:lumOff val="35000"/>
                  </a:schemeClr>
                </a:solidFill>
                <a:latin typeface="Gungsuh" panose="02030600000101010101" charset="-127"/>
                <a:ea typeface="Gungsuh" panose="02030600000101010101" charset="-127"/>
                <a:sym typeface="+mn-ea"/>
              </a:rPr>
              <a:t> în</a:t>
            </a:r>
            <a:r>
              <a:rPr lang="en-US">
                <a:solidFill>
                  <a:schemeClr val="tx1">
                    <a:lumMod val="65000"/>
                    <a:lumOff val="35000"/>
                  </a:schemeClr>
                </a:solidFill>
                <a:latin typeface="Gungsuh" panose="02030600000101010101" charset="-127"/>
                <a:ea typeface="Gungsuh" panose="02030600000101010101" charset="-127"/>
                <a:sym typeface="+mn-ea"/>
              </a:rPr>
              <a:t> serie</a:t>
            </a:r>
            <a:endParaRPr lang="en-US"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Content Placeholder 3" descr="Untitled"/>
          <p:cNvPicPr>
            <a:picLocks noChangeAspect="1"/>
          </p:cNvPicPr>
          <p:nvPr>
            <p:ph idx="1"/>
          </p:nvPr>
        </p:nvPicPr>
        <p:blipFill>
          <a:blip r:embed="rId1"/>
          <a:srcRect l="2521" r="6180"/>
          <a:stretch>
            <a:fillRect/>
          </a:stretch>
        </p:blipFill>
        <p:spPr>
          <a:xfrm>
            <a:off x="314960" y="1207770"/>
            <a:ext cx="6219825" cy="3899535"/>
          </a:xfrm>
        </p:spPr>
      </p:pic>
      <p:sp>
        <p:nvSpPr>
          <p:cNvPr id="3" name="Title 1"/>
          <p:cNvSpPr>
            <a:spLocks noGrp="1"/>
          </p:cNvSpPr>
          <p:nvPr/>
        </p:nvSpPr>
        <p:spPr>
          <a:xfrm>
            <a:off x="-8255" y="271145"/>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Alegerea pinilo</a:t>
            </a:r>
            <a:r>
              <a:rPr lang="ro-RO" altLang="en-US" sz="3600">
                <a:solidFill>
                  <a:schemeClr val="tx1">
                    <a:lumMod val="65000"/>
                    <a:lumOff val="35000"/>
                  </a:schemeClr>
                </a:solidFill>
                <a:latin typeface="Gungsuh" panose="02030600000101010101" charset="-127"/>
                <a:ea typeface="Gungsuh" panose="02030600000101010101" charset="-127"/>
                <a:sym typeface="+mn-ea"/>
              </a:rPr>
              <a:t>r</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125095" y="5024120"/>
            <a:ext cx="6590030" cy="47498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Pinii coloraţi în albastru, roşu, galben şi verde reprezintă pinii aleşi pentru controlul LED-urilor, iar cei cu mov reprezintă restul pinilor aleşi, astfel</a:t>
            </a:r>
            <a:r>
              <a:rPr lang="en-US">
                <a:solidFill>
                  <a:schemeClr val="tx1">
                    <a:lumMod val="65000"/>
                    <a:lumOff val="35000"/>
                  </a:schemeClr>
                </a:solidFill>
                <a:latin typeface="Gungsuh" panose="02030600000101010101" charset="-127"/>
                <a:ea typeface="Gungsuh" panose="02030600000101010101" charset="-127"/>
                <a:sym typeface="+mn-ea"/>
              </a:rPr>
              <a:t>:</a:t>
            </a:r>
            <a:endParaRPr lang="en-US">
              <a:solidFill>
                <a:schemeClr val="tx1">
                  <a:lumMod val="65000"/>
                  <a:lumOff val="35000"/>
                </a:schemeClr>
              </a:solidFill>
              <a:latin typeface="Gungsuh" panose="02030600000101010101" charset="-127"/>
              <a:ea typeface="Gungsuh" panose="02030600000101010101" charset="-127"/>
              <a:sym typeface="+mn-ea"/>
            </a:endParaRPr>
          </a:p>
          <a:p>
            <a:pPr algn="just"/>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 pinul care comandă buzzerul. Acesta are nevoie de un semnal PWM pentru a reda frecvenţa şi durata notelor melodiei. Pentru a ne putea creea PWM-ul după cerinţele problemei, portul trebuie să dispună de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OCR1A</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sau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2B de pe pinul PD3.</a:t>
            </a:r>
            <a:endParaRPr lang="en-US" altLang="zh-CN">
              <a:solidFill>
                <a:schemeClr val="tx1">
                  <a:lumMod val="65000"/>
                  <a:lumOff val="35000"/>
                </a:schemeClr>
              </a:solidFill>
              <a:latin typeface="Segoe UI" panose="020B0502040204020203" charset="0"/>
              <a:cs typeface="Segoe UI" panose="020B0502040204020203" charset="0"/>
              <a:sym typeface="+mn-ea"/>
            </a:endParaRPr>
          </a:p>
          <a:p>
            <a:pPr algn="just"/>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 - pinul care citeşte semnalele de intrare de pe buton.</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6448</Words>
  <Application>WPS Presentation</Application>
  <PresentationFormat/>
  <Paragraphs>229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Gungsuh</vt:lpstr>
      <vt:lpstr>Segoe UI</vt:lpstr>
      <vt:lpstr>Microsoft YaHei</vt:lpstr>
      <vt:lpstr>Wingdings</vt:lpstr>
      <vt:lpstr>Arial Unicode MS</vt:lpstr>
      <vt:lpstr>Calibri</vt:lpstr>
      <vt:lpstr>Default Design</vt:lpstr>
      <vt:lpstr>Copăcelul Muzical</vt:lpstr>
      <vt:lpstr>Descriere</vt:lpstr>
      <vt:lpstr>Proiectarea fizică</vt:lpstr>
      <vt:lpstr>PowerPoint 演示文稿</vt:lpstr>
      <vt:lpstr>Proiectarea butonului</vt:lpstr>
      <vt:lpstr>PowerPoint 演示文稿</vt:lpstr>
      <vt:lpstr>PowerPoint 演示文稿</vt:lpstr>
      <vt:lpstr>PowerPoint 演示文稿</vt:lpstr>
      <vt:lpstr>PowerPoint 演示文稿</vt:lpstr>
      <vt:lpstr>PowerPoint 演示文稿</vt:lpstr>
      <vt:lpstr>PowerPoint 演示文稿</vt:lpstr>
      <vt:lpstr>Initializare buzzer:</vt:lpstr>
      <vt:lpstr>Main:</vt:lpstr>
      <vt:lpstr>Semnalul PWM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Copăcelul Muzical</dc:title>
  <dc:creator>Yggdrasil</dc:creator>
  <cp:lastModifiedBy>google1563978743</cp:lastModifiedBy>
  <cp:revision>13</cp:revision>
  <dcterms:created xsi:type="dcterms:W3CDTF">2019-01-17T09:08:00Z</dcterms:created>
  <dcterms:modified xsi:type="dcterms:W3CDTF">2021-06-26T12:30:17Z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