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59" r:id="rId8"/>
    <p:sldId id="263" r:id="rId9"/>
    <p:sldId id="265" r:id="rId10"/>
    <p:sldId id="264" r:id="rId11"/>
    <p:sldId id="274" r:id="rId12"/>
    <p:sldId id="273" r:id="rId13"/>
    <p:sldId id="275" r:id="rId14"/>
    <p:sldId id="280" r:id="rId15"/>
    <p:sldId id="283" r:id="rId16"/>
    <p:sldId id="288" r:id="rId17"/>
  </p:sldIdLst>
  <p:sldSz cx="6858000" cy="990346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3246"/>
        <p:guide pos="225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2360476" y="1143000"/>
            <a:ext cx="2137048"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p:cNvSpPr>
          <p:nvPr>
            <p:ph type="sldImg"/>
          </p:nvPr>
        </p:nvSpPr>
        <p:spPr/>
      </p:sp>
      <p:sp>
        <p:nvSpPr>
          <p:cNvPr id="18434"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44"/>
            <a:ext cx="5143500" cy="3448018"/>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857250" y="5201831"/>
            <a:ext cx="5143500" cy="2391144"/>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614"/>
            <a:ext cx="1543050" cy="8450394"/>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342900" y="396614"/>
            <a:ext cx="4539698" cy="8450394"/>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093"/>
            <a:ext cx="5915025" cy="4119738"/>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7916" y="6627806"/>
            <a:ext cx="5915025" cy="216647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42900"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90722"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290"/>
            <a:ext cx="5915025" cy="1914292"/>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72381" y="2427827"/>
            <a:ext cx="2901255"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72381" y="3617667"/>
            <a:ext cx="2901255"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3471863" y="2427827"/>
            <a:ext cx="2915543"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471863" y="3617667"/>
            <a:ext cx="2915543"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2915543" y="1425975"/>
            <a:ext cx="3471863" cy="703817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915543" y="1425975"/>
            <a:ext cx="3471863" cy="703817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p:nvPr>
            <p:ph type="title"/>
          </p:nvPr>
        </p:nvSpPr>
        <p:spPr>
          <a:xfrm>
            <a:off x="342900" y="396614"/>
            <a:ext cx="6172200" cy="1650647"/>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342900" y="2310905"/>
            <a:ext cx="6172200" cy="6536103"/>
          </a:xfrm>
          <a:prstGeom prst="rect">
            <a:avLst/>
          </a:prstGeom>
          <a:noFill/>
          <a:ln w="9525">
            <a:noFill/>
          </a:ln>
        </p:spPr>
        <p:txBody>
          <a:bodyPr anchor="t" anchorCtr="0"/>
          <a:p>
            <a:pPr lvl="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Date Placeholder 1027"/>
          <p:cNvSpPr/>
          <p:nvPr>
            <p:ph type="dt" sz="half" idx="2"/>
          </p:nvPr>
        </p:nvSpPr>
        <p:spPr>
          <a:xfrm>
            <a:off x="342900" y="9018950"/>
            <a:ext cx="1600200" cy="687769"/>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Footer Placeholder 1028"/>
          <p:cNvSpPr/>
          <p:nvPr>
            <p:ph type="ftr" sz="quarter" idx="3"/>
          </p:nvPr>
        </p:nvSpPr>
        <p:spPr>
          <a:xfrm>
            <a:off x="2343150" y="9018950"/>
            <a:ext cx="2171700" cy="687769"/>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Slide Number Placeholder 1029"/>
          <p:cNvSpPr/>
          <p:nvPr>
            <p:ph type="sldNum" sz="quarter" idx="4"/>
          </p:nvPr>
        </p:nvSpPr>
        <p:spPr>
          <a:xfrm>
            <a:off x="4914900" y="9018950"/>
            <a:ext cx="1600200" cy="687769"/>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rot="10800000" flipV="1">
            <a:off x="44450" y="472440"/>
            <a:ext cx="6780530" cy="3465830"/>
          </a:xfrm>
        </p:spPr>
        <p:txBody>
          <a:bodyPr anchor="b"/>
          <a:p>
            <a:pPr fontAlgn="base">
              <a:lnSpc>
                <a:spcPct val="100000"/>
              </a:lnSpc>
            </a:pPr>
            <a:r>
              <a:rPr lang="en-US" sz="9300" strike="noStrike" noProof="1">
                <a:solidFill>
                  <a:schemeClr val="tx1">
                    <a:lumMod val="65000"/>
                    <a:lumOff val="35000"/>
                  </a:schemeClr>
                </a:solidFill>
                <a:latin typeface="Gungsuh" panose="02030600000101010101" charset="-127"/>
                <a:ea typeface="Gungsuh" panose="02030600000101010101" charset="-127"/>
              </a:rPr>
              <a:t>Musical</a:t>
            </a:r>
            <a:br>
              <a:rPr lang="en-US" sz="9300" strike="noStrike" noProof="1">
                <a:solidFill>
                  <a:schemeClr val="tx1">
                    <a:lumMod val="65000"/>
                    <a:lumOff val="35000"/>
                  </a:schemeClr>
                </a:solidFill>
                <a:latin typeface="Gungsuh" panose="02030600000101010101" charset="-127"/>
                <a:ea typeface="Gungsuh" panose="02030600000101010101" charset="-127"/>
              </a:rPr>
            </a:br>
            <a:r>
              <a:rPr lang="en-US" sz="9300" strike="noStrike" noProof="1">
                <a:solidFill>
                  <a:schemeClr val="tx1">
                    <a:lumMod val="65000"/>
                    <a:lumOff val="35000"/>
                  </a:schemeClr>
                </a:solidFill>
                <a:latin typeface="Gungsuh" panose="02030600000101010101" charset="-127"/>
                <a:ea typeface="Gungsuh" panose="02030600000101010101" charset="-127"/>
              </a:rPr>
              <a:t>Tree</a:t>
            </a:r>
            <a:endParaRPr lang="en-US" sz="93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 name="Text Box 3"/>
          <p:cNvSpPr txBox="1"/>
          <p:nvPr/>
        </p:nvSpPr>
        <p:spPr>
          <a:xfrm>
            <a:off x="45085" y="3943350"/>
            <a:ext cx="6885940" cy="820420"/>
          </a:xfrm>
          <a:prstGeom prst="rect">
            <a:avLst/>
          </a:prstGeom>
          <a:noFill/>
        </p:spPr>
        <p:txBody>
          <a:bodyPr wrap="square" rtlCol="0">
            <a:spAutoFit/>
          </a:bodyPr>
          <a:p>
            <a:pPr algn="ct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Mureşan Bianca</a:t>
            </a:r>
            <a:r>
              <a:rPr lang="en-US"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a:t>
            </a: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Maria</a:t>
            </a:r>
            <a:endPar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a:p>
            <a:pPr algn="ctr">
              <a:lnSpc>
                <a:spcPct val="130000"/>
              </a:lnSpc>
            </a:pPr>
            <a:r>
              <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January 2019</a:t>
            </a:r>
            <a:endPar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p:txBody>
      </p:sp>
      <p:pic>
        <p:nvPicPr>
          <p:cNvPr id="8" name="Picture 7" descr="Sketch1"/>
          <p:cNvPicPr>
            <a:picLocks noChangeAspect="1"/>
          </p:cNvPicPr>
          <p:nvPr/>
        </p:nvPicPr>
        <p:blipFill>
          <a:blip r:embed="rId1"/>
          <a:stretch>
            <a:fillRect/>
          </a:stretch>
        </p:blipFill>
        <p:spPr>
          <a:xfrm>
            <a:off x="981075" y="4879975"/>
            <a:ext cx="4881245" cy="48812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Content Placeholder 3" descr="Untitled3"/>
          <p:cNvPicPr>
            <a:picLocks noChangeAspect="1"/>
          </p:cNvPicPr>
          <p:nvPr>
            <p:ph idx="1"/>
          </p:nvPr>
        </p:nvPicPr>
        <p:blipFill>
          <a:blip r:embed="rId1"/>
          <a:srcRect l="9959" r="9824"/>
          <a:stretch>
            <a:fillRect/>
          </a:stretch>
        </p:blipFill>
        <p:spPr>
          <a:xfrm>
            <a:off x="486410" y="1279525"/>
            <a:ext cx="5762625" cy="5010150"/>
          </a:xfrm>
        </p:spPr>
      </p:pic>
      <p:sp>
        <p:nvSpPr>
          <p:cNvPr id="4" name="Title 1"/>
          <p:cNvSpPr>
            <a:spLocks noGrp="1"/>
          </p:cNvSpPr>
          <p:nvPr/>
        </p:nvSpPr>
        <p:spPr>
          <a:xfrm>
            <a:off x="-8890" y="199390"/>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sz="3600">
                <a:solidFill>
                  <a:schemeClr val="tx1">
                    <a:lumMod val="65000"/>
                    <a:lumOff val="35000"/>
                  </a:schemeClr>
                </a:solidFill>
                <a:latin typeface="Gungsuh" panose="02030600000101010101" charset="-127"/>
                <a:ea typeface="Gungsuh" panose="02030600000101010101" charset="-127"/>
                <a:sym typeface="+mn-ea"/>
              </a:rPr>
              <a:t>Final</a:t>
            </a:r>
            <a:r>
              <a:rPr lang="en-US" altLang="ro-RO" sz="3600">
                <a:solidFill>
                  <a:schemeClr val="tx1">
                    <a:lumMod val="65000"/>
                    <a:lumOff val="35000"/>
                  </a:schemeClr>
                </a:solidFill>
                <a:latin typeface="Gungsuh" panose="02030600000101010101" charset="-127"/>
                <a:ea typeface="Gungsuh" panose="02030600000101010101" charset="-127"/>
                <a:sym typeface="+mn-ea"/>
              </a:rPr>
              <a:t> </a:t>
            </a:r>
            <a:r>
              <a:rPr sz="3600">
                <a:solidFill>
                  <a:schemeClr val="tx1">
                    <a:lumMod val="65000"/>
                    <a:lumOff val="35000"/>
                  </a:schemeClr>
                </a:solidFill>
                <a:latin typeface="Gungsuh" panose="02030600000101010101" charset="-127"/>
                <a:ea typeface="Gungsuh" panose="02030600000101010101" charset="-127"/>
                <a:sym typeface="+mn-ea"/>
              </a:rPr>
              <a:t>Physical</a:t>
            </a:r>
            <a:r>
              <a:rPr lang="ro-RO" sz="3600">
                <a:solidFill>
                  <a:schemeClr val="tx1">
                    <a:lumMod val="65000"/>
                    <a:lumOff val="35000"/>
                  </a:schemeClr>
                </a:solidFill>
                <a:latin typeface="Gungsuh" panose="02030600000101010101" charset="-127"/>
                <a:ea typeface="Gungsuh" panose="02030600000101010101" charset="-127"/>
                <a:sym typeface="+mn-ea"/>
              </a:rPr>
              <a:t> </a:t>
            </a:r>
            <a:r>
              <a:rPr sz="3600">
                <a:solidFill>
                  <a:schemeClr val="tx1">
                    <a:lumMod val="65000"/>
                    <a:lumOff val="35000"/>
                  </a:schemeClr>
                </a:solidFill>
                <a:latin typeface="Gungsuh" panose="02030600000101010101" charset="-127"/>
                <a:ea typeface="Gungsuh" panose="02030600000101010101" charset="-127"/>
                <a:sym typeface="+mn-ea"/>
              </a:rPr>
              <a:t>Design</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6387" name="Content Placeholder 5" descr="50670052_1878370012271342_1380861693952786432_n"/>
          <p:cNvPicPr>
            <a:picLocks noChangeAspect="1"/>
          </p:cNvPicPr>
          <p:nvPr>
            <p:ph sz="half" idx="2"/>
          </p:nvPr>
        </p:nvPicPr>
        <p:blipFill>
          <a:blip r:embed="rId2"/>
          <a:stretch>
            <a:fillRect/>
          </a:stretch>
        </p:blipFill>
        <p:spPr>
          <a:xfrm>
            <a:off x="981075" y="6536055"/>
            <a:ext cx="4773295" cy="2844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4"/>
          <p:cNvSpPr/>
          <p:nvPr>
            <p:ph sz="half" idx="1"/>
          </p:nvPr>
        </p:nvSpPr>
        <p:spPr>
          <a:xfrm>
            <a:off x="261620" y="6679565"/>
            <a:ext cx="2978785" cy="237172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void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EIMSK=0b00000011;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sym typeface="+mn-ea"/>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EICRA=0b00001010;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7411" name="Text Box 5"/>
          <p:cNvSpPr txBox="1"/>
          <p:nvPr/>
        </p:nvSpPr>
        <p:spPr>
          <a:xfrm>
            <a:off x="1138075" y="-133056"/>
            <a:ext cx="309880" cy="1804670"/>
          </a:xfrm>
          <a:prstGeom prst="rect">
            <a:avLst/>
          </a:prstGeom>
          <a:noFill/>
          <a:ln w="9525">
            <a:noFill/>
          </a:ln>
        </p:spPr>
        <p:txBody>
          <a:bodyPr wrap="none" anchor="t" anchorCtr="0">
            <a:spAutoFit/>
          </a:bodyPr>
          <a:p>
            <a:endParaRPr lang="en-US" altLang="zh-CN" sz="5565">
              <a:latin typeface="Arial" panose="020B0604020202020204" pitchFamily="34" charset="0"/>
            </a:endParaRPr>
          </a:p>
          <a:p>
            <a:endParaRPr lang="en-US" altLang="zh-CN" sz="5565">
              <a:latin typeface="Arial" panose="020B0604020202020204" pitchFamily="34" charset="0"/>
            </a:endParaRPr>
          </a:p>
        </p:txBody>
      </p:sp>
      <p:sp>
        <p:nvSpPr>
          <p:cNvPr id="17413" name="Text Box 2"/>
          <p:cNvSpPr txBox="1"/>
          <p:nvPr/>
        </p:nvSpPr>
        <p:spPr>
          <a:xfrm>
            <a:off x="-7765197" y="184760"/>
            <a:ext cx="22635585" cy="121920"/>
          </a:xfrm>
          <a:prstGeom prst="rect">
            <a:avLst/>
          </a:prstGeom>
          <a:noFill/>
          <a:ln w="9525">
            <a:noFill/>
          </a:ln>
        </p:spPr>
        <p:txBody>
          <a:bodyPr wrap="square" anchor="t" anchorCtr="0">
            <a:spAutoFit/>
          </a:bodyPr>
          <a:p>
            <a:r>
              <a:rPr lang="en-US" altLang="zh-CN" sz="195">
                <a:latin typeface="Arial" panose="020B0604020202020204" pitchFamily="34" charset="0"/>
                <a:sym typeface="Arial" panose="020B0604020202020204" pitchFamily="34" charset="0"/>
              </a:rPr>
              <a:t> </a:t>
            </a:r>
            <a:endParaRPr lang="en-US" altLang="zh-CN" sz="195">
              <a:latin typeface="Arial" panose="020B0604020202020204" pitchFamily="34" charset="0"/>
            </a:endParaRPr>
          </a:p>
        </p:txBody>
      </p:sp>
      <p:sp>
        <p:nvSpPr>
          <p:cNvPr id="4" name="Content Placeholder 2"/>
          <p:cNvSpPr>
            <a:spLocks noGrp="1"/>
          </p:cNvSpPr>
          <p:nvPr/>
        </p:nvSpPr>
        <p:spPr>
          <a:xfrm>
            <a:off x="260350" y="918845"/>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sz="2400">
                <a:solidFill>
                  <a:schemeClr val="tx1">
                    <a:lumMod val="65000"/>
                    <a:lumOff val="35000"/>
                  </a:schemeClr>
                </a:solidFill>
                <a:latin typeface="Gungsuh" panose="02030600000101010101" charset="-127"/>
                <a:ea typeface="Gungsuh" panose="02030600000101010101" charset="-127"/>
                <a:sym typeface="+mn-ea"/>
              </a:rPr>
              <a:t>Timer0 initialization</a:t>
            </a:r>
            <a:r>
              <a:rPr lang="en-US" sz="2400">
                <a:solidFill>
                  <a:schemeClr val="tx1">
                    <a:lumMod val="65000"/>
                    <a:lumOff val="35000"/>
                  </a:schemeClr>
                </a:solidFill>
                <a:latin typeface="Gungsuh" panose="02030600000101010101" charset="-127"/>
                <a:ea typeface="Gungsuh" panose="02030600000101010101" charset="-127"/>
                <a:sym typeface="+mn-ea"/>
              </a:rPr>
              <a:t>:</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Title 1"/>
          <p:cNvSpPr>
            <a:spLocks noGrp="1"/>
          </p:cNvSpPr>
          <p:nvPr/>
        </p:nvSpPr>
        <p:spPr>
          <a:xfrm>
            <a:off x="0" y="127000"/>
            <a:ext cx="6866890" cy="78994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rPr>
              <a:t>The code</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9458" name="Content Placeholder 2"/>
          <p:cNvSpPr>
            <a:spLocks noGrp="1"/>
          </p:cNvSpPr>
          <p:nvPr/>
        </p:nvSpPr>
        <p:spPr>
          <a:xfrm>
            <a:off x="261620" y="1567180"/>
            <a:ext cx="4316730" cy="403034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timer0_init()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SREG = 1&lt;&lt;7;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TCCR0A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TCCR0B = 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TCNT0 = 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OCR0A = 250;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TIMSK0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9459" name="Content Placeholder 3"/>
          <p:cNvSpPr>
            <a:spLocks noGrp="1"/>
          </p:cNvSpPr>
          <p:nvPr>
            <p:ph sz="half" idx="2"/>
          </p:nvPr>
        </p:nvSpPr>
        <p:spPr>
          <a:xfrm>
            <a:off x="2348865" y="1927225"/>
            <a:ext cx="3950970" cy="365125"/>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sym typeface="+mn-ea"/>
              </a:rPr>
              <a:t>// </a:t>
            </a:r>
            <a:r>
              <a:rPr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Global Interrupt Enable</a:t>
            </a:r>
            <a:endParaRPr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p:txBody>
      </p:sp>
      <p:sp>
        <p:nvSpPr>
          <p:cNvPr id="7" name="Text Box 6"/>
          <p:cNvSpPr txBox="1"/>
          <p:nvPr/>
        </p:nvSpPr>
        <p:spPr>
          <a:xfrm>
            <a:off x="3572510" y="2359025"/>
            <a:ext cx="3677285" cy="1198880"/>
          </a:xfrm>
          <a:prstGeom prst="rect">
            <a:avLst/>
          </a:prstGeom>
          <a:noFill/>
        </p:spPr>
        <p:txBody>
          <a:bodyPr wrap="squar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lang="ro-RO" altLang="en-US">
                <a:solidFill>
                  <a:schemeClr val="tx1">
                    <a:lumMod val="50000"/>
                    <a:lumOff val="50000"/>
                  </a:schemeClr>
                </a:solidFill>
                <a:latin typeface="Segoe UI" panose="020B0502040204020203" charset="0"/>
                <a:cs typeface="Segoe UI" panose="020B0502040204020203" charset="0"/>
                <a:sym typeface="+mn-ea"/>
              </a:rPr>
              <a:t>n</a:t>
            </a:r>
            <a:r>
              <a:rPr lang="en-US" altLang="zh-CN">
                <a:solidFill>
                  <a:schemeClr val="tx1">
                    <a:lumMod val="50000"/>
                    <a:lumOff val="50000"/>
                  </a:schemeClr>
                </a:solidFill>
                <a:latin typeface="Segoe UI" panose="020B0502040204020203" charset="0"/>
                <a:cs typeface="Segoe UI" panose="020B0502040204020203" charset="0"/>
                <a:sym typeface="+mn-ea"/>
              </a:rPr>
              <a:t>ormal port operation</a:t>
            </a:r>
            <a:r>
              <a:rPr lang="ro-RO" altLang="en-US">
                <a:solidFill>
                  <a:schemeClr val="tx1">
                    <a:lumMod val="50000"/>
                    <a:lumOff val="50000"/>
                  </a:schemeClr>
                </a:solidFill>
                <a:latin typeface="Segoe UI" panose="020B0502040204020203" charset="0"/>
                <a:cs typeface="Segoe UI" panose="020B0502040204020203" charset="0"/>
                <a:sym typeface="+mn-ea"/>
              </a:rPr>
              <a:t>,</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 OC0A si OC0B disconnect</a:t>
            </a:r>
            <a:r>
              <a:rPr lang="ro-RO">
                <a:solidFill>
                  <a:schemeClr val="tx1">
                    <a:lumMod val="50000"/>
                    <a:lumOff val="50000"/>
                  </a:schemeClr>
                </a:solidFill>
                <a:latin typeface="Segoe UI" panose="020B0502040204020203" charset="0"/>
                <a:cs typeface="Segoe UI" panose="020B0502040204020203" charset="0"/>
                <a:sym typeface="+mn-ea"/>
              </a:rPr>
              <a:t>,</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//CTC with OCRA</a:t>
            </a:r>
            <a:r>
              <a:rPr lang="ro-RO" altLang="en-US">
                <a:solidFill>
                  <a:schemeClr val="tx1">
                    <a:lumMod val="50000"/>
                    <a:lumOff val="50000"/>
                  </a:schemeClr>
                </a:solidFill>
                <a:latin typeface="Segoe UI" panose="020B0502040204020203" charset="0"/>
                <a:cs typeface="Segoe UI" panose="020B0502040204020203" charset="0"/>
                <a:sym typeface="+mn-ea"/>
              </a:rPr>
              <a:t>,</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//64 prescaler</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8" name="Text Box 7"/>
          <p:cNvSpPr txBox="1"/>
          <p:nvPr/>
        </p:nvSpPr>
        <p:spPr>
          <a:xfrm>
            <a:off x="3572510" y="4560570"/>
            <a:ext cx="3325495" cy="119888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Enables internal </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output comparison interrupts</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 for OCR0A</a:t>
            </a:r>
            <a:endParaRPr lang="en-US" altLang="zh-CN">
              <a:solidFill>
                <a:schemeClr val="tx1">
                  <a:lumMod val="50000"/>
                  <a:lumOff val="50000"/>
                </a:schemeClr>
              </a:solidFill>
              <a:latin typeface="Segoe UI" panose="020B0502040204020203" charset="0"/>
              <a:cs typeface="Segoe UI" panose="020B0502040204020203" charset="0"/>
              <a:sym typeface="+mn-ea"/>
            </a:endParaRPr>
          </a:p>
          <a:p>
            <a:endParaRPr lang="en-US">
              <a:solidFill>
                <a:schemeClr val="tx1">
                  <a:lumMod val="50000"/>
                  <a:lumOff val="50000"/>
                </a:schemeClr>
              </a:solidFill>
            </a:endParaRPr>
          </a:p>
        </p:txBody>
      </p:sp>
      <p:sp>
        <p:nvSpPr>
          <p:cNvPr id="9" name="Text Box 8"/>
          <p:cNvSpPr txBox="1"/>
          <p:nvPr/>
        </p:nvSpPr>
        <p:spPr>
          <a:xfrm>
            <a:off x="1916430" y="3655060"/>
            <a:ext cx="2853055" cy="36830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lang="en-US" altLang="zh-CN">
                <a:solidFill>
                  <a:schemeClr val="tx1">
                    <a:lumMod val="50000"/>
                    <a:lumOff val="50000"/>
                  </a:schemeClr>
                </a:solidFill>
                <a:latin typeface="Segoe UI" panose="020B0502040204020203" charset="0"/>
                <a:cs typeface="Segoe UI" panose="020B0502040204020203" charset="0"/>
                <a:sym typeface="+mn-ea"/>
              </a:rPr>
              <a:t>timer0</a:t>
            </a:r>
            <a:r>
              <a:rPr lang="ro-RO" altLang="en-US">
                <a:solidFill>
                  <a:schemeClr val="tx1">
                    <a:lumMod val="50000"/>
                    <a:lumOff val="50000"/>
                  </a:schemeClr>
                </a:solidFill>
                <a:latin typeface="Segoe UI" panose="020B0502040204020203" charset="0"/>
                <a:cs typeface="Segoe UI" panose="020B0502040204020203" charset="0"/>
                <a:sym typeface="+mn-ea"/>
              </a:rPr>
              <a:t> </a:t>
            </a:r>
            <a:r>
              <a:rPr>
                <a:solidFill>
                  <a:schemeClr val="tx1">
                    <a:lumMod val="50000"/>
                    <a:lumOff val="50000"/>
                  </a:schemeClr>
                </a:solidFill>
                <a:latin typeface="Segoe UI" panose="020B0502040204020203" charset="0"/>
                <a:cs typeface="Segoe UI" panose="020B0502040204020203" charset="0"/>
                <a:sym typeface="+mn-ea"/>
              </a:rPr>
              <a:t>counting register</a:t>
            </a:r>
            <a:r>
              <a:rPr lang="en-US" altLang="zh-CN">
                <a:solidFill>
                  <a:schemeClr val="tx1">
                    <a:lumMod val="50000"/>
                    <a:lumOff val="50000"/>
                  </a:schemeClr>
                </a:solidFill>
                <a:latin typeface="Segoe UI" panose="020B0502040204020203" charset="0"/>
                <a:cs typeface="Segoe UI" panose="020B0502040204020203" charset="0"/>
                <a:sym typeface="+mn-ea"/>
              </a:rPr>
              <a:t> </a:t>
            </a: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10" name="Text Box 9"/>
          <p:cNvSpPr txBox="1"/>
          <p:nvPr/>
        </p:nvSpPr>
        <p:spPr>
          <a:xfrm>
            <a:off x="2276475" y="4015105"/>
            <a:ext cx="4148455" cy="645160"/>
          </a:xfrm>
          <a:prstGeom prst="rect">
            <a:avLst/>
          </a:prstGeom>
          <a:noFill/>
        </p:spPr>
        <p:txBody>
          <a:bodyPr wrap="non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//16.000.000/64=250.000/250=1.000Hz</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//=&gt;T=1ms</a:t>
            </a:r>
            <a:endParaRPr lang="en-US"/>
          </a:p>
        </p:txBody>
      </p:sp>
      <p:sp>
        <p:nvSpPr>
          <p:cNvPr id="11" name="Content Placeholder 2"/>
          <p:cNvSpPr>
            <a:spLocks noGrp="1"/>
          </p:cNvSpPr>
          <p:nvPr/>
        </p:nvSpPr>
        <p:spPr>
          <a:xfrm>
            <a:off x="260350" y="6031230"/>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a:t>
            </a:r>
            <a:r>
              <a:rPr lang="ro-RO" sz="2400">
                <a:solidFill>
                  <a:schemeClr val="tx1">
                    <a:lumMod val="65000"/>
                    <a:lumOff val="35000"/>
                  </a:schemeClr>
                </a:solidFill>
                <a:latin typeface="Gungsuh" panose="02030600000101010101" charset="-127"/>
                <a:ea typeface="Gungsuh" panose="02030600000101010101" charset="-127"/>
                <a:sym typeface="+mn-ea"/>
              </a:rPr>
              <a:t>nterrupts </a:t>
            </a:r>
            <a:r>
              <a:rPr lang="en-US" sz="2400">
                <a:solidFill>
                  <a:schemeClr val="tx1">
                    <a:lumMod val="65000"/>
                    <a:lumOff val="35000"/>
                  </a:schemeClr>
                </a:solidFill>
                <a:latin typeface="Gungsuh" panose="02030600000101010101" charset="-127"/>
                <a:ea typeface="Gungsuh" panose="02030600000101010101" charset="-127"/>
                <a:sym typeface="+mn-ea"/>
              </a:rPr>
              <a:t>i</a:t>
            </a:r>
            <a:r>
              <a:rPr lang="ro-RO" altLang="en-US" sz="2400">
                <a:solidFill>
                  <a:schemeClr val="tx1">
                    <a:lumMod val="65000"/>
                    <a:lumOff val="35000"/>
                  </a:schemeClr>
                </a:solidFill>
                <a:latin typeface="Gungsuh" panose="02030600000101010101" charset="-127"/>
                <a:ea typeface="Gungsuh" panose="02030600000101010101" charset="-127"/>
                <a:sym typeface="+mn-ea"/>
              </a:rPr>
              <a:t>nitialization</a:t>
            </a:r>
            <a:r>
              <a:rPr lang="en-US" sz="2400">
                <a:solidFill>
                  <a:schemeClr val="tx1">
                    <a:lumMod val="65000"/>
                    <a:lumOff val="35000"/>
                  </a:schemeClr>
                </a:solidFill>
                <a:latin typeface="Gungsuh" panose="02030600000101010101" charset="-127"/>
                <a:ea typeface="Gungsuh" panose="02030600000101010101" charset="-127"/>
                <a:sym typeface="+mn-ea"/>
              </a:rPr>
              <a:t>:</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2" name="Text Box 11"/>
          <p:cNvSpPr txBox="1"/>
          <p:nvPr/>
        </p:nvSpPr>
        <p:spPr>
          <a:xfrm>
            <a:off x="3212465" y="7039610"/>
            <a:ext cx="3531235" cy="368300"/>
          </a:xfrm>
          <a:prstGeom prst="rect">
            <a:avLst/>
          </a:prstGeom>
          <a:noFill/>
        </p:spPr>
        <p:txBody>
          <a:bodyPr wrap="none" rtlCol="0" anchor="t">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acvtivate the external interrupts</a:t>
            </a:r>
            <a:endParaRPr>
              <a:solidFill>
                <a:schemeClr val="tx1">
                  <a:lumMod val="50000"/>
                  <a:lumOff val="50000"/>
                </a:schemeClr>
              </a:solidFill>
              <a:latin typeface="Segoe UI" panose="020B0502040204020203" charset="0"/>
              <a:cs typeface="Segoe UI" panose="020B0502040204020203" charset="0"/>
              <a:sym typeface="+mn-ea"/>
            </a:endParaRPr>
          </a:p>
        </p:txBody>
      </p:sp>
      <p:sp>
        <p:nvSpPr>
          <p:cNvPr id="14" name="Text Box 13"/>
          <p:cNvSpPr txBox="1"/>
          <p:nvPr/>
        </p:nvSpPr>
        <p:spPr>
          <a:xfrm>
            <a:off x="3140710" y="7615555"/>
            <a:ext cx="3230880" cy="645160"/>
          </a:xfrm>
          <a:prstGeom prst="rect">
            <a:avLst/>
          </a:prstGeom>
          <a:noFill/>
        </p:spPr>
        <p:txBody>
          <a:bodyPr wrap="none" rtlCol="0" anchor="t">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positive edge INT0 and INT1</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215265"/>
            <a:ext cx="5037455" cy="564515"/>
          </a:xfrm>
        </p:spPr>
        <p:txBody>
          <a:bodyPr/>
          <a:p>
            <a:pPr algn="l" fontAlgn="base"/>
            <a:r>
              <a:rPr lang="ro-RO" sz="2400" strike="noStrike" noProof="1">
                <a:latin typeface="Gungsuh" panose="02030600000101010101" charset="-127"/>
                <a:ea typeface="Gungsuh" panose="02030600000101010101" charset="-127"/>
              </a:rPr>
              <a:t>B</a:t>
            </a:r>
            <a:r>
              <a:rPr lang="en-US" sz="2400" strike="noStrike" noProof="1">
                <a:latin typeface="Gungsuh" panose="02030600000101010101" charset="-127"/>
                <a:ea typeface="Gungsuh" panose="02030600000101010101" charset="-127"/>
              </a:rPr>
              <a:t>uzzer</a:t>
            </a:r>
            <a:r>
              <a:rPr lang="ro-RO" altLang="en-US" sz="2400" strike="noStrike" noProof="1">
                <a:latin typeface="Gungsuh" panose="02030600000101010101" charset="-127"/>
                <a:ea typeface="Gungsuh" panose="02030600000101010101" charset="-127"/>
              </a:rPr>
              <a:t> </a:t>
            </a:r>
            <a:r>
              <a:rPr sz="2400">
                <a:solidFill>
                  <a:schemeClr val="tx1">
                    <a:lumMod val="65000"/>
                    <a:lumOff val="35000"/>
                  </a:schemeClr>
                </a:solidFill>
                <a:latin typeface="Gungsuh" panose="02030600000101010101" charset="-127"/>
                <a:ea typeface="Gungsuh" panose="02030600000101010101" charset="-127"/>
                <a:sym typeface="+mn-ea"/>
              </a:rPr>
              <a:t>initialization</a:t>
            </a:r>
            <a:r>
              <a:rPr lang="en-US" sz="2400" strike="noStrike" noProof="1">
                <a:latin typeface="Gungsuh" panose="02030600000101010101" charset="-127"/>
                <a:ea typeface="Gungsuh" panose="02030600000101010101" charset="-127"/>
              </a:rPr>
              <a:t>:</a:t>
            </a:r>
            <a:endParaRPr lang="en-US" sz="2400" strike="noStrike" noProof="1">
              <a:latin typeface="Gungsuh" panose="02030600000101010101" charset="-127"/>
              <a:ea typeface="Gungsuh" panose="02030600000101010101" charset="-127"/>
            </a:endParaRPr>
          </a:p>
        </p:txBody>
      </p:sp>
      <p:sp>
        <p:nvSpPr>
          <p:cNvPr id="23554" name="Content Placeholder 2"/>
          <p:cNvSpPr>
            <a:spLocks noGrp="1"/>
          </p:cNvSpPr>
          <p:nvPr>
            <p:ph sz="half" idx="1"/>
          </p:nvPr>
        </p:nvSpPr>
        <p:spPr>
          <a:xfrm>
            <a:off x="188595" y="919480"/>
            <a:ext cx="5029835" cy="2575560"/>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DDRB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TCCR1A =  0b01000000;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TCCR1B =  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TCCR1C =  0b00000000;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3555" name="Content Placeholder 3"/>
          <p:cNvSpPr>
            <a:spLocks noGrp="1"/>
          </p:cNvSpPr>
          <p:nvPr>
            <p:ph sz="half" idx="2"/>
          </p:nvPr>
        </p:nvSpPr>
        <p:spPr>
          <a:xfrm>
            <a:off x="3645535" y="1927225"/>
            <a:ext cx="3157220" cy="1577340"/>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 the setings for the timer as //CTC, clk/8 prescaler,</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a:t>
            </a:r>
            <a:r>
              <a:rPr sz="1800">
                <a:solidFill>
                  <a:schemeClr val="tx1">
                    <a:lumMod val="50000"/>
                    <a:lumOff val="50000"/>
                  </a:schemeClr>
                </a:solidFill>
                <a:latin typeface="Segoe UI" panose="020B0502040204020203" charset="0"/>
                <a:cs typeface="Segoe UI" panose="020B0502040204020203" charset="0"/>
              </a:rPr>
              <a:t>toogle OC1A compare </a:t>
            </a:r>
            <a:r>
              <a:rPr lang="ro-RO" sz="1800">
                <a:solidFill>
                  <a:schemeClr val="tx1">
                    <a:lumMod val="50000"/>
                    <a:lumOff val="50000"/>
                  </a:schemeClr>
                </a:solidFill>
                <a:latin typeface="Segoe UI" panose="020B0502040204020203" charset="0"/>
                <a:cs typeface="Segoe UI" panose="020B0502040204020203" charset="0"/>
              </a:rPr>
              <a:t>//</a:t>
            </a:r>
            <a:r>
              <a:rPr sz="1800">
                <a:solidFill>
                  <a:schemeClr val="tx1">
                    <a:lumMod val="50000"/>
                    <a:lumOff val="50000"/>
                  </a:schemeClr>
                </a:solidFill>
                <a:latin typeface="Segoe UI" panose="020B0502040204020203" charset="0"/>
                <a:cs typeface="Segoe UI" panose="020B0502040204020203" charset="0"/>
              </a:rPr>
              <a:t>match</a:t>
            </a:r>
            <a:r>
              <a:rPr lang="en-US" altLang="zh-CN" sz="1800">
                <a:solidFill>
                  <a:schemeClr val="tx1">
                    <a:lumMod val="50000"/>
                    <a:lumOff val="50000"/>
                  </a:schemeClr>
                </a:solidFill>
                <a:latin typeface="Segoe UI" panose="020B0502040204020203" charset="0"/>
                <a:cs typeface="Segoe UI" panose="020B0502040204020203" charset="0"/>
              </a:rPr>
              <a:t> </a:t>
            </a:r>
            <a:endParaRPr lang="en-US" altLang="zh-CN" sz="1800">
              <a:solidFill>
                <a:schemeClr val="tx1">
                  <a:lumMod val="50000"/>
                  <a:lumOff val="50000"/>
                </a:schemeClr>
              </a:solidFill>
              <a:latin typeface="Segoe UI" panose="020B0502040204020203" charset="0"/>
              <a:cs typeface="Segoe UI" panose="020B0502040204020203" charset="0"/>
            </a:endParaRPr>
          </a:p>
        </p:txBody>
      </p:sp>
      <p:sp>
        <p:nvSpPr>
          <p:cNvPr id="3" name="Text Box 2"/>
          <p:cNvSpPr txBox="1"/>
          <p:nvPr/>
        </p:nvSpPr>
        <p:spPr>
          <a:xfrm>
            <a:off x="3401695" y="1135380"/>
            <a:ext cx="3209925" cy="645160"/>
          </a:xfrm>
          <a:prstGeom prst="rect">
            <a:avLst/>
          </a:prstGeom>
          <a:noFill/>
        </p:spPr>
        <p:txBody>
          <a:bodyPr wrap="squar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PB1 is set as an output</a:t>
            </a:r>
            <a:r>
              <a:rPr lang="en-US" altLang="zh-CN">
                <a:solidFill>
                  <a:schemeClr val="tx1">
                    <a:lumMod val="50000"/>
                    <a:lumOff val="50000"/>
                  </a:schemeClr>
                </a:solidFill>
                <a:latin typeface="Segoe UI" panose="020B0502040204020203" charset="0"/>
                <a:cs typeface="Segoe UI" panose="020B0502040204020203" charset="0"/>
                <a:sym typeface="+mn-ea"/>
              </a:rPr>
              <a:t>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//for the buzzer's PWM signal</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4" name="Title 1"/>
          <p:cNvSpPr>
            <a:spLocks noGrp="1"/>
          </p:cNvSpPr>
          <p:nvPr/>
        </p:nvSpPr>
        <p:spPr>
          <a:xfrm>
            <a:off x="188595" y="3583940"/>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ro-RO" sz="2400" strike="noStrike" noProof="1">
                <a:solidFill>
                  <a:schemeClr val="tx1">
                    <a:lumMod val="65000"/>
                    <a:lumOff val="35000"/>
                  </a:schemeClr>
                </a:solidFill>
                <a:latin typeface="Gungsuh" panose="02030600000101010101" charset="-127"/>
                <a:ea typeface="Gungsuh" panose="02030600000101010101" charset="-127"/>
              </a:rPr>
              <a:t>Button </a:t>
            </a:r>
            <a:r>
              <a:rPr sz="2400">
                <a:solidFill>
                  <a:schemeClr val="tx1">
                    <a:lumMod val="65000"/>
                    <a:lumOff val="35000"/>
                  </a:schemeClr>
                </a:solidFill>
                <a:latin typeface="Gungsuh" panose="02030600000101010101" charset="-127"/>
                <a:ea typeface="Gungsuh" panose="02030600000101010101" charset="-127"/>
                <a:sym typeface="+mn-ea"/>
              </a:rPr>
              <a:t>initialization</a:t>
            </a:r>
            <a:r>
              <a:rPr lang="en-US" sz="2400" strike="noStrike" noProof="1">
                <a:solidFill>
                  <a:schemeClr val="tx1">
                    <a:lumMod val="65000"/>
                    <a:lumOff val="35000"/>
                  </a:schemeClr>
                </a:solidFill>
                <a:latin typeface="Gungsuh" panose="02030600000101010101" charset="-127"/>
                <a:ea typeface="Gungsuh" panose="02030600000101010101" charset="-127"/>
              </a:rPr>
              <a:t>:</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5" name="Text Box 4"/>
          <p:cNvSpPr txBox="1"/>
          <p:nvPr/>
        </p:nvSpPr>
        <p:spPr>
          <a:xfrm>
            <a:off x="188595" y="4454525"/>
            <a:ext cx="4399280" cy="1087755"/>
          </a:xfrm>
          <a:prstGeom prst="rect">
            <a:avLst/>
          </a:prstGeom>
          <a:noFill/>
        </p:spPr>
        <p:txBody>
          <a:bodyPr wrap="square" rtlCol="0" anchor="t">
            <a:spAutoFit/>
          </a:bodyPr>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void button_int(){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DDRD &amp;=~ 0b00000100;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6" name="Title 1"/>
          <p:cNvSpPr>
            <a:spLocks noGrp="1"/>
          </p:cNvSpPr>
          <p:nvPr/>
        </p:nvSpPr>
        <p:spPr>
          <a:xfrm>
            <a:off x="188595" y="5743575"/>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LED</a:t>
            </a:r>
            <a:r>
              <a:rPr lang="ro-RO" altLang="en-US" sz="2400" strike="noStrike" noProof="1">
                <a:solidFill>
                  <a:schemeClr val="tx1">
                    <a:lumMod val="65000"/>
                    <a:lumOff val="35000"/>
                  </a:schemeClr>
                </a:solidFill>
                <a:latin typeface="Gungsuh" panose="02030600000101010101" charset="-127"/>
                <a:ea typeface="Gungsuh" panose="02030600000101010101" charset="-127"/>
              </a:rPr>
              <a:t>s</a:t>
            </a:r>
            <a:r>
              <a:rPr lang="en-US" altLang="ro-RO" sz="2400" strike="noStrike" noProof="1">
                <a:solidFill>
                  <a:schemeClr val="tx1">
                    <a:lumMod val="65000"/>
                    <a:lumOff val="35000"/>
                  </a:schemeClr>
                </a:solidFill>
                <a:latin typeface="Gungsuh" panose="02030600000101010101" charset="-127"/>
                <a:ea typeface="Gungsuh" panose="02030600000101010101" charset="-127"/>
              </a:rPr>
              <a:t> </a:t>
            </a:r>
            <a:r>
              <a:rPr sz="2400">
                <a:solidFill>
                  <a:schemeClr val="tx1">
                    <a:lumMod val="65000"/>
                    <a:lumOff val="35000"/>
                  </a:schemeClr>
                </a:solidFill>
                <a:latin typeface="Gungsuh" panose="02030600000101010101" charset="-127"/>
                <a:ea typeface="Gungsuh" panose="02030600000101010101" charset="-127"/>
                <a:sym typeface="+mn-ea"/>
              </a:rPr>
              <a:t>initialization</a:t>
            </a:r>
            <a:r>
              <a:rPr lang="en-US" altLang="en-US" sz="2400" strike="noStrike" noProof="1">
                <a:solidFill>
                  <a:schemeClr val="tx1">
                    <a:lumMod val="65000"/>
                    <a:lumOff val="35000"/>
                  </a:schemeClr>
                </a:solidFill>
                <a:latin typeface="Gungsuh" panose="02030600000101010101" charset="-127"/>
                <a:ea typeface="Gungsuh" panose="02030600000101010101" charset="-127"/>
              </a:rPr>
              <a:t>:</a:t>
            </a:r>
            <a:endParaRPr lang="en-US" alt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 name="Text Box 6"/>
          <p:cNvSpPr txBox="1"/>
          <p:nvPr/>
        </p:nvSpPr>
        <p:spPr>
          <a:xfrm>
            <a:off x="3922395" y="4807585"/>
            <a:ext cx="2935605" cy="645160"/>
          </a:xfrm>
          <a:prstGeom prst="rect">
            <a:avLst/>
          </a:prstGeom>
          <a:noFill/>
        </p:spPr>
        <p:txBody>
          <a:bodyPr wrap="squar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 </a:t>
            </a:r>
            <a:r>
              <a:rPr lang="ro-RO" altLang="en-US">
                <a:solidFill>
                  <a:schemeClr val="tx1">
                    <a:lumMod val="50000"/>
                    <a:lumOff val="50000"/>
                  </a:schemeClr>
                </a:solidFill>
                <a:latin typeface="Segoe UI" panose="020B0502040204020203" charset="0"/>
                <a:cs typeface="Segoe UI" panose="020B0502040204020203" charset="0"/>
                <a:sym typeface="+mn-ea"/>
              </a:rPr>
              <a:t>- switch the melod</a:t>
            </a:r>
            <a:r>
              <a:rPr lang="en-US" altLang="ro-RO">
                <a:solidFill>
                  <a:schemeClr val="tx1">
                    <a:lumMod val="50000"/>
                    <a:lumOff val="50000"/>
                  </a:schemeClr>
                </a:solidFill>
                <a:latin typeface="Segoe UI" panose="020B0502040204020203" charset="0"/>
                <a:cs typeface="Segoe UI" panose="020B0502040204020203" charset="0"/>
                <a:sym typeface="+mn-ea"/>
              </a:rPr>
              <a:t>y</a:t>
            </a:r>
            <a:endParaRPr lang="ro-RO" altLang="en-US">
              <a:solidFill>
                <a:schemeClr val="tx1">
                  <a:lumMod val="50000"/>
                  <a:lumOff val="50000"/>
                </a:schemeClr>
              </a:solidFill>
              <a:latin typeface="Segoe UI" panose="020B0502040204020203" charset="0"/>
              <a:cs typeface="Segoe UI" panose="020B0502040204020203" charset="0"/>
              <a:sym typeface="+mn-ea"/>
            </a:endParaRPr>
          </a:p>
          <a:p>
            <a:pPr marL="0" indent="0">
              <a:buClrTx/>
              <a:buSzTx/>
              <a:buFontTx/>
              <a:buNone/>
            </a:pP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24578" name="Content Placeholder 2"/>
          <p:cNvSpPr>
            <a:spLocks noGrp="1"/>
          </p:cNvSpPr>
          <p:nvPr/>
        </p:nvSpPr>
        <p:spPr>
          <a:xfrm>
            <a:off x="188595" y="6607810"/>
            <a:ext cx="4017010" cy="206819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en-US" altLang="zh-CN">
                <a:solidFill>
                  <a:schemeClr val="tx1">
                    <a:lumMod val="65000"/>
                    <a:lumOff val="35000"/>
                  </a:schemeClr>
                </a:solidFill>
                <a:latin typeface="Segoe UI" panose="020B0502040204020203" charset="0"/>
                <a:cs typeface="Segoe UI" panose="020B0502040204020203" charset="0"/>
                <a:sym typeface="+mn-ea"/>
              </a:rPr>
              <a:t>  LEDs_init</a:t>
            </a: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DDRC |= 0b00000111;     DDRC |= 0b00111000;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DDRB |= 0b00111101;       DDRD |= 0b11100000;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4579" name="Content Placeholder 3"/>
          <p:cNvSpPr>
            <a:spLocks noGrp="1"/>
          </p:cNvSpPr>
          <p:nvPr/>
        </p:nvSpPr>
        <p:spPr>
          <a:xfrm>
            <a:off x="3285490" y="6967855"/>
            <a:ext cx="3024505" cy="177101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a:t>
            </a:r>
            <a:r>
              <a:rPr lang="en-US" sz="1800">
                <a:solidFill>
                  <a:schemeClr val="tx1">
                    <a:lumMod val="50000"/>
                    <a:lumOff val="50000"/>
                  </a:schemeClr>
                </a:solidFill>
                <a:latin typeface="Segoe UI" panose="020B0502040204020203" charset="0"/>
                <a:cs typeface="Segoe UI" panose="020B0502040204020203" charset="0"/>
              </a:rPr>
              <a:t>yellow output</a:t>
            </a:r>
            <a:endParaRPr lang="en-US"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//green output</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a:t>
            </a:r>
            <a:r>
              <a:rPr sz="1800">
                <a:solidFill>
                  <a:schemeClr val="tx1">
                    <a:lumMod val="50000"/>
                    <a:lumOff val="50000"/>
                  </a:schemeClr>
                </a:solidFill>
                <a:latin typeface="Segoe UI" panose="020B0502040204020203" charset="0"/>
                <a:cs typeface="Segoe UI" panose="020B0502040204020203" charset="0"/>
              </a:rPr>
              <a:t>red output</a:t>
            </a:r>
            <a:r>
              <a:rPr lang="en-US" altLang="zh-CN" sz="1800">
                <a:solidFill>
                  <a:schemeClr val="tx1">
                    <a:lumMod val="50000"/>
                    <a:lumOff val="50000"/>
                  </a:schemeClr>
                </a:solidFill>
                <a:latin typeface="Segoe UI" panose="020B0502040204020203" charset="0"/>
                <a:cs typeface="Segoe UI" panose="020B0502040204020203" charset="0"/>
              </a:rPr>
              <a:t> </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a:t>
            </a:r>
            <a:r>
              <a:rPr sz="1800">
                <a:solidFill>
                  <a:schemeClr val="tx1">
                    <a:lumMod val="50000"/>
                    <a:lumOff val="50000"/>
                  </a:schemeClr>
                </a:solidFill>
                <a:latin typeface="Segoe UI" panose="020B0502040204020203" charset="0"/>
                <a:cs typeface="Segoe UI" panose="020B0502040204020203" charset="0"/>
              </a:rPr>
              <a:t>blue output</a:t>
            </a:r>
            <a:endParaRPr sz="1800">
              <a:solidFill>
                <a:schemeClr val="tx1">
                  <a:lumMod val="50000"/>
                  <a:lumOff val="50000"/>
                </a:schemeClr>
              </a:solidFill>
              <a:latin typeface="Segoe UI" panose="020B0502040204020203"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495" y="4879975"/>
            <a:ext cx="1939925" cy="499745"/>
          </a:xfrm>
        </p:spPr>
        <p:txBody>
          <a:bodyPr/>
          <a:p>
            <a:pPr algn="l" fontAlgn="base"/>
            <a:r>
              <a:rPr lang="en-US" sz="2400" strike="noStrike" noProof="1">
                <a:latin typeface="Gungsuh" panose="02030600000101010101" charset="-127"/>
                <a:ea typeface="Gungsuh" panose="02030600000101010101" charset="-127"/>
              </a:rPr>
              <a:t>Main:</a:t>
            </a:r>
            <a:endParaRPr lang="en-US" sz="2400" strike="noStrike" noProof="1">
              <a:latin typeface="Gungsuh" panose="02030600000101010101" charset="-127"/>
              <a:ea typeface="Gungsuh" panose="02030600000101010101" charset="-127"/>
            </a:endParaRPr>
          </a:p>
        </p:txBody>
      </p:sp>
      <p:sp>
        <p:nvSpPr>
          <p:cNvPr id="25602" name="Content Placeholder 2"/>
          <p:cNvSpPr>
            <a:spLocks noGrp="1"/>
          </p:cNvSpPr>
          <p:nvPr>
            <p:ph sz="half" idx="1"/>
          </p:nvPr>
        </p:nvSpPr>
        <p:spPr>
          <a:xfrm>
            <a:off x="260350" y="5528310"/>
            <a:ext cx="2522220" cy="319468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int main(){</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timer0_init();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button_int();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LEDs_init();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while(1){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260985" y="199390"/>
            <a:ext cx="3864610" cy="50419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Global Variables:</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26626" name="Content Placeholder 2"/>
          <p:cNvSpPr>
            <a:spLocks noGrp="1"/>
          </p:cNvSpPr>
          <p:nvPr/>
        </p:nvSpPr>
        <p:spPr>
          <a:xfrm>
            <a:off x="260985" y="703580"/>
            <a:ext cx="6450965" cy="46755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1. All the notes frequencies that we use (ex: float C4 =  261.63;);</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2. The melodies’ </a:t>
            </a:r>
            <a:r>
              <a:rPr lang="en-US" altLang="zh-CN">
                <a:solidFill>
                  <a:schemeClr val="tx1">
                    <a:lumMod val="65000"/>
                    <a:lumOff val="35000"/>
                  </a:schemeClr>
                </a:solidFill>
                <a:latin typeface="Segoe UI" panose="020B0502040204020203" charset="0"/>
                <a:cs typeface="Segoe UI" panose="020B0502040204020203" charset="0"/>
                <a:sym typeface="+mn-ea"/>
              </a:rPr>
              <a:t>tempo</a:t>
            </a:r>
            <a:r>
              <a:rPr lang="en-US" altLang="zh-CN">
                <a:solidFill>
                  <a:schemeClr val="tx1">
                    <a:lumMod val="65000"/>
                    <a:lumOff val="35000"/>
                  </a:schemeClr>
                </a:solidFill>
                <a:latin typeface="Segoe UI" panose="020B0502040204020203" charset="0"/>
                <a:cs typeface="Segoe UI" panose="020B0502040204020203" charset="0"/>
              </a:rPr>
              <a:t> (int sec;);</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3. </a:t>
            </a:r>
            <a:r>
              <a:rPr>
                <a:solidFill>
                  <a:schemeClr val="tx1">
                    <a:lumMod val="65000"/>
                    <a:lumOff val="35000"/>
                  </a:schemeClr>
                </a:solidFill>
                <a:latin typeface="Segoe UI" panose="020B0502040204020203" charset="0"/>
                <a:cs typeface="Segoe UI" panose="020B0502040204020203" charset="0"/>
              </a:rPr>
              <a:t>The arrays which contain all the notes in order and the arrays which contain timing</a:t>
            </a:r>
            <a:r>
              <a:rPr lang="en-US">
                <a:solidFill>
                  <a:schemeClr val="tx1">
                    <a:lumMod val="65000"/>
                    <a:lumOff val="35000"/>
                  </a:schemeClr>
                </a:solidFill>
                <a:latin typeface="Segoe UI" panose="020B0502040204020203" charset="0"/>
                <a:cs typeface="Segoe UI" panose="020B0502040204020203" charset="0"/>
              </a:rPr>
              <a:t>s</a:t>
            </a:r>
            <a:r>
              <a:rPr>
                <a:solidFill>
                  <a:schemeClr val="tx1">
                    <a:lumMod val="65000"/>
                    <a:lumOff val="35000"/>
                  </a:schemeClr>
                </a:solidFill>
                <a:latin typeface="Segoe UI" panose="020B0502040204020203" charset="0"/>
                <a:cs typeface="Segoe UI" panose="020B0502040204020203" charset="0"/>
              </a:rPr>
              <a:t> for each note depending on the tempo</a:t>
            </a: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4. </a:t>
            </a:r>
            <a:r>
              <a:rPr lang="en-US">
                <a:solidFill>
                  <a:schemeClr val="tx1">
                    <a:lumMod val="65000"/>
                    <a:lumOff val="35000"/>
                  </a:schemeClr>
                </a:solidFill>
                <a:latin typeface="Segoe UI" panose="020B0502040204020203" charset="0"/>
                <a:cs typeface="Segoe UI" panose="020B0502040204020203" charset="0"/>
                <a:sym typeface="+mn-ea"/>
              </a:rPr>
              <a:t>The milliseconds</a:t>
            </a:r>
            <a:r>
              <a:rPr lang="en-US" altLang="zh-CN">
                <a:solidFill>
                  <a:schemeClr val="tx1">
                    <a:lumMod val="65000"/>
                    <a:lumOff val="35000"/>
                  </a:schemeClr>
                </a:solidFill>
                <a:latin typeface="Segoe UI" panose="020B0502040204020203" charset="0"/>
                <a:cs typeface="Segoe UI" panose="020B0502040204020203" charset="0"/>
                <a:sym typeface="+mn-ea"/>
              </a:rPr>
              <a:t>(long int ms = 0;), the counter for looping the </a:t>
            </a:r>
            <a:r>
              <a:rPr lang="en-US" altLang="zh-CN">
                <a:solidFill>
                  <a:schemeClr val="tx1">
                    <a:lumMod val="65000"/>
                    <a:lumOff val="35000"/>
                  </a:schemeClr>
                </a:solidFill>
                <a:latin typeface="Segoe UI" panose="020B0502040204020203" charset="0"/>
                <a:cs typeface="Segoe UI" panose="020B0502040204020203" charset="0"/>
                <a:sym typeface="+mn-ea"/>
              </a:rPr>
              <a:t>melodies arrays</a:t>
            </a:r>
            <a:r>
              <a:rPr lang="en-US" altLang="zh-CN">
                <a:solidFill>
                  <a:schemeClr val="tx1">
                    <a:lumMod val="65000"/>
                    <a:lumOff val="35000"/>
                  </a:schemeClr>
                </a:solidFill>
                <a:latin typeface="Segoe UI" panose="020B0502040204020203" charset="0"/>
                <a:cs typeface="Segoe UI" panose="020B0502040204020203" charset="0"/>
                <a:sym typeface="+mn-ea"/>
              </a:rPr>
              <a:t> (int i =0;) and the </a:t>
            </a:r>
            <a:r>
              <a:rPr lang="en-US">
                <a:solidFill>
                  <a:schemeClr val="tx1">
                    <a:lumMod val="65000"/>
                    <a:lumOff val="35000"/>
                  </a:schemeClr>
                </a:solidFill>
                <a:latin typeface="Segoe UI" panose="020B0502040204020203" charset="0"/>
                <a:cs typeface="Segoe UI" panose="020B0502040204020203" charset="0"/>
                <a:sym typeface="+mn-ea"/>
              </a:rPr>
              <a:t>TOP</a:t>
            </a:r>
            <a:r>
              <a:rPr>
                <a:solidFill>
                  <a:schemeClr val="tx1">
                    <a:lumMod val="65000"/>
                    <a:lumOff val="35000"/>
                  </a:schemeClr>
                </a:solidFill>
                <a:latin typeface="Segoe UI" panose="020B0502040204020203" charset="0"/>
                <a:cs typeface="Segoe UI" panose="020B0502040204020203" charset="0"/>
                <a:sym typeface="+mn-ea"/>
              </a:rPr>
              <a:t> variable used for frequency</a:t>
            </a:r>
            <a:r>
              <a:rPr lang="en-US" altLang="zh-CN">
                <a:solidFill>
                  <a:schemeClr val="tx1">
                    <a:lumMod val="65000"/>
                    <a:lumOff val="35000"/>
                  </a:schemeClr>
                </a:solidFill>
                <a:latin typeface="Segoe UI" panose="020B0502040204020203" charset="0"/>
                <a:cs typeface="Segoe UI" panose="020B0502040204020203" charset="0"/>
                <a:sym typeface="+mn-ea"/>
              </a:rPr>
              <a:t>(long int TOP;);</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5. T</a:t>
            </a:r>
            <a:r>
              <a:rPr lang="en-US" altLang="zh-CN">
                <a:solidFill>
                  <a:schemeClr val="tx1">
                    <a:lumMod val="65000"/>
                    <a:lumOff val="35000"/>
                  </a:schemeClr>
                </a:solidFill>
                <a:latin typeface="Segoe UI" panose="020B0502040204020203" charset="0"/>
                <a:cs typeface="Segoe UI" panose="020B0502040204020203" charset="0"/>
                <a:sym typeface="+mn-ea"/>
              </a:rPr>
              <a:t>he counter for switching the melodies arrays </a:t>
            </a:r>
            <a:r>
              <a:rPr lang="en-US" altLang="zh-CN">
                <a:solidFill>
                  <a:schemeClr val="tx1">
                    <a:lumMod val="65000"/>
                    <a:lumOff val="35000"/>
                  </a:schemeClr>
                </a:solidFill>
                <a:latin typeface="Segoe UI" panose="020B0502040204020203" charset="0"/>
                <a:cs typeface="Segoe UI" panose="020B0502040204020203" charset="0"/>
                <a:sym typeface="+mn-ea"/>
              </a:rPr>
              <a:t> (int contor= -1;).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5" name="Title 1"/>
          <p:cNvSpPr>
            <a:spLocks noGrp="1"/>
          </p:cNvSpPr>
          <p:nvPr/>
        </p:nvSpPr>
        <p:spPr>
          <a:xfrm>
            <a:off x="2997200" y="4784725"/>
            <a:ext cx="2357120" cy="74358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2400">
                <a:solidFill>
                  <a:schemeClr val="tx1">
                    <a:lumMod val="65000"/>
                    <a:lumOff val="35000"/>
                  </a:schemeClr>
                </a:solidFill>
                <a:latin typeface="Gungsuh" panose="02030600000101010101" charset="-127"/>
                <a:ea typeface="Gungsuh" panose="02030600000101010101" charset="-127"/>
                <a:sym typeface="+mn-ea"/>
              </a:rPr>
              <a:t>I</a:t>
            </a:r>
            <a:r>
              <a:rPr lang="ro-RO" sz="2400">
                <a:solidFill>
                  <a:schemeClr val="tx1">
                    <a:lumMod val="65000"/>
                    <a:lumOff val="35000"/>
                  </a:schemeClr>
                </a:solidFill>
                <a:latin typeface="Gungsuh" panose="02030600000101010101" charset="-127"/>
                <a:ea typeface="Gungsuh" panose="02030600000101010101" charset="-127"/>
                <a:sym typeface="+mn-ea"/>
              </a:rPr>
              <a:t>nterrupts</a:t>
            </a:r>
            <a:r>
              <a:rPr lang="en-US" sz="2400" strike="noStrike" noProof="1">
                <a:solidFill>
                  <a:schemeClr val="tx1">
                    <a:lumMod val="65000"/>
                    <a:lumOff val="35000"/>
                  </a:schemeClr>
                </a:solidFill>
                <a:latin typeface="Gungsuh" panose="02030600000101010101" charset="-127"/>
                <a:ea typeface="Gungsuh" panose="02030600000101010101" charset="-127"/>
              </a:rPr>
              <a:t>:</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6" name="Text Box 5"/>
          <p:cNvSpPr txBox="1"/>
          <p:nvPr/>
        </p:nvSpPr>
        <p:spPr>
          <a:xfrm>
            <a:off x="2997200" y="5527675"/>
            <a:ext cx="2540000" cy="2155825"/>
          </a:xfrm>
          <a:prstGeom prst="rect">
            <a:avLst/>
          </a:prstGeom>
          <a:noFill/>
        </p:spPr>
        <p:txBody>
          <a:bodyPr wrap="square" rtlCol="0" anchor="t">
            <a:spAutoFit/>
          </a:bodyPr>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ISR(INT0_vect){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ms=0;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if(contor==3)</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7" name="Text Box 6"/>
          <p:cNvSpPr txBox="1"/>
          <p:nvPr/>
        </p:nvSpPr>
        <p:spPr>
          <a:xfrm>
            <a:off x="3140710" y="7327900"/>
            <a:ext cx="3176905" cy="1938020"/>
          </a:xfrm>
          <a:prstGeom prst="rect">
            <a:avLst/>
          </a:prstGeom>
          <a:noFill/>
        </p:spPr>
        <p:txBody>
          <a:bodyPr wrap="square" rtlCol="0" anchor="t">
            <a:spAutoFit/>
          </a:bodyPr>
          <a:p>
            <a:pPr marL="0" indent="0" algn="just">
              <a:buClrTx/>
              <a:buSzTx/>
              <a:buFontTx/>
              <a:buNone/>
            </a:pPr>
            <a:r>
              <a:rPr lang="en-US" altLang="zh-CN" sz="2400">
                <a:solidFill>
                  <a:schemeClr val="tx1">
                    <a:lumMod val="50000"/>
                    <a:lumOff val="50000"/>
                  </a:schemeClr>
                </a:solidFill>
                <a:latin typeface="Segoe UI" panose="020B0502040204020203" charset="0"/>
                <a:cs typeface="Segoe UI" panose="020B0502040204020203" charset="0"/>
                <a:sym typeface="+mn-ea"/>
              </a:rPr>
              <a:t>//</a:t>
            </a:r>
            <a:r>
              <a:rPr sz="2400">
                <a:solidFill>
                  <a:schemeClr val="tx1">
                    <a:lumMod val="50000"/>
                    <a:lumOff val="50000"/>
                  </a:schemeClr>
                </a:solidFill>
                <a:latin typeface="Segoe UI" panose="020B0502040204020203" charset="0"/>
                <a:cs typeface="Segoe UI" panose="020B0502040204020203" charset="0"/>
                <a:sym typeface="+mn-ea"/>
              </a:rPr>
              <a:t>It</a:t>
            </a:r>
            <a:r>
              <a:rPr lang="en-US" sz="2400">
                <a:solidFill>
                  <a:schemeClr val="tx1">
                    <a:lumMod val="50000"/>
                    <a:lumOff val="50000"/>
                  </a:schemeClr>
                </a:solidFill>
                <a:latin typeface="Segoe UI" panose="020B0502040204020203" charset="0"/>
                <a:cs typeface="Segoe UI" panose="020B0502040204020203" charset="0"/>
                <a:sym typeface="+mn-ea"/>
              </a:rPr>
              <a:t>’</a:t>
            </a:r>
            <a:r>
              <a:rPr sz="2400">
                <a:solidFill>
                  <a:schemeClr val="tx1">
                    <a:lumMod val="50000"/>
                    <a:lumOff val="50000"/>
                  </a:schemeClr>
                </a:solidFill>
                <a:latin typeface="Segoe UI" panose="020B0502040204020203" charset="0"/>
                <a:cs typeface="Segoe UI" panose="020B0502040204020203" charset="0"/>
                <a:sym typeface="+mn-ea"/>
              </a:rPr>
              <a:t>s activating at button press (PD2) and the program is stopping and running the interrupt</a:t>
            </a:r>
            <a:r>
              <a:rPr lang="en-US" sz="2400">
                <a:solidFill>
                  <a:schemeClr val="tx1">
                    <a:lumMod val="50000"/>
                    <a:lumOff val="50000"/>
                  </a:schemeClr>
                </a:solidFill>
                <a:latin typeface="Segoe UI" panose="020B0502040204020203" charset="0"/>
                <a:cs typeface="Segoe UI" panose="020B0502040204020203" charset="0"/>
                <a:sym typeface="+mn-ea"/>
              </a:rPr>
              <a:t>.</a:t>
            </a:r>
            <a:endParaRPr lang="en-US" sz="2400">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0985" y="127635"/>
            <a:ext cx="5301615" cy="657225"/>
          </a:xfrm>
        </p:spPr>
        <p:txBody>
          <a:bodyPr/>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PWM signal:</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pic>
        <p:nvPicPr>
          <p:cNvPr id="28674" name="Content Placeholder 4" descr="Untitled4"/>
          <p:cNvPicPr>
            <a:picLocks noChangeAspect="1"/>
          </p:cNvPicPr>
          <p:nvPr>
            <p:ph sz="half" idx="1"/>
          </p:nvPr>
        </p:nvPicPr>
        <p:blipFill>
          <a:blip r:embed="rId1"/>
          <a:srcRect l="35125" t="36548" r="35920" b="31947"/>
          <a:stretch>
            <a:fillRect/>
          </a:stretch>
        </p:blipFill>
        <p:spPr>
          <a:xfrm>
            <a:off x="1485265" y="2794000"/>
            <a:ext cx="3817620" cy="1087120"/>
          </a:xfrm>
        </p:spPr>
      </p:pic>
      <p:sp>
        <p:nvSpPr>
          <p:cNvPr id="28675" name="Text Box 5"/>
          <p:cNvSpPr txBox="1"/>
          <p:nvPr/>
        </p:nvSpPr>
        <p:spPr>
          <a:xfrm>
            <a:off x="188595" y="5383530"/>
            <a:ext cx="6617970" cy="1271270"/>
          </a:xfrm>
          <a:prstGeom prst="rect">
            <a:avLst/>
          </a:prstGeom>
          <a:noFill/>
          <a:ln w="9525">
            <a:noFill/>
          </a:ln>
        </p:spPr>
        <p:txBody>
          <a:bodyPr wrap="square" anchor="t" anchorCtr="0">
            <a:spAutoFit/>
          </a:bodyPr>
          <a:p>
            <a:pPr algn="l">
              <a:lnSpc>
                <a:spcPct val="80000"/>
              </a:lnSpc>
            </a:pPr>
            <a:r>
              <a:rPr lang="en-US" sz="2400">
                <a:solidFill>
                  <a:schemeClr val="tx1">
                    <a:lumMod val="65000"/>
                    <a:lumOff val="35000"/>
                  </a:schemeClr>
                </a:solidFill>
                <a:latin typeface="Segoe UI" panose="020B0502040204020203" charset="0"/>
                <a:cs typeface="Segoe UI" panose="020B0502040204020203" charset="0"/>
                <a:sym typeface="+mn-ea"/>
              </a:rPr>
              <a:t>In our case the equation above becomes :</a:t>
            </a:r>
            <a:endParaRPr lang="en-US" sz="2400">
              <a:solidFill>
                <a:schemeClr val="tx1">
                  <a:lumMod val="65000"/>
                  <a:lumOff val="35000"/>
                </a:schemeClr>
              </a:solidFill>
              <a:latin typeface="Segoe UI" panose="020B0502040204020203" charset="0"/>
              <a:cs typeface="Segoe UI" panose="020B0502040204020203" charset="0"/>
            </a:endParaRPr>
          </a:p>
          <a:p>
            <a:pPr algn="ctr">
              <a:lnSpc>
                <a:spcPct val="80000"/>
              </a:lnSpc>
            </a:pP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TOP = 1000000/frequency </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OCR1A = (TOP+1)/2</a:t>
            </a:r>
            <a:endParaRPr lang="en-US" sz="2400">
              <a:solidFill>
                <a:schemeClr val="tx1">
                  <a:lumMod val="65000"/>
                  <a:lumOff val="35000"/>
                </a:schemeClr>
              </a:solidFill>
              <a:latin typeface="Segoe UI" panose="020B0502040204020203" charset="0"/>
              <a:cs typeface="Segoe UI" panose="020B0502040204020203" charset="0"/>
            </a:endParaRPr>
          </a:p>
        </p:txBody>
      </p:sp>
      <p:sp>
        <p:nvSpPr>
          <p:cNvPr id="3" name="Text Box 5"/>
          <p:cNvSpPr txBox="1"/>
          <p:nvPr/>
        </p:nvSpPr>
        <p:spPr>
          <a:xfrm>
            <a:off x="188595" y="631190"/>
            <a:ext cx="6617970" cy="4523105"/>
          </a:xfrm>
          <a:prstGeom prst="rect">
            <a:avLst/>
          </a:prstGeom>
          <a:noFill/>
          <a:ln w="9525">
            <a:noFill/>
          </a:ln>
        </p:spPr>
        <p:txBody>
          <a:bodyPr wrap="square" anchor="t" anchorCtr="0">
            <a:spAutoFit/>
          </a:bodyPr>
          <a:p>
            <a:pPr>
              <a:lnSpc>
                <a:spcPct val="100000"/>
              </a:lnSpc>
            </a:pPr>
            <a:r>
              <a:rPr sz="2400">
                <a:solidFill>
                  <a:schemeClr val="tx1">
                    <a:lumMod val="65000"/>
                    <a:lumOff val="35000"/>
                  </a:schemeClr>
                </a:solidFill>
                <a:latin typeface="Segoe UI" panose="020B0502040204020203" charset="0"/>
                <a:cs typeface="Segoe UI" panose="020B0502040204020203" charset="0"/>
                <a:sym typeface="+mn-ea"/>
              </a:rPr>
              <a:t>To generate an output signal in CTC mode, the OC0 pin has to be set as digital output. The output mode for OC0 can be set to toggle every time it</a:t>
            </a:r>
            <a:r>
              <a:rPr lang="en-US" sz="2400">
                <a:solidFill>
                  <a:schemeClr val="tx1">
                    <a:lumMod val="65000"/>
                    <a:lumOff val="35000"/>
                  </a:schemeClr>
                </a:solidFill>
                <a:latin typeface="Segoe UI" panose="020B0502040204020203" charset="0"/>
                <a:cs typeface="Segoe UI" panose="020B0502040204020203" charset="0"/>
                <a:sym typeface="+mn-ea"/>
              </a:rPr>
              <a:t>’</a:t>
            </a:r>
            <a:r>
              <a:rPr sz="2400">
                <a:solidFill>
                  <a:schemeClr val="tx1">
                    <a:lumMod val="65000"/>
                    <a:lumOff val="35000"/>
                  </a:schemeClr>
                </a:solidFill>
                <a:latin typeface="Segoe UI" panose="020B0502040204020203" charset="0"/>
                <a:cs typeface="Segoe UI" panose="020B0502040204020203" charset="0"/>
                <a:sym typeface="+mn-ea"/>
              </a:rPr>
              <a:t>s find</a:t>
            </a:r>
            <a:r>
              <a:rPr lang="en-US" sz="2400">
                <a:solidFill>
                  <a:schemeClr val="tx1">
                    <a:lumMod val="65000"/>
                    <a:lumOff val="35000"/>
                  </a:schemeClr>
                </a:solidFill>
                <a:latin typeface="Segoe UI" panose="020B0502040204020203" charset="0"/>
                <a:cs typeface="Segoe UI" panose="020B0502040204020203" charset="0"/>
                <a:sym typeface="+mn-ea"/>
              </a:rPr>
              <a:t>ing</a:t>
            </a:r>
            <a:r>
              <a:rPr sz="2400">
                <a:solidFill>
                  <a:schemeClr val="tx1">
                    <a:lumMod val="65000"/>
                    <a:lumOff val="35000"/>
                  </a:schemeClr>
                </a:solidFill>
                <a:latin typeface="Segoe UI" panose="020B0502040204020203" charset="0"/>
                <a:cs typeface="Segoe UI" panose="020B0502040204020203" charset="0"/>
                <a:sym typeface="+mn-ea"/>
              </a:rPr>
              <a:t> a equality between TCNT0 and OCR0.</a:t>
            </a:r>
            <a:r>
              <a:rPr lang="en-US" sz="2400">
                <a:solidFill>
                  <a:schemeClr val="tx1">
                    <a:lumMod val="65000"/>
                    <a:lumOff val="35000"/>
                  </a:schemeClr>
                </a:solidFill>
                <a:latin typeface="Segoe UI" panose="020B0502040204020203" charset="0"/>
                <a:cs typeface="Segoe UI" panose="020B0502040204020203" charset="0"/>
                <a:sym typeface="+mn-ea"/>
              </a:rPr>
              <a:t> </a:t>
            </a:r>
            <a:r>
              <a:rPr sz="2400">
                <a:solidFill>
                  <a:schemeClr val="tx1">
                    <a:lumMod val="65000"/>
                    <a:lumOff val="35000"/>
                  </a:schemeClr>
                </a:solidFill>
                <a:latin typeface="Segoe UI" panose="020B0502040204020203" charset="0"/>
                <a:cs typeface="Segoe UI" panose="020B0502040204020203" charset="0"/>
                <a:sym typeface="+mn-ea"/>
              </a:rPr>
              <a:t>The signal frequency is defined by the following equation:</a:t>
            </a: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r>
              <a:rPr lang="en-US" sz="2400">
                <a:solidFill>
                  <a:schemeClr val="tx1">
                    <a:lumMod val="65000"/>
                    <a:lumOff val="35000"/>
                  </a:schemeClr>
                </a:solidFill>
                <a:latin typeface="Segoe UI" panose="020B0502040204020203" charset="0"/>
                <a:cs typeface="Segoe UI" panose="020B0502040204020203" charset="0"/>
                <a:sym typeface="+mn-ea"/>
              </a:rPr>
              <a:t>w</a:t>
            </a:r>
            <a:r>
              <a:rPr sz="2400">
                <a:solidFill>
                  <a:schemeClr val="tx1">
                    <a:lumMod val="65000"/>
                    <a:lumOff val="35000"/>
                  </a:schemeClr>
                </a:solidFill>
                <a:latin typeface="Segoe UI" panose="020B0502040204020203" charset="0"/>
                <a:cs typeface="Segoe UI" panose="020B0502040204020203" charset="0"/>
                <a:sym typeface="+mn-ea"/>
              </a:rPr>
              <a:t>here the fclk_I/O is the internal sistem clock frequency, N is the prescaler value(1, 8, 64, 256, 1024) and ORC0 is the register value.</a:t>
            </a:r>
            <a:endParaRPr sz="2400">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 y="703580"/>
            <a:ext cx="6939280" cy="1231265"/>
          </a:xfrm>
        </p:spPr>
        <p:txBody>
          <a:bodyPr/>
          <a:p>
            <a:pPr fontAlgn="base">
              <a:lnSpc>
                <a:spcPct val="50000"/>
              </a:lnSpc>
            </a:pPr>
            <a:r>
              <a:rPr lang="en-US" sz="3600" strike="noStrike" noProof="1">
                <a:solidFill>
                  <a:schemeClr val="tx1">
                    <a:lumMod val="65000"/>
                    <a:lumOff val="35000"/>
                  </a:schemeClr>
                </a:solidFill>
                <a:latin typeface="Gungsuh" panose="02030600000101010101" charset="-127"/>
                <a:ea typeface="Gungsuh" panose="02030600000101010101" charset="-127"/>
              </a:rPr>
              <a:t>Description</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098" name="Content Placeholder 2"/>
          <p:cNvSpPr>
            <a:spLocks noGrp="1"/>
          </p:cNvSpPr>
          <p:nvPr>
            <p:ph idx="1"/>
          </p:nvPr>
        </p:nvSpPr>
        <p:spPr>
          <a:xfrm>
            <a:off x="183515" y="1711325"/>
            <a:ext cx="6410325" cy="3507105"/>
          </a:xfrm>
        </p:spPr>
        <p:txBody>
          <a:bodyPr anchor="t" anchorCtr="0"/>
          <a:p>
            <a:pPr marL="0" indent="0" algn="just">
              <a:buNone/>
            </a:pPr>
            <a:r>
              <a:rPr lang="ro-RO" altLang="en-US">
                <a:solidFill>
                  <a:schemeClr val="tx1">
                    <a:lumMod val="65000"/>
                    <a:lumOff val="35000"/>
                  </a:schemeClr>
                </a:solidFill>
                <a:latin typeface="Segoe UI" panose="020B0502040204020203" charset="0"/>
                <a:cs typeface="Segoe UI" panose="020B0502040204020203" charset="0"/>
              </a:rPr>
              <a:t>The project is about making an electronic tree that come</a:t>
            </a:r>
            <a:r>
              <a:rPr lang="en-US" altLang="ro-RO">
                <a:solidFill>
                  <a:schemeClr val="tx1">
                    <a:lumMod val="65000"/>
                    <a:lumOff val="35000"/>
                  </a:schemeClr>
                </a:solidFill>
                <a:latin typeface="Segoe UI" panose="020B0502040204020203" charset="0"/>
                <a:cs typeface="Segoe UI" panose="020B0502040204020203" charset="0"/>
              </a:rPr>
              <a:t>s</a:t>
            </a:r>
            <a:r>
              <a:rPr lang="ro-RO" altLang="en-US">
                <a:solidFill>
                  <a:schemeClr val="tx1">
                    <a:lumMod val="65000"/>
                    <a:lumOff val="35000"/>
                  </a:schemeClr>
                </a:solidFill>
                <a:latin typeface="Segoe UI" panose="020B0502040204020203" charset="0"/>
                <a:cs typeface="Segoe UI" panose="020B0502040204020203" charset="0"/>
              </a:rPr>
              <a:t> out of a pot with 20 branches and at the end of every branch there is a color LED (four colors in total). On the pot there is a button and for each press the current melody will change (three melodies in total)</a:t>
            </a:r>
            <a:r>
              <a:rPr lang="en-US" altLang="ro-RO">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Also there will be a potentiometer for volume adjustment.</a:t>
            </a:r>
            <a:endParaRPr lang="ro-RO" altLang="en-US">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536575" y="5455659"/>
            <a:ext cx="6172200" cy="1650647"/>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endParaRPr 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itle 1"/>
          <p:cNvSpPr>
            <a:spLocks noGrp="1"/>
          </p:cNvSpPr>
          <p:nvPr/>
        </p:nvSpPr>
        <p:spPr>
          <a:xfrm>
            <a:off x="-27305" y="5311775"/>
            <a:ext cx="6939280" cy="123126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a:solidFill>
                  <a:schemeClr val="tx1">
                    <a:lumMod val="65000"/>
                    <a:lumOff val="35000"/>
                  </a:schemeClr>
                </a:solidFill>
                <a:latin typeface="Gungsuh" panose="02030600000101010101" charset="-127"/>
                <a:ea typeface="Gungsuh" panose="02030600000101010101" charset="-127"/>
                <a:sym typeface="+mn-ea"/>
              </a:rPr>
              <a:t>Input and output data</a:t>
            </a:r>
            <a:endParaRPr sz="3600">
              <a:solidFill>
                <a:schemeClr val="tx1">
                  <a:lumMod val="65000"/>
                  <a:lumOff val="35000"/>
                </a:schemeClr>
              </a:solidFill>
              <a:latin typeface="Gungsuh" panose="02030600000101010101" charset="-127"/>
              <a:ea typeface="Gungsuh" panose="02030600000101010101" charset="-127"/>
              <a:sym typeface="+mn-ea"/>
            </a:endParaRPr>
          </a:p>
        </p:txBody>
      </p:sp>
      <p:sp>
        <p:nvSpPr>
          <p:cNvPr id="5" name="Content Placeholder 2"/>
          <p:cNvSpPr>
            <a:spLocks noGrp="1"/>
          </p:cNvSpPr>
          <p:nvPr/>
        </p:nvSpPr>
        <p:spPr>
          <a:xfrm>
            <a:off x="189230" y="6463665"/>
            <a:ext cx="6610985" cy="32639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marR="0" indent="0" algn="l" defTabSz="914400" rtl="0" eaLnBrk="1" fontAlgn="base" latinLnBrk="0" hangingPunct="1">
              <a:lnSpc>
                <a:spcPct val="100000"/>
              </a:lnSpc>
              <a:spcBef>
                <a:spcPct val="20000"/>
              </a:spcBef>
              <a:spcAft>
                <a:spcPct val="0"/>
              </a:spcAft>
              <a:buClrTx/>
              <a:buSzTx/>
              <a:buFontTx/>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Input data:</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button state (Low/High).</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O</a:t>
            </a:r>
            <a:r>
              <a:rPr>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utput data</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three melodies (</a:t>
            </a:r>
            <a:r>
              <a:rPr kumimoji="0"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frequencies on buzzer</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light on the branches (</a:t>
            </a:r>
            <a:r>
              <a:rPr kumimoji="0"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voltage on the LEDs</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a:p>
            <a:pPr marR="0" algn="l" defTabSz="914400" rtl="0" eaLnBrk="1" fontAlgn="base" latinLnBrk="0" hangingPunct="1">
              <a:lnSpc>
                <a:spcPct val="100000"/>
              </a:lnSpc>
              <a:spcBef>
                <a:spcPct val="20000"/>
              </a:spcBef>
              <a:spcAft>
                <a:spcPct val="0"/>
              </a:spcAft>
              <a:buClrTx/>
              <a:buSzTx/>
              <a:buNone/>
            </a:pP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 y="271145"/>
            <a:ext cx="6866890" cy="1313180"/>
          </a:xfrm>
        </p:spPr>
        <p:txBody>
          <a:bodyPr/>
          <a:p>
            <a:pPr fontAlgn="base"/>
            <a:r>
              <a:rPr sz="3600" strike="noStrike" noProof="1">
                <a:solidFill>
                  <a:schemeClr val="tx1">
                    <a:lumMod val="65000"/>
                    <a:lumOff val="35000"/>
                  </a:schemeClr>
                </a:solidFill>
                <a:latin typeface="Gungsuh" panose="02030600000101010101" charset="-127"/>
                <a:ea typeface="Gungsuh" panose="02030600000101010101" charset="-127"/>
              </a:rPr>
              <a:t>Physical Design</a:t>
            </a:r>
            <a:endParaRPr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3" name="Content Placeholder 2"/>
          <p:cNvSpPr>
            <a:spLocks noGrp="1"/>
          </p:cNvSpPr>
          <p:nvPr>
            <p:ph idx="1"/>
          </p:nvPr>
        </p:nvSpPr>
        <p:spPr>
          <a:xfrm>
            <a:off x="184150" y="1423670"/>
            <a:ext cx="6409690" cy="3283585"/>
          </a:xfrm>
        </p:spPr>
        <p:txBody>
          <a:bodyPr/>
          <a:p>
            <a:pPr marL="0" indent="0" fontAlgn="base">
              <a:buNone/>
            </a:pPr>
            <a:r>
              <a:rPr strike="noStrike" noProof="1">
                <a:solidFill>
                  <a:schemeClr val="tx1">
                    <a:lumMod val="65000"/>
                    <a:lumOff val="35000"/>
                  </a:schemeClr>
                </a:solidFill>
                <a:latin typeface="Segoe UI" panose="020B0502040204020203" charset="0"/>
                <a:cs typeface="Segoe UI" panose="020B0502040204020203" charset="0"/>
              </a:rPr>
              <a:t>The component</a:t>
            </a:r>
            <a:r>
              <a:rPr lang="en-US" strike="noStrike" noProof="1">
                <a:solidFill>
                  <a:schemeClr val="tx1">
                    <a:lumMod val="65000"/>
                    <a:lumOff val="35000"/>
                  </a:schemeClr>
                </a:solidFill>
                <a:latin typeface="Segoe UI" panose="020B0502040204020203" charset="0"/>
                <a:cs typeface="Segoe UI" panose="020B0502040204020203" charset="0"/>
              </a:rPr>
              <a:t>s</a:t>
            </a:r>
            <a:r>
              <a:rPr strike="noStrike" noProof="1">
                <a:solidFill>
                  <a:schemeClr val="tx1">
                    <a:lumMod val="65000"/>
                    <a:lumOff val="35000"/>
                  </a:schemeClr>
                </a:solidFill>
                <a:latin typeface="Segoe UI" panose="020B0502040204020203" charset="0"/>
                <a:cs typeface="Segoe UI" panose="020B0502040204020203" charset="0"/>
              </a:rPr>
              <a:t>:</a:t>
            </a:r>
            <a:endParaRPr strike="noStrike" noProof="1">
              <a:solidFill>
                <a:schemeClr val="tx1">
                  <a:lumMod val="65000"/>
                  <a:lumOff val="35000"/>
                </a:schemeClr>
              </a:solidFill>
              <a:latin typeface="Segoe UI" panose="020B0502040204020203" charset="0"/>
              <a:cs typeface="Segoe UI" panose="020B0502040204020203" charset="0"/>
            </a:endParaRPr>
          </a:p>
          <a:p>
            <a:pPr fontAlgn="base"/>
            <a:r>
              <a:rPr strike="noStrike" noProof="1">
                <a:solidFill>
                  <a:schemeClr val="tx1">
                    <a:lumMod val="65000"/>
                    <a:lumOff val="35000"/>
                  </a:schemeClr>
                </a:solidFill>
                <a:latin typeface="Segoe UI" panose="020B0502040204020203" charset="0"/>
                <a:cs typeface="Segoe UI" panose="020B0502040204020203" charset="0"/>
              </a:rPr>
              <a:t>an Arduino board</a:t>
            </a:r>
            <a:r>
              <a:rPr lang="en-US" strike="noStrike" noProof="1">
                <a:solidFill>
                  <a:schemeClr val="tx1">
                    <a:lumMod val="65000"/>
                    <a:lumOff val="35000"/>
                  </a:schemeClr>
                </a:solidFill>
                <a:latin typeface="Segoe UI" panose="020B0502040204020203" charset="0"/>
                <a:cs typeface="Segoe UI" panose="020B0502040204020203" charset="0"/>
              </a:rPr>
              <a:t> (ATmega328P);</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strike="noStrike" noProof="1">
                <a:solidFill>
                  <a:schemeClr val="tx1">
                    <a:lumMod val="65000"/>
                    <a:lumOff val="35000"/>
                  </a:schemeClr>
                </a:solidFill>
                <a:latin typeface="Segoe UI" panose="020B0502040204020203" charset="0"/>
                <a:cs typeface="Segoe UI" panose="020B0502040204020203" charset="0"/>
              </a:rPr>
              <a:t>a buzzer and a potentiometer</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a button;</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5 LEDs of 4 colors each (red, blue, green and yellow);</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a breadboard, </a:t>
            </a:r>
            <a:r>
              <a:rPr strike="noStrike" noProof="1">
                <a:solidFill>
                  <a:schemeClr val="tx1">
                    <a:lumMod val="65000"/>
                    <a:lumOff val="35000"/>
                  </a:schemeClr>
                </a:solidFill>
                <a:latin typeface="Segoe UI" panose="020B0502040204020203" charset="0"/>
                <a:cs typeface="Segoe UI" panose="020B0502040204020203" charset="0"/>
              </a:rPr>
              <a:t>resistor</a:t>
            </a:r>
            <a:r>
              <a:rPr lang="en-US" strike="noStrike" noProof="1">
                <a:solidFill>
                  <a:schemeClr val="tx1">
                    <a:lumMod val="65000"/>
                    <a:lumOff val="35000"/>
                  </a:schemeClr>
                </a:solidFill>
                <a:latin typeface="Segoe UI" panose="020B0502040204020203" charset="0"/>
                <a:cs typeface="Segoe UI" panose="020B0502040204020203" charset="0"/>
              </a:rPr>
              <a:t>s</a:t>
            </a:r>
            <a:r>
              <a:rPr strike="noStrike" noProof="1">
                <a:solidFill>
                  <a:schemeClr val="tx1">
                    <a:lumMod val="65000"/>
                    <a:lumOff val="35000"/>
                  </a:schemeClr>
                </a:solidFill>
                <a:latin typeface="Segoe UI" panose="020B0502040204020203" charset="0"/>
                <a:cs typeface="Segoe UI" panose="020B0502040204020203" charset="0"/>
              </a:rPr>
              <a:t> and wires</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marL="0" indent="0" fontAlgn="base">
              <a:buFont typeface="Wingdings" panose="05000000000000000000" charset="0"/>
              <a:buNone/>
            </a:pPr>
            <a:endParaRPr lang="en-US" strike="noStrike" noProof="1">
              <a:solidFill>
                <a:schemeClr val="tx1">
                  <a:lumMod val="65000"/>
                  <a:lumOff val="35000"/>
                </a:schemeClr>
              </a:solidFill>
              <a:latin typeface="Segoe UI" panose="020B0502040204020203" charset="0"/>
              <a:cs typeface="Segoe UI" panose="020B0502040204020203" charset="0"/>
            </a:endParaRPr>
          </a:p>
        </p:txBody>
      </p:sp>
      <p:sp>
        <p:nvSpPr>
          <p:cNvPr id="6" name="Title 1"/>
          <p:cNvSpPr>
            <a:spLocks noGrp="1"/>
          </p:cNvSpPr>
          <p:nvPr/>
        </p:nvSpPr>
        <p:spPr>
          <a:xfrm>
            <a:off x="-50165" y="4591685"/>
            <a:ext cx="6878320" cy="138620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strike="noStrike" noProof="1">
                <a:solidFill>
                  <a:schemeClr val="tx1">
                    <a:lumMod val="65000"/>
                    <a:lumOff val="35000"/>
                  </a:schemeClr>
                </a:solidFill>
                <a:latin typeface="Gungsuh" panose="02030600000101010101" charset="-127"/>
                <a:ea typeface="Gungsuh" panose="02030600000101010101" charset="-127"/>
              </a:rPr>
              <a:t>Pot Design</a:t>
            </a:r>
            <a:endParaRPr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170" name="Content Placeholder 2"/>
          <p:cNvSpPr>
            <a:spLocks noGrp="1"/>
          </p:cNvSpPr>
          <p:nvPr/>
        </p:nvSpPr>
        <p:spPr>
          <a:xfrm>
            <a:off x="220345" y="5743575"/>
            <a:ext cx="6409690" cy="653605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rPr>
              <a:t>To make the tree according to the description,  the Arduino board</a:t>
            </a:r>
            <a:r>
              <a:rPr lang="en-US">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sym typeface="+mn-ea"/>
              </a:rPr>
              <a:t>is glued</a:t>
            </a:r>
            <a:r>
              <a:rPr lang="en-US">
                <a:solidFill>
                  <a:schemeClr val="tx1">
                    <a:lumMod val="65000"/>
                    <a:lumOff val="35000"/>
                  </a:schemeClr>
                </a:solidFill>
                <a:latin typeface="Segoe UI" panose="020B0502040204020203" charset="0"/>
                <a:cs typeface="Segoe UI" panose="020B0502040204020203" charset="0"/>
                <a:sym typeface="+mn-ea"/>
              </a:rPr>
              <a:t> </a:t>
            </a:r>
            <a:r>
              <a:rPr>
                <a:solidFill>
                  <a:schemeClr val="tx1">
                    <a:lumMod val="65000"/>
                    <a:lumOff val="35000"/>
                  </a:schemeClr>
                </a:solidFill>
                <a:latin typeface="Segoe UI" panose="020B0502040204020203" charset="0"/>
                <a:cs typeface="Segoe UI" panose="020B0502040204020203" charset="0"/>
                <a:sym typeface="+mn-ea"/>
              </a:rPr>
              <a:t>on the bottom of the pot</a:t>
            </a:r>
            <a:r>
              <a:rPr lang="en-US">
                <a:solidFill>
                  <a:schemeClr val="tx1">
                    <a:lumMod val="65000"/>
                    <a:lumOff val="35000"/>
                  </a:schemeClr>
                </a:solidFill>
                <a:latin typeface="Segoe UI" panose="020B0502040204020203" charset="0"/>
                <a:cs typeface="Segoe UI" panose="020B0502040204020203" charset="0"/>
                <a:sym typeface="+mn-ea"/>
              </a:rPr>
              <a:t>. O</a:t>
            </a:r>
            <a:r>
              <a:rPr>
                <a:solidFill>
                  <a:schemeClr val="tx1">
                    <a:lumMod val="65000"/>
                    <a:lumOff val="35000"/>
                  </a:schemeClr>
                </a:solidFill>
                <a:latin typeface="Segoe UI" panose="020B0502040204020203" charset="0"/>
                <a:cs typeface="Segoe UI" panose="020B0502040204020203" charset="0"/>
              </a:rPr>
              <a:t>n the pot</a:t>
            </a:r>
            <a:r>
              <a:rPr lang="en-US">
                <a:solidFill>
                  <a:schemeClr val="tx1">
                    <a:lumMod val="65000"/>
                    <a:lumOff val="35000"/>
                  </a:schemeClr>
                </a:solidFill>
                <a:latin typeface="Segoe UI" panose="020B0502040204020203" charset="0"/>
                <a:cs typeface="Segoe UI" panose="020B0502040204020203" charset="0"/>
              </a:rPr>
              <a:t>’s</a:t>
            </a:r>
            <a:r>
              <a:rPr>
                <a:solidFill>
                  <a:schemeClr val="tx1">
                    <a:lumMod val="65000"/>
                    <a:lumOff val="35000"/>
                  </a:schemeClr>
                </a:solidFill>
                <a:latin typeface="Segoe UI" panose="020B0502040204020203" charset="0"/>
                <a:cs typeface="Segoe UI" panose="020B0502040204020203" charset="0"/>
              </a:rPr>
              <a:t> side there are two holes, one for</a:t>
            </a:r>
            <a:r>
              <a:rPr lang="en-US">
                <a:solidFill>
                  <a:schemeClr val="tx1">
                    <a:lumMod val="65000"/>
                    <a:lumOff val="35000"/>
                  </a:schemeClr>
                </a:solidFill>
                <a:latin typeface="Segoe UI" panose="020B0502040204020203" charset="0"/>
                <a:cs typeface="Segoe UI" panose="020B0502040204020203" charset="0"/>
              </a:rPr>
              <a:t> the</a:t>
            </a:r>
            <a:r>
              <a:rPr>
                <a:solidFill>
                  <a:schemeClr val="tx1">
                    <a:lumMod val="65000"/>
                    <a:lumOff val="35000"/>
                  </a:schemeClr>
                </a:solidFill>
                <a:latin typeface="Segoe UI" panose="020B0502040204020203" charset="0"/>
                <a:cs typeface="Segoe UI" panose="020B0502040204020203" charset="0"/>
              </a:rPr>
              <a:t> </a:t>
            </a:r>
            <a:r>
              <a:rPr lang="en-US">
                <a:solidFill>
                  <a:schemeClr val="tx1">
                    <a:lumMod val="65000"/>
                    <a:lumOff val="35000"/>
                  </a:schemeClr>
                </a:solidFill>
                <a:latin typeface="Segoe UI" panose="020B0502040204020203" charset="0"/>
                <a:cs typeface="Segoe UI" panose="020B0502040204020203" charset="0"/>
              </a:rPr>
              <a:t>power source</a:t>
            </a:r>
            <a:r>
              <a:rPr>
                <a:solidFill>
                  <a:schemeClr val="tx1">
                    <a:lumMod val="65000"/>
                    <a:lumOff val="35000"/>
                  </a:schemeClr>
                </a:solidFill>
                <a:latin typeface="Segoe UI" panose="020B0502040204020203" charset="0"/>
                <a:cs typeface="Segoe UI" panose="020B0502040204020203" charset="0"/>
              </a:rPr>
              <a:t> and one to connect the button.</a:t>
            </a:r>
            <a:r>
              <a:rPr lang="en-US">
                <a:solidFill>
                  <a:schemeClr val="tx1">
                    <a:lumMod val="65000"/>
                    <a:lumOff val="35000"/>
                  </a:schemeClr>
                </a:solidFill>
                <a:latin typeface="Segoe UI" panose="020B0502040204020203" charset="0"/>
                <a:cs typeface="Segoe UI" panose="020B0502040204020203" charset="0"/>
              </a:rPr>
              <a:t> The</a:t>
            </a:r>
            <a:r>
              <a:rPr>
                <a:solidFill>
                  <a:schemeClr val="tx1">
                    <a:lumMod val="65000"/>
                    <a:lumOff val="35000"/>
                  </a:schemeClr>
                </a:solidFill>
                <a:latin typeface="Segoe UI" panose="020B0502040204020203" charset="0"/>
                <a:cs typeface="Segoe UI" panose="020B0502040204020203" charset="0"/>
              </a:rPr>
              <a:t> breadboard</a:t>
            </a:r>
            <a:r>
              <a:rPr lang="en-US">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sym typeface="+mn-ea"/>
              </a:rPr>
              <a:t>is placed</a:t>
            </a:r>
            <a:r>
              <a:rPr lang="en-US">
                <a:solidFill>
                  <a:schemeClr val="tx1">
                    <a:lumMod val="65000"/>
                    <a:lumOff val="35000"/>
                  </a:schemeClr>
                </a:solidFill>
                <a:latin typeface="Segoe UI" panose="020B0502040204020203" charset="0"/>
                <a:cs typeface="Segoe UI" panose="020B0502040204020203" charset="0"/>
                <a:sym typeface="+mn-ea"/>
              </a:rPr>
              <a:t> o</a:t>
            </a:r>
            <a:r>
              <a:rPr>
                <a:solidFill>
                  <a:schemeClr val="tx1">
                    <a:lumMod val="65000"/>
                    <a:lumOff val="35000"/>
                  </a:schemeClr>
                </a:solidFill>
                <a:latin typeface="Segoe UI" panose="020B0502040204020203" charset="0"/>
                <a:cs typeface="Segoe UI" panose="020B0502040204020203" charset="0"/>
                <a:sym typeface="+mn-ea"/>
              </a:rPr>
              <a:t>ver</a:t>
            </a:r>
            <a:r>
              <a:rPr lang="en-US">
                <a:solidFill>
                  <a:schemeClr val="tx1">
                    <a:lumMod val="65000"/>
                    <a:lumOff val="35000"/>
                  </a:schemeClr>
                </a:solidFill>
                <a:latin typeface="Segoe UI" panose="020B0502040204020203" charset="0"/>
                <a:cs typeface="Segoe UI" panose="020B0502040204020203" charset="0"/>
                <a:sym typeface="+mn-ea"/>
              </a:rPr>
              <a:t> the</a:t>
            </a:r>
            <a:r>
              <a:rPr>
                <a:solidFill>
                  <a:schemeClr val="tx1">
                    <a:lumMod val="65000"/>
                    <a:lumOff val="35000"/>
                  </a:schemeClr>
                </a:solidFill>
                <a:latin typeface="Segoe UI" panose="020B0502040204020203" charset="0"/>
                <a:cs typeface="Segoe UI" panose="020B0502040204020203" charset="0"/>
                <a:sym typeface="+mn-ea"/>
              </a:rPr>
              <a:t> Arduino</a:t>
            </a:r>
            <a:r>
              <a:rPr lang="en-US">
                <a:solidFill>
                  <a:schemeClr val="tx1">
                    <a:lumMod val="65000"/>
                    <a:lumOff val="35000"/>
                  </a:schemeClr>
                </a:solidFill>
                <a:latin typeface="Segoe UI" panose="020B0502040204020203" charset="0"/>
                <a:cs typeface="Segoe UI" panose="020B0502040204020203" charset="0"/>
                <a:sym typeface="+mn-ea"/>
              </a:rPr>
              <a:t>.</a:t>
            </a:r>
            <a:r>
              <a:rPr>
                <a:solidFill>
                  <a:schemeClr val="tx1">
                    <a:lumMod val="65000"/>
                    <a:lumOff val="35000"/>
                  </a:schemeClr>
                </a:solidFill>
                <a:latin typeface="Segoe UI" panose="020B0502040204020203" charset="0"/>
                <a:cs typeface="Segoe UI" panose="020B0502040204020203" charset="0"/>
              </a:rPr>
              <a:t> </a:t>
            </a:r>
            <a:r>
              <a:rPr lang="en-US">
                <a:solidFill>
                  <a:schemeClr val="tx1">
                    <a:lumMod val="65000"/>
                    <a:lumOff val="35000"/>
                  </a:schemeClr>
                </a:solidFill>
                <a:latin typeface="Segoe UI" panose="020B0502040204020203" charset="0"/>
                <a:cs typeface="Segoe UI" panose="020B0502040204020203" charset="0"/>
              </a:rPr>
              <a:t>The b</a:t>
            </a:r>
            <a:r>
              <a:rPr>
                <a:solidFill>
                  <a:schemeClr val="tx1">
                    <a:lumMod val="65000"/>
                    <a:lumOff val="35000"/>
                  </a:schemeClr>
                </a:solidFill>
                <a:latin typeface="Segoe UI" panose="020B0502040204020203" charset="0"/>
                <a:cs typeface="Segoe UI" panose="020B0502040204020203" charset="0"/>
              </a:rPr>
              <a:t>uzzer</a:t>
            </a:r>
            <a:r>
              <a:rPr lang="en-US">
                <a:solidFill>
                  <a:schemeClr val="tx1">
                    <a:lumMod val="65000"/>
                    <a:lumOff val="35000"/>
                  </a:schemeClr>
                </a:solidFill>
                <a:latin typeface="Segoe UI" panose="020B0502040204020203" charset="0"/>
                <a:cs typeface="Segoe UI" panose="020B0502040204020203" charset="0"/>
              </a:rPr>
              <a:t> is connected</a:t>
            </a:r>
            <a:r>
              <a:rPr 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rPr>
              <a:t>to the</a:t>
            </a:r>
            <a:r>
              <a:rPr>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sym typeface="+mn-ea"/>
              </a:rPr>
              <a:t>breadboard</a:t>
            </a:r>
            <a:r>
              <a:rPr lang="en-US">
                <a:solidFill>
                  <a:schemeClr val="tx1">
                    <a:lumMod val="65000"/>
                    <a:lumOff val="35000"/>
                  </a:schemeClr>
                </a:solidFill>
                <a:latin typeface="Segoe UI" panose="020B0502040204020203" charset="0"/>
                <a:cs typeface="Segoe UI" panose="020B0502040204020203" charset="0"/>
                <a:sym typeface="+mn-ea"/>
              </a:rPr>
              <a:t>. O</a:t>
            </a:r>
            <a:r>
              <a:rPr>
                <a:solidFill>
                  <a:schemeClr val="tx1">
                    <a:lumMod val="65000"/>
                    <a:lumOff val="35000"/>
                  </a:schemeClr>
                </a:solidFill>
                <a:latin typeface="Segoe UI" panose="020B0502040204020203" charset="0"/>
                <a:cs typeface="Segoe UI" panose="020B0502040204020203" charset="0"/>
              </a:rPr>
              <a:t>ver it</a:t>
            </a:r>
            <a:r>
              <a:rPr lang="en-US">
                <a:solidFill>
                  <a:schemeClr val="tx1">
                    <a:lumMod val="65000"/>
                    <a:lumOff val="35000"/>
                  </a:schemeClr>
                </a:solidFill>
                <a:latin typeface="Segoe UI" panose="020B0502040204020203" charset="0"/>
                <a:cs typeface="Segoe UI" panose="020B0502040204020203" charset="0"/>
              </a:rPr>
              <a:t>,</a:t>
            </a:r>
            <a:r>
              <a:rPr>
                <a:solidFill>
                  <a:schemeClr val="tx1">
                    <a:lumMod val="65000"/>
                    <a:lumOff val="35000"/>
                  </a:schemeClr>
                </a:solidFill>
                <a:latin typeface="Segoe UI" panose="020B0502040204020203" charset="0"/>
                <a:cs typeface="Segoe UI" panose="020B0502040204020203" charset="0"/>
              </a:rPr>
              <a:t> there is a</a:t>
            </a:r>
            <a:r>
              <a:rPr lang="en-US">
                <a:solidFill>
                  <a:schemeClr val="tx1">
                    <a:lumMod val="65000"/>
                    <a:lumOff val="35000"/>
                  </a:schemeClr>
                </a:solidFill>
                <a:latin typeface="Segoe UI" panose="020B0502040204020203" charset="0"/>
                <a:cs typeface="Segoe UI" panose="020B0502040204020203" charset="0"/>
              </a:rPr>
              <a:t> protective</a:t>
            </a:r>
            <a:r>
              <a:rPr>
                <a:solidFill>
                  <a:schemeClr val="tx1">
                    <a:lumMod val="65000"/>
                    <a:lumOff val="35000"/>
                  </a:schemeClr>
                </a:solidFill>
                <a:latin typeface="Segoe UI" panose="020B0502040204020203" charset="0"/>
                <a:cs typeface="Segoe UI" panose="020B0502040204020203" charset="0"/>
              </a:rPr>
              <a:t> cover for the circuits</a:t>
            </a:r>
            <a:r>
              <a:rPr lang="en-US">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Also, the potentiometer</a:t>
            </a:r>
            <a:r>
              <a:rPr lang="ro-RO" altLang="en-US">
                <a:solidFill>
                  <a:schemeClr val="tx1">
                    <a:lumMod val="65000"/>
                    <a:lumOff val="35000"/>
                  </a:schemeClr>
                </a:solidFill>
                <a:latin typeface="Segoe UI" panose="020B0502040204020203" charset="0"/>
                <a:cs typeface="Segoe UI" panose="020B0502040204020203" charset="0"/>
                <a:sym typeface="+mn-ea"/>
              </a:rPr>
              <a:t> is placed</a:t>
            </a:r>
            <a:r>
              <a:rPr lang="en-US" altLang="ro-RO">
                <a:solidFill>
                  <a:schemeClr val="tx1">
                    <a:lumMod val="65000"/>
                    <a:lumOff val="35000"/>
                  </a:schemeClr>
                </a:solidFill>
                <a:latin typeface="Segoe UI" panose="020B0502040204020203" charset="0"/>
                <a:cs typeface="Segoe UI" panose="020B0502040204020203" charset="0"/>
                <a:sym typeface="+mn-ea"/>
              </a:rPr>
              <a:t> </a:t>
            </a:r>
            <a:r>
              <a:rPr lang="ro-RO" altLang="en-US">
                <a:solidFill>
                  <a:schemeClr val="tx1">
                    <a:lumMod val="65000"/>
                    <a:lumOff val="35000"/>
                  </a:schemeClr>
                </a:solidFill>
                <a:latin typeface="Segoe UI" panose="020B0502040204020203" charset="0"/>
                <a:cs typeface="Segoe UI" panose="020B0502040204020203" charset="0"/>
                <a:sym typeface="+mn-ea"/>
              </a:rPr>
              <a:t>on the cover</a:t>
            </a:r>
            <a:r>
              <a:rPr lang="en-US" altLang="ro-RO">
                <a:solidFill>
                  <a:schemeClr val="tx1">
                    <a:lumMod val="65000"/>
                    <a:lumOff val="35000"/>
                  </a:schemeClr>
                </a:solidFill>
                <a:latin typeface="Segoe UI" panose="020B0502040204020203" charset="0"/>
                <a:cs typeface="Segoe UI" panose="020B0502040204020203" charset="0"/>
                <a:sym typeface="+mn-ea"/>
              </a:rPr>
              <a:t>.</a:t>
            </a:r>
            <a:endParaRPr lang="en-US" altLang="ro-RO">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Content Placeholder 3" descr="48366363_351990608921731_7661609460015562752_n"/>
          <p:cNvPicPr>
            <a:picLocks noChangeAspect="1"/>
          </p:cNvPicPr>
          <p:nvPr>
            <p:ph sz="half" idx="1"/>
          </p:nvPr>
        </p:nvPicPr>
        <p:blipFill>
          <a:blip r:embed="rId1"/>
          <a:srcRect r="14715"/>
          <a:stretch>
            <a:fillRect/>
          </a:stretch>
        </p:blipFill>
        <p:spPr>
          <a:xfrm>
            <a:off x="260985" y="1063625"/>
            <a:ext cx="5193665" cy="3094990"/>
          </a:xfrm>
        </p:spPr>
      </p:pic>
      <p:pic>
        <p:nvPicPr>
          <p:cNvPr id="16386" name="Content Placeholder 4" descr="49409607_373162970083191_725986529725382656_n"/>
          <p:cNvPicPr>
            <a:picLocks noChangeAspect="1"/>
          </p:cNvPicPr>
          <p:nvPr>
            <p:ph sz="half" idx="2"/>
          </p:nvPr>
        </p:nvPicPr>
        <p:blipFill>
          <a:blip r:embed="rId2"/>
          <a:srcRect l="37857" b="60496"/>
          <a:stretch>
            <a:fillRect/>
          </a:stretch>
        </p:blipFill>
        <p:spPr>
          <a:xfrm rot="16200000">
            <a:off x="3847465" y="4756150"/>
            <a:ext cx="3079115" cy="2610485"/>
          </a:xfrm>
          <a:prstGeom prst="rect">
            <a:avLst/>
          </a:prstGeom>
          <a:noFill/>
          <a:ln w="9525">
            <a:noFill/>
          </a:ln>
        </p:spPr>
      </p:pic>
      <p:cxnSp>
        <p:nvCxnSpPr>
          <p:cNvPr id="3" name="Straight Arrow Connector 2"/>
          <p:cNvCxnSpPr/>
          <p:nvPr/>
        </p:nvCxnSpPr>
        <p:spPr>
          <a:xfrm flipH="1">
            <a:off x="1484630" y="703580"/>
            <a:ext cx="288290" cy="935990"/>
          </a:xfrm>
          <a:prstGeom prst="straightConnector1">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cxnSp>
        <p:nvCxnSpPr>
          <p:cNvPr id="4" name="Straight Arrow Connector 3"/>
          <p:cNvCxnSpPr/>
          <p:nvPr/>
        </p:nvCxnSpPr>
        <p:spPr>
          <a:xfrm flipV="1">
            <a:off x="2564765" y="3079750"/>
            <a:ext cx="1080135" cy="1511935"/>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2637155" y="5095875"/>
            <a:ext cx="1943735" cy="935990"/>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flipH="1">
            <a:off x="4004945" y="847725"/>
            <a:ext cx="1656080" cy="1799590"/>
          </a:xfrm>
          <a:prstGeom prst="straightConnector1">
            <a:avLst/>
          </a:prstGeom>
          <a:ln w="28575" cmpd="sng">
            <a:solidFill>
              <a:srgbClr val="92D05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a:off x="5300980" y="3367405"/>
            <a:ext cx="575945" cy="1872615"/>
          </a:xfrm>
          <a:prstGeom prst="straightConnector1">
            <a:avLst/>
          </a:prstGeom>
          <a:ln w="28575" cmpd="sng">
            <a:solidFill>
              <a:schemeClr val="accent4">
                <a:lumMod val="60000"/>
                <a:lumOff val="40000"/>
              </a:schemeClr>
            </a:solidFill>
            <a:prstDash val="solid"/>
            <a:tailEnd type="arrow" w="med" len="med"/>
          </a:ln>
        </p:spPr>
        <p:style>
          <a:lnRef idx="3">
            <a:schemeClr val="accent5"/>
          </a:lnRef>
          <a:fillRef idx="0">
            <a:schemeClr val="accent5"/>
          </a:fillRef>
          <a:effectRef idx="2">
            <a:schemeClr val="accent5"/>
          </a:effectRef>
          <a:fontRef idx="minor">
            <a:schemeClr val="tx1"/>
          </a:fontRef>
        </p:style>
      </p:cxnSp>
      <p:pic>
        <p:nvPicPr>
          <p:cNvPr id="10" name="Picture 9" descr="Photo1"/>
          <p:cNvPicPr>
            <a:picLocks noChangeAspect="1"/>
          </p:cNvPicPr>
          <p:nvPr/>
        </p:nvPicPr>
        <p:blipFill>
          <a:blip r:embed="rId3"/>
          <a:srcRect t="29132"/>
          <a:stretch>
            <a:fillRect/>
          </a:stretch>
        </p:blipFill>
        <p:spPr>
          <a:xfrm flipH="1">
            <a:off x="188595" y="7040245"/>
            <a:ext cx="3181350" cy="2602865"/>
          </a:xfrm>
          <a:prstGeom prst="rect">
            <a:avLst/>
          </a:prstGeom>
        </p:spPr>
      </p:pic>
      <p:cxnSp>
        <p:nvCxnSpPr>
          <p:cNvPr id="11" name="Straight Arrow Connector 10"/>
          <p:cNvCxnSpPr/>
          <p:nvPr/>
        </p:nvCxnSpPr>
        <p:spPr>
          <a:xfrm flipV="1">
            <a:off x="3140710" y="6247765"/>
            <a:ext cx="1944370" cy="72390"/>
          </a:xfrm>
          <a:prstGeom prst="straightConnector1">
            <a:avLst/>
          </a:prstGeom>
          <a:ln w="28575" cmpd="sng">
            <a:solidFill>
              <a:srgbClr val="FF0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2646045" y="8408035"/>
            <a:ext cx="2078990" cy="28575"/>
          </a:xfrm>
          <a:prstGeom prst="straightConnector1">
            <a:avLst/>
          </a:prstGeom>
          <a:ln w="28575" cmpd="sng">
            <a:solidFill>
              <a:srgbClr val="FFC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2646045" y="8983980"/>
            <a:ext cx="2007235" cy="0"/>
          </a:xfrm>
          <a:prstGeom prst="straightConnector1">
            <a:avLst/>
          </a:prstGeom>
          <a:ln w="28575" cmpd="sng">
            <a:solidFill>
              <a:srgbClr val="00B0F0"/>
            </a:solidFill>
            <a:prstDash val="solid"/>
            <a:tailEnd type="arrow" w="med" len="med"/>
          </a:ln>
        </p:spPr>
        <p:style>
          <a:lnRef idx="3">
            <a:schemeClr val="accent5"/>
          </a:lnRef>
          <a:fillRef idx="0">
            <a:schemeClr val="accent5"/>
          </a:fillRef>
          <a:effectRef idx="2">
            <a:schemeClr val="accent5"/>
          </a:effectRef>
          <a:fontRef idx="minor">
            <a:schemeClr val="tx1"/>
          </a:fontRef>
        </p:style>
      </p:cxnSp>
      <p:sp>
        <p:nvSpPr>
          <p:cNvPr id="14" name="Text Box 13"/>
          <p:cNvSpPr txBox="1"/>
          <p:nvPr/>
        </p:nvSpPr>
        <p:spPr>
          <a:xfrm>
            <a:off x="1196975" y="271780"/>
            <a:ext cx="2388870" cy="460375"/>
          </a:xfrm>
          <a:prstGeom prst="rect">
            <a:avLst/>
          </a:prstGeom>
          <a:noFill/>
        </p:spPr>
        <p:txBody>
          <a:bodyPr wrap="none" rtlCol="0">
            <a:spAutoFit/>
          </a:bodyPr>
          <a:p>
            <a:r>
              <a:rPr lang="ro-RO" altLang="en-US" sz="2400" b="1" u="sng">
                <a:solidFill>
                  <a:schemeClr val="accent1"/>
                </a:solidFill>
              </a:rPr>
              <a:t> Arduino</a:t>
            </a:r>
            <a:r>
              <a:rPr lang="en-US" altLang="ro-RO" sz="2400" b="1" u="sng">
                <a:solidFill>
                  <a:schemeClr val="accent1"/>
                </a:solidFill>
              </a:rPr>
              <a:t> Board</a:t>
            </a:r>
            <a:endParaRPr lang="en-US" altLang="ro-RO" sz="2400" b="1" u="sng">
              <a:solidFill>
                <a:schemeClr val="accent1"/>
              </a:solidFill>
            </a:endParaRPr>
          </a:p>
        </p:txBody>
      </p:sp>
      <p:sp>
        <p:nvSpPr>
          <p:cNvPr id="15" name="Text Box 14"/>
          <p:cNvSpPr txBox="1"/>
          <p:nvPr/>
        </p:nvSpPr>
        <p:spPr>
          <a:xfrm>
            <a:off x="5454650" y="343535"/>
            <a:ext cx="1182370" cy="460375"/>
          </a:xfrm>
          <a:prstGeom prst="rect">
            <a:avLst/>
          </a:prstGeom>
          <a:noFill/>
        </p:spPr>
        <p:txBody>
          <a:bodyPr wrap="none" rtlCol="0">
            <a:spAutoFit/>
          </a:bodyPr>
          <a:p>
            <a:r>
              <a:rPr lang="ro-RO" altLang="en-US" sz="2400" b="1" u="sng">
                <a:gradFill>
                  <a:gsLst>
                    <a:gs pos="100000">
                      <a:srgbClr val="9EE256"/>
                    </a:gs>
                    <a:gs pos="100000">
                      <a:srgbClr val="52762D"/>
                    </a:gs>
                  </a:gsLst>
                  <a:lin ang="5400000" scaled="0"/>
                </a:gradFill>
              </a:rPr>
              <a:t>Buzzer</a:t>
            </a:r>
            <a:endParaRPr lang="ro-RO" altLang="en-US" sz="2400" b="1" u="sng">
              <a:gradFill>
                <a:gsLst>
                  <a:gs pos="100000">
                    <a:srgbClr val="9EE256"/>
                  </a:gs>
                  <a:gs pos="100000">
                    <a:srgbClr val="52762D"/>
                  </a:gs>
                </a:gsLst>
                <a:lin ang="5400000" scaled="0"/>
              </a:gradFill>
            </a:endParaRPr>
          </a:p>
        </p:txBody>
      </p:sp>
      <p:sp>
        <p:nvSpPr>
          <p:cNvPr id="16" name="Text Box 15"/>
          <p:cNvSpPr txBox="1"/>
          <p:nvPr/>
        </p:nvSpPr>
        <p:spPr>
          <a:xfrm rot="3240000">
            <a:off x="4994275" y="3068955"/>
            <a:ext cx="2232025" cy="460375"/>
          </a:xfrm>
          <a:prstGeom prst="rect">
            <a:avLst/>
          </a:prstGeom>
          <a:noFill/>
        </p:spPr>
        <p:txBody>
          <a:bodyPr wrap="none" rtlCol="0">
            <a:spAutoFit/>
          </a:bodyPr>
          <a:p>
            <a:r>
              <a:rPr lang="en-US" altLang="ro-RO" sz="2400" b="1" u="sng">
                <a:solidFill>
                  <a:schemeClr val="accent4">
                    <a:lumMod val="60000"/>
                    <a:lumOff val="40000"/>
                  </a:schemeClr>
                </a:solidFill>
              </a:rPr>
              <a:t>Potentiometer</a:t>
            </a:r>
            <a:endParaRPr lang="en-US" altLang="ro-RO" sz="2400" b="1" u="sng">
              <a:solidFill>
                <a:schemeClr val="accent4">
                  <a:lumMod val="60000"/>
                  <a:lumOff val="40000"/>
                </a:schemeClr>
              </a:solidFill>
            </a:endParaRPr>
          </a:p>
        </p:txBody>
      </p:sp>
      <p:sp>
        <p:nvSpPr>
          <p:cNvPr id="17" name="Text Box 16"/>
          <p:cNvSpPr txBox="1"/>
          <p:nvPr/>
        </p:nvSpPr>
        <p:spPr>
          <a:xfrm>
            <a:off x="692785" y="4591685"/>
            <a:ext cx="1893570" cy="460375"/>
          </a:xfrm>
          <a:prstGeom prst="rect">
            <a:avLst/>
          </a:prstGeom>
          <a:noFill/>
        </p:spPr>
        <p:txBody>
          <a:bodyPr wrap="none" rtlCol="0">
            <a:spAutoFit/>
          </a:bodyPr>
          <a:p>
            <a:pPr algn="l"/>
            <a:r>
              <a:rPr lang="ro-RO" altLang="en-US" sz="2400" b="1" u="sng">
                <a:solidFill>
                  <a:schemeClr val="accent5"/>
                </a:solidFill>
                <a:latin typeface="+mj-lt"/>
                <a:cs typeface="+mj-lt"/>
                <a:sym typeface="+mn-ea"/>
              </a:rPr>
              <a:t>B</a:t>
            </a:r>
            <a:r>
              <a:rPr lang="en-US" altLang="zh-CN" sz="2400" b="1" u="sng">
                <a:solidFill>
                  <a:schemeClr val="accent5"/>
                </a:solidFill>
                <a:latin typeface="+mj-lt"/>
                <a:cs typeface="+mj-lt"/>
                <a:sym typeface="+mn-ea"/>
              </a:rPr>
              <a:t>readboard</a:t>
            </a:r>
            <a:endParaRPr lang="en-US" altLang="zh-CN" sz="2400" b="1" u="sng">
              <a:solidFill>
                <a:schemeClr val="accent5"/>
              </a:solidFill>
              <a:latin typeface="+mj-lt"/>
              <a:cs typeface="+mj-lt"/>
              <a:sym typeface="+mn-ea"/>
            </a:endParaRPr>
          </a:p>
        </p:txBody>
      </p:sp>
      <p:sp>
        <p:nvSpPr>
          <p:cNvPr id="18" name="Text Box 17"/>
          <p:cNvSpPr txBox="1"/>
          <p:nvPr/>
        </p:nvSpPr>
        <p:spPr>
          <a:xfrm>
            <a:off x="2061210" y="6054090"/>
            <a:ext cx="1047115" cy="460375"/>
          </a:xfrm>
          <a:prstGeom prst="rect">
            <a:avLst/>
          </a:prstGeom>
          <a:noFill/>
        </p:spPr>
        <p:txBody>
          <a:bodyPr wrap="none" rtlCol="0">
            <a:spAutoFit/>
          </a:bodyPr>
          <a:p>
            <a:pPr algn="l"/>
            <a:r>
              <a:rPr lang="ro-RO" sz="2400" b="1" u="sng">
                <a:gradFill>
                  <a:gsLst>
                    <a:gs pos="100000">
                      <a:srgbClr val="E30000"/>
                    </a:gs>
                    <a:gs pos="100000">
                      <a:srgbClr val="760303"/>
                    </a:gs>
                  </a:gsLst>
                  <a:lin ang="5400000" scaled="0"/>
                </a:gradFill>
                <a:latin typeface="+mj-lt"/>
                <a:cs typeface="+mj-lt"/>
                <a:sym typeface="+mn-ea"/>
              </a:rPr>
              <a:t>C</a:t>
            </a:r>
            <a:r>
              <a:rPr lang="en-US" altLang="ro-RO" sz="2400" b="1" u="sng">
                <a:gradFill>
                  <a:gsLst>
                    <a:gs pos="100000">
                      <a:srgbClr val="E30000"/>
                    </a:gs>
                    <a:gs pos="100000">
                      <a:srgbClr val="760303"/>
                    </a:gs>
                  </a:gsLst>
                  <a:lin ang="5400000" scaled="0"/>
                </a:gradFill>
                <a:latin typeface="+mj-lt"/>
                <a:cs typeface="+mj-lt"/>
                <a:sym typeface="+mn-ea"/>
              </a:rPr>
              <a:t>over</a:t>
            </a:r>
            <a:endParaRPr lang="en-US" altLang="ro-RO" sz="2400" b="1" u="sng">
              <a:gradFill>
                <a:gsLst>
                  <a:gs pos="100000">
                    <a:srgbClr val="E30000"/>
                  </a:gs>
                  <a:gs pos="100000">
                    <a:srgbClr val="760303"/>
                  </a:gs>
                </a:gsLst>
                <a:lin ang="5400000" scaled="0"/>
              </a:gradFill>
              <a:latin typeface="+mj-lt"/>
              <a:cs typeface="+mj-lt"/>
              <a:sym typeface="+mn-ea"/>
            </a:endParaRPr>
          </a:p>
        </p:txBody>
      </p:sp>
      <p:sp>
        <p:nvSpPr>
          <p:cNvPr id="19" name="Text Box 18"/>
          <p:cNvSpPr txBox="1"/>
          <p:nvPr/>
        </p:nvSpPr>
        <p:spPr>
          <a:xfrm>
            <a:off x="4813935" y="8192135"/>
            <a:ext cx="1164590" cy="460375"/>
          </a:xfrm>
          <a:prstGeom prst="rect">
            <a:avLst/>
          </a:prstGeom>
          <a:noFill/>
        </p:spPr>
        <p:txBody>
          <a:bodyPr wrap="none" rtlCol="0">
            <a:spAutoFit/>
          </a:bodyPr>
          <a:p>
            <a:pPr algn="l"/>
            <a:r>
              <a:rPr lang="ro-RO" sz="2400" b="1" u="sng">
                <a:gradFill>
                  <a:gsLst>
                    <a:gs pos="100000">
                      <a:srgbClr val="FECF40"/>
                    </a:gs>
                    <a:gs pos="100000">
                      <a:srgbClr val="846C21"/>
                    </a:gs>
                  </a:gsLst>
                  <a:lin ang="5400000" scaled="0"/>
                </a:gradFill>
                <a:latin typeface="+mj-lt"/>
                <a:cs typeface="+mj-lt"/>
                <a:sym typeface="+mn-ea"/>
              </a:rPr>
              <a:t>But</a:t>
            </a:r>
            <a:r>
              <a:rPr lang="en-US" altLang="ro-RO" sz="2400" b="1" u="sng">
                <a:gradFill>
                  <a:gsLst>
                    <a:gs pos="100000">
                      <a:srgbClr val="FECF40"/>
                    </a:gs>
                    <a:gs pos="100000">
                      <a:srgbClr val="846C21"/>
                    </a:gs>
                  </a:gsLst>
                  <a:lin ang="5400000" scaled="0"/>
                </a:gradFill>
                <a:latin typeface="+mj-lt"/>
                <a:cs typeface="+mj-lt"/>
                <a:sym typeface="+mn-ea"/>
              </a:rPr>
              <a:t>t</a:t>
            </a:r>
            <a:r>
              <a:rPr lang="ro-RO" sz="2400" b="1" u="sng">
                <a:gradFill>
                  <a:gsLst>
                    <a:gs pos="100000">
                      <a:srgbClr val="FECF40"/>
                    </a:gs>
                    <a:gs pos="100000">
                      <a:srgbClr val="846C21"/>
                    </a:gs>
                  </a:gsLst>
                  <a:lin ang="5400000" scaled="0"/>
                </a:gradFill>
                <a:latin typeface="+mj-lt"/>
                <a:cs typeface="+mj-lt"/>
                <a:sym typeface="+mn-ea"/>
              </a:rPr>
              <a:t>on</a:t>
            </a:r>
            <a:endParaRPr lang="ro-RO" sz="2400" b="1" u="sng">
              <a:gradFill>
                <a:gsLst>
                  <a:gs pos="100000">
                    <a:srgbClr val="FECF40"/>
                  </a:gs>
                  <a:gs pos="100000">
                    <a:srgbClr val="846C21"/>
                  </a:gs>
                </a:gsLst>
                <a:lin ang="5400000" scaled="0"/>
              </a:gradFill>
              <a:latin typeface="+mj-lt"/>
              <a:cs typeface="+mj-lt"/>
              <a:sym typeface="+mn-ea"/>
            </a:endParaRPr>
          </a:p>
        </p:txBody>
      </p:sp>
      <p:sp>
        <p:nvSpPr>
          <p:cNvPr id="20" name="Text Box 19"/>
          <p:cNvSpPr txBox="1"/>
          <p:nvPr/>
        </p:nvSpPr>
        <p:spPr>
          <a:xfrm>
            <a:off x="4725035" y="8768080"/>
            <a:ext cx="2214880" cy="460375"/>
          </a:xfrm>
          <a:prstGeom prst="rect">
            <a:avLst/>
          </a:prstGeom>
          <a:noFill/>
        </p:spPr>
        <p:txBody>
          <a:bodyPr wrap="none" rtlCol="0">
            <a:spAutoFit/>
          </a:bodyPr>
          <a:p>
            <a:pPr algn="l"/>
            <a:r>
              <a:rPr lang="en-US" altLang="ro-RO" sz="2400" b="1" u="sng">
                <a:solidFill>
                  <a:schemeClr val="accent5">
                    <a:lumMod val="60000"/>
                    <a:lumOff val="40000"/>
                  </a:schemeClr>
                </a:solidFill>
                <a:latin typeface="+mj-lt"/>
                <a:cs typeface="+mj-lt"/>
                <a:sym typeface="+mn-ea"/>
              </a:rPr>
              <a:t>Power Source</a:t>
            </a:r>
            <a:endParaRPr lang="en-US" altLang="ro-RO" sz="2400" b="1" u="sng">
              <a:solidFill>
                <a:schemeClr val="accent5">
                  <a:lumMod val="60000"/>
                  <a:lumOff val="40000"/>
                </a:schemeClr>
              </a:solidFill>
              <a:latin typeface="+mj-lt"/>
              <a:cs typeface="+mj-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Buzzer Design</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4098" name="Content Placeholder 2"/>
          <p:cNvSpPr>
            <a:spLocks noGrp="1"/>
          </p:cNvSpPr>
          <p:nvPr/>
        </p:nvSpPr>
        <p:spPr>
          <a:xfrm>
            <a:off x="260350" y="1279525"/>
            <a:ext cx="6410325" cy="35071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sym typeface="+mn-ea"/>
              </a:rPr>
              <a:t>The melodies</a:t>
            </a:r>
            <a:r>
              <a:rPr lang="en-US">
                <a:solidFill>
                  <a:schemeClr val="tx1">
                    <a:lumMod val="65000"/>
                    <a:lumOff val="35000"/>
                  </a:schemeClr>
                </a:solidFill>
                <a:latin typeface="Segoe UI" panose="020B0502040204020203" charset="0"/>
                <a:cs typeface="Segoe UI" panose="020B0502040204020203" charset="0"/>
                <a:sym typeface="+mn-ea"/>
              </a:rPr>
              <a:t>’</a:t>
            </a:r>
            <a:r>
              <a:rPr>
                <a:solidFill>
                  <a:schemeClr val="tx1">
                    <a:lumMod val="65000"/>
                    <a:lumOff val="35000"/>
                  </a:schemeClr>
                </a:solidFill>
                <a:latin typeface="Segoe UI" panose="020B0502040204020203" charset="0"/>
                <a:cs typeface="Segoe UI" panose="020B0502040204020203" charset="0"/>
                <a:sym typeface="+mn-ea"/>
              </a:rPr>
              <a:t> notes are played with the help of the buzzer and the potentiometer. The buzzer play</a:t>
            </a:r>
            <a:r>
              <a:rPr lang="en-US">
                <a:solidFill>
                  <a:schemeClr val="tx1">
                    <a:lumMod val="65000"/>
                    <a:lumOff val="35000"/>
                  </a:schemeClr>
                </a:solidFill>
                <a:latin typeface="Segoe UI" panose="020B0502040204020203" charset="0"/>
                <a:cs typeface="Segoe UI" panose="020B0502040204020203" charset="0"/>
                <a:sym typeface="+mn-ea"/>
              </a:rPr>
              <a:t>s</a:t>
            </a:r>
            <a:r>
              <a:rPr>
                <a:solidFill>
                  <a:schemeClr val="tx1">
                    <a:lumMod val="65000"/>
                    <a:lumOff val="35000"/>
                  </a:schemeClr>
                </a:solidFill>
                <a:latin typeface="Segoe UI" panose="020B0502040204020203" charset="0"/>
                <a:cs typeface="Segoe UI" panose="020B0502040204020203" charset="0"/>
                <a:sym typeface="+mn-ea"/>
              </a:rPr>
              <a:t> the note frequencies and the potentiometer adjust</a:t>
            </a:r>
            <a:r>
              <a:rPr lang="en-US">
                <a:solidFill>
                  <a:schemeClr val="tx1">
                    <a:lumMod val="65000"/>
                    <a:lumOff val="35000"/>
                  </a:schemeClr>
                </a:solidFill>
                <a:latin typeface="Segoe UI" panose="020B0502040204020203" charset="0"/>
                <a:cs typeface="Segoe UI" panose="020B0502040204020203" charset="0"/>
                <a:sym typeface="+mn-ea"/>
              </a:rPr>
              <a:t>s</a:t>
            </a:r>
            <a:r>
              <a:rPr>
                <a:solidFill>
                  <a:schemeClr val="tx1">
                    <a:lumMod val="65000"/>
                    <a:lumOff val="35000"/>
                  </a:schemeClr>
                </a:solidFill>
                <a:latin typeface="Segoe UI" panose="020B0502040204020203" charset="0"/>
                <a:cs typeface="Segoe UI" panose="020B0502040204020203" charset="0"/>
                <a:sym typeface="+mn-ea"/>
              </a:rPr>
              <a:t> the volume.</a:t>
            </a:r>
            <a:r>
              <a:rPr lang="en-US">
                <a:solidFill>
                  <a:schemeClr val="tx1">
                    <a:lumMod val="65000"/>
                    <a:lumOff val="35000"/>
                  </a:schemeClr>
                </a:solidFill>
                <a:latin typeface="Segoe UI" panose="020B0502040204020203" charset="0"/>
                <a:cs typeface="Segoe UI" panose="020B0502040204020203" charset="0"/>
                <a:sym typeface="+mn-ea"/>
              </a:rPr>
              <a:t> </a:t>
            </a:r>
            <a:endParaRPr lang="en-US">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r>
              <a:rPr lang="en-US">
                <a:solidFill>
                  <a:schemeClr val="tx1">
                    <a:lumMod val="65000"/>
                    <a:lumOff val="35000"/>
                  </a:schemeClr>
                </a:solidFill>
                <a:latin typeface="Segoe UI" panose="020B0502040204020203" charset="0"/>
                <a:cs typeface="Segoe UI" panose="020B0502040204020203" charset="0"/>
                <a:sym typeface="+mn-ea"/>
              </a:rPr>
              <a:t>The </a:t>
            </a:r>
            <a:r>
              <a:rPr lang="en-US">
                <a:solidFill>
                  <a:schemeClr val="tx1">
                    <a:lumMod val="65000"/>
                    <a:lumOff val="35000"/>
                  </a:schemeClr>
                </a:solidFill>
                <a:latin typeface="Segoe UI" panose="020B0502040204020203" charset="0"/>
                <a:cs typeface="Segoe UI" panose="020B0502040204020203" charset="0"/>
                <a:sym typeface="+mn-ea"/>
              </a:rPr>
              <a:t>potentiometer</a:t>
            </a:r>
            <a:r>
              <a:rPr lang="en-US">
                <a:solidFill>
                  <a:schemeClr val="tx1">
                    <a:lumMod val="65000"/>
                    <a:lumOff val="35000"/>
                  </a:schemeClr>
                </a:solidFill>
                <a:latin typeface="Segoe UI" panose="020B0502040204020203" charset="0"/>
                <a:cs typeface="Segoe UI" panose="020B0502040204020203" charset="0"/>
                <a:sym typeface="+mn-ea"/>
              </a:rPr>
              <a:t>’s pins are connected this way:</a:t>
            </a:r>
            <a:endParaRPr lang="en-US">
              <a:solidFill>
                <a:schemeClr val="tx1">
                  <a:lumMod val="65000"/>
                  <a:lumOff val="35000"/>
                </a:schemeClr>
              </a:solidFill>
              <a:latin typeface="Segoe UI" panose="020B0502040204020203" charset="0"/>
              <a:cs typeface="Segoe UI" panose="020B0502040204020203" charset="0"/>
              <a:sym typeface="+mn-ea"/>
            </a:endParaRPr>
          </a:p>
          <a:p>
            <a:pPr algn="just"/>
            <a:r>
              <a:rPr lang="en-US">
                <a:solidFill>
                  <a:schemeClr val="tx1">
                    <a:lumMod val="65000"/>
                    <a:lumOff val="35000"/>
                  </a:schemeClr>
                </a:solidFill>
                <a:latin typeface="Segoe UI" panose="020B0502040204020203" charset="0"/>
                <a:cs typeface="Segoe UI" panose="020B0502040204020203" charset="0"/>
                <a:sym typeface="+mn-ea"/>
              </a:rPr>
              <a:t>one to the GND;</a:t>
            </a:r>
            <a:endParaRPr lang="en-US">
              <a:solidFill>
                <a:schemeClr val="tx1">
                  <a:lumMod val="65000"/>
                  <a:lumOff val="35000"/>
                </a:schemeClr>
              </a:solidFill>
              <a:latin typeface="Segoe UI" panose="020B0502040204020203" charset="0"/>
              <a:cs typeface="Segoe UI" panose="020B0502040204020203" charset="0"/>
              <a:sym typeface="+mn-ea"/>
            </a:endParaRPr>
          </a:p>
          <a:p>
            <a:pPr algn="just"/>
            <a:r>
              <a:rPr lang="en-US">
                <a:solidFill>
                  <a:schemeClr val="tx1">
                    <a:lumMod val="65000"/>
                    <a:lumOff val="35000"/>
                  </a:schemeClr>
                </a:solidFill>
                <a:latin typeface="Segoe UI" panose="020B0502040204020203" charset="0"/>
                <a:cs typeface="Segoe UI" panose="020B0502040204020203" charset="0"/>
                <a:sym typeface="+mn-ea"/>
              </a:rPr>
              <a:t>one to the buzzer;</a:t>
            </a:r>
            <a:endParaRPr lang="en-US">
              <a:solidFill>
                <a:schemeClr val="tx1">
                  <a:lumMod val="65000"/>
                  <a:lumOff val="35000"/>
                </a:schemeClr>
              </a:solidFill>
              <a:latin typeface="Segoe UI" panose="020B0502040204020203" charset="0"/>
              <a:cs typeface="Segoe UI" panose="020B0502040204020203" charset="0"/>
              <a:sym typeface="+mn-ea"/>
            </a:endParaRPr>
          </a:p>
          <a:p>
            <a:pPr algn="just"/>
            <a:r>
              <a:rPr lang="en-US">
                <a:solidFill>
                  <a:schemeClr val="tx1">
                    <a:lumMod val="65000"/>
                    <a:lumOff val="35000"/>
                  </a:schemeClr>
                </a:solidFill>
                <a:latin typeface="Segoe UI" panose="020B0502040204020203" charset="0"/>
                <a:cs typeface="Segoe UI" panose="020B0502040204020203" charset="0"/>
                <a:sym typeface="+mn-ea"/>
              </a:rPr>
              <a:t>one to the </a:t>
            </a:r>
            <a:r>
              <a:rPr>
                <a:solidFill>
                  <a:schemeClr val="tx1">
                    <a:lumMod val="65000"/>
                    <a:lumOff val="35000"/>
                  </a:schemeClr>
                </a:solidFill>
                <a:latin typeface="Segoe UI" panose="020B0502040204020203" charset="0"/>
                <a:cs typeface="Segoe UI" panose="020B0502040204020203" charset="0"/>
                <a:sym typeface="+mn-ea"/>
              </a:rPr>
              <a:t>PB1 pin o</a:t>
            </a:r>
            <a:r>
              <a:rPr lang="en-US">
                <a:solidFill>
                  <a:schemeClr val="tx1">
                    <a:lumMod val="65000"/>
                    <a:lumOff val="35000"/>
                  </a:schemeClr>
                </a:solidFill>
                <a:latin typeface="Segoe UI" panose="020B0502040204020203" charset="0"/>
                <a:cs typeface="Segoe UI" panose="020B0502040204020203" charset="0"/>
                <a:sym typeface="+mn-ea"/>
              </a:rPr>
              <a:t>f</a:t>
            </a:r>
            <a:r>
              <a:rPr>
                <a:solidFill>
                  <a:schemeClr val="tx1">
                    <a:lumMod val="65000"/>
                    <a:lumOff val="35000"/>
                  </a:schemeClr>
                </a:solidFill>
                <a:latin typeface="Segoe UI" panose="020B0502040204020203" charset="0"/>
                <a:cs typeface="Segoe UI" panose="020B0502040204020203" charset="0"/>
                <a:sym typeface="+mn-ea"/>
              </a:rPr>
              <a:t> the Arduino board.</a:t>
            </a:r>
            <a:endParaRPr>
              <a:solidFill>
                <a:schemeClr val="tx1">
                  <a:lumMod val="65000"/>
                  <a:lumOff val="35000"/>
                </a:schemeClr>
              </a:solidFill>
              <a:latin typeface="Segoe UI" panose="020B0502040204020203" charset="0"/>
              <a:cs typeface="Segoe UI" panose="020B0502040204020203" charset="0"/>
              <a:sym typeface="+mn-ea"/>
            </a:endParaRPr>
          </a:p>
          <a:p>
            <a:pPr algn="just"/>
            <a:endParaRPr lang="en-US">
              <a:solidFill>
                <a:schemeClr val="tx1">
                  <a:lumMod val="65000"/>
                  <a:lumOff val="35000"/>
                </a:schemeClr>
              </a:solidFill>
              <a:latin typeface="Segoe UI" panose="020B0502040204020203" charset="0"/>
              <a:cs typeface="Segoe UI" panose="020B0502040204020203" charset="0"/>
              <a:sym typeface="+mn-ea"/>
            </a:endParaRPr>
          </a:p>
        </p:txBody>
      </p:sp>
      <p:sp>
        <p:nvSpPr>
          <p:cNvPr id="4" name="Title 3"/>
          <p:cNvSpPr>
            <a:spLocks noGrp="1"/>
          </p:cNvSpPr>
          <p:nvPr>
            <p:ph type="title"/>
          </p:nvPr>
        </p:nvSpPr>
        <p:spPr>
          <a:xfrm>
            <a:off x="260350" y="5095875"/>
            <a:ext cx="6172200" cy="603250"/>
          </a:xfrm>
        </p:spPr>
        <p:txBody>
          <a:bodyPr/>
          <a:p>
            <a:pPr fontAlgn="base"/>
            <a:r>
              <a:rPr lang="en-US" sz="3600">
                <a:solidFill>
                  <a:schemeClr val="tx1">
                    <a:lumMod val="65000"/>
                    <a:lumOff val="35000"/>
                  </a:schemeClr>
                </a:solidFill>
                <a:latin typeface="Gungsuh" panose="02030600000101010101" charset="-127"/>
                <a:ea typeface="Gungsuh" panose="02030600000101010101" charset="-127"/>
                <a:sym typeface="+mn-ea"/>
              </a:rPr>
              <a:t>Button Design</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10242" name="Content Placeholder 2"/>
          <p:cNvSpPr>
            <a:spLocks noGrp="1"/>
          </p:cNvSpPr>
          <p:nvPr>
            <p:ph idx="1"/>
          </p:nvPr>
        </p:nvSpPr>
        <p:spPr>
          <a:xfrm>
            <a:off x="220345" y="5815965"/>
            <a:ext cx="6409690" cy="2900680"/>
          </a:xfrm>
        </p:spPr>
        <p:txBody>
          <a:bodyPr anchor="t" anchorCtr="0"/>
          <a:p>
            <a:pPr marL="0" indent="0" algn="just">
              <a:buNone/>
            </a:pPr>
            <a:r>
              <a:rPr>
                <a:solidFill>
                  <a:schemeClr val="tx1">
                    <a:lumMod val="65000"/>
                    <a:lumOff val="35000"/>
                  </a:schemeClr>
                </a:solidFill>
                <a:latin typeface="Segoe UI" panose="020B0502040204020203" charset="0"/>
                <a:cs typeface="Segoe UI" panose="020B0502040204020203" charset="0"/>
              </a:rPr>
              <a:t>The button is placed on the pot</a:t>
            </a:r>
            <a:r>
              <a:rPr lang="en-US">
                <a:solidFill>
                  <a:schemeClr val="tx1">
                    <a:lumMod val="65000"/>
                    <a:lumOff val="35000"/>
                  </a:schemeClr>
                </a:solidFill>
                <a:latin typeface="Segoe UI" panose="020B0502040204020203" charset="0"/>
                <a:cs typeface="Segoe UI" panose="020B0502040204020203" charset="0"/>
              </a:rPr>
              <a:t>’s</a:t>
            </a:r>
            <a:r>
              <a:rPr>
                <a:solidFill>
                  <a:schemeClr val="tx1">
                    <a:lumMod val="65000"/>
                    <a:lumOff val="35000"/>
                  </a:schemeClr>
                </a:solidFill>
                <a:latin typeface="Segoe UI" panose="020B0502040204020203" charset="0"/>
                <a:cs typeface="Segoe UI" panose="020B0502040204020203" charset="0"/>
              </a:rPr>
              <a:t> side, above the power source hole.</a:t>
            </a:r>
            <a:r>
              <a:rPr lang="en-US" altLang="zh-CN">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The pot is drilled in four points in which</a:t>
            </a:r>
            <a:r>
              <a:rPr lang="en-US">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sym typeface="+mn-ea"/>
              </a:rPr>
              <a:t>the button's pins</a:t>
            </a:r>
            <a:r>
              <a:rPr>
                <a:solidFill>
                  <a:schemeClr val="tx1">
                    <a:lumMod val="65000"/>
                    <a:lumOff val="35000"/>
                  </a:schemeClr>
                </a:solidFill>
                <a:latin typeface="Segoe UI" panose="020B0502040204020203" charset="0"/>
                <a:cs typeface="Segoe UI" panose="020B0502040204020203" charset="0"/>
              </a:rPr>
              <a:t> are introduced.</a:t>
            </a:r>
            <a:r>
              <a:rPr lang="en-US" altLang="zh-CN">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Two of these pins are connected at GND and Vcc on the breadboard and the third pin is connected at the PD2 on the Arduino board to verify its state</a:t>
            </a:r>
            <a:r>
              <a:rPr 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(Low/High). </a:t>
            </a:r>
            <a:endParaRPr lang="en-US" altLang="zh-CN">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3535" y="1495425"/>
            <a:ext cx="6486525" cy="444500"/>
          </a:xfrm>
        </p:spPr>
        <p:txBody>
          <a:bodyPr/>
          <a:p>
            <a:pPr marL="0" indent="0" fontAlgn="base">
              <a:buNone/>
            </a:pPr>
            <a:r>
              <a:rPr lang="ro-RO" altLang="en-US" u="sng" strike="noStrike" noProof="1">
                <a:solidFill>
                  <a:srgbClr val="595959"/>
                </a:solidFill>
                <a:latin typeface="Gungsuh" panose="02030600000101010101" charset="-127"/>
                <a:ea typeface="Gungsuh" panose="02030600000101010101" charset="-127"/>
                <a:sym typeface="+mn-ea"/>
              </a:rPr>
              <a:t>First version</a:t>
            </a:r>
            <a:r>
              <a:rPr lang="en-US">
                <a:solidFill>
                  <a:srgbClr val="595959"/>
                </a:solidFill>
                <a:latin typeface="Gungsuh" panose="02030600000101010101" charset="-127"/>
                <a:ea typeface="Gungsuh" panose="02030600000101010101" charset="-127"/>
                <a:sym typeface="+mn-ea"/>
              </a:rPr>
              <a:t>: </a:t>
            </a:r>
            <a:r>
              <a:rPr>
                <a:solidFill>
                  <a:srgbClr val="595959"/>
                </a:solidFill>
                <a:latin typeface="Gungsuh" panose="02030600000101010101" charset="-127"/>
                <a:ea typeface="Gungsuh" panose="02030600000101010101" charset="-127"/>
              </a:rPr>
              <a:t>LEDs and resistors in parallel, connected at Vcc</a:t>
            </a:r>
            <a:endParaRPr>
              <a:solidFill>
                <a:srgbClr val="595959"/>
              </a:solidFill>
              <a:latin typeface="Gungsuh" panose="02030600000101010101" charset="-127"/>
              <a:ea typeface="Gungsuh" panose="02030600000101010101" charset="-127"/>
            </a:endParaRPr>
          </a:p>
        </p:txBody>
      </p:sp>
      <p:pic>
        <p:nvPicPr>
          <p:cNvPr id="11267" name="Content Placeholder 7" descr="Untitled1"/>
          <p:cNvPicPr>
            <a:picLocks noChangeAspect="1"/>
          </p:cNvPicPr>
          <p:nvPr>
            <p:ph sz="half" idx="2"/>
          </p:nvPr>
        </p:nvPicPr>
        <p:blipFill>
          <a:blip r:embed="rId1"/>
          <a:srcRect l="15469"/>
          <a:stretch>
            <a:fillRect/>
          </a:stretch>
        </p:blipFill>
        <p:spPr>
          <a:xfrm>
            <a:off x="260985" y="2727960"/>
            <a:ext cx="6252845" cy="2731770"/>
          </a:xfrm>
        </p:spPr>
      </p:pic>
      <p:sp>
        <p:nvSpPr>
          <p:cNvPr id="4"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LED</a:t>
            </a:r>
            <a:r>
              <a:rPr lang="ro-RO" altLang="en-US" sz="3600">
                <a:solidFill>
                  <a:schemeClr val="tx1">
                    <a:lumMod val="65000"/>
                    <a:lumOff val="35000"/>
                  </a:schemeClr>
                </a:solidFill>
                <a:latin typeface="Gungsuh" panose="02030600000101010101" charset="-127"/>
                <a:ea typeface="Gungsuh" panose="02030600000101010101" charset="-127"/>
                <a:sym typeface="+mn-ea"/>
              </a:rPr>
              <a:t>s </a:t>
            </a:r>
            <a:r>
              <a:rPr lang="en-US" sz="3600">
                <a:solidFill>
                  <a:schemeClr val="tx1">
                    <a:lumMod val="65000"/>
                    <a:lumOff val="35000"/>
                  </a:schemeClr>
                </a:solidFill>
                <a:latin typeface="Gungsuh" panose="02030600000101010101" charset="-127"/>
                <a:ea typeface="Gungsuh" panose="02030600000101010101" charset="-127"/>
                <a:sym typeface="+mn-ea"/>
              </a:rPr>
              <a:t>Design</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60985" y="5815965"/>
            <a:ext cx="6409690" cy="317373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We assume that each resistor is connected to a LED, like the last resistor from the picture above. The voltage from resistor-LED assembly</a:t>
            </a:r>
            <a:r>
              <a:rPr lang="en-US" altLang="ro-RO">
                <a:solidFill>
                  <a:schemeClr val="tx1">
                    <a:lumMod val="65000"/>
                    <a:lumOff val="35000"/>
                  </a:schemeClr>
                </a:solidFill>
                <a:latin typeface="Segoe UI" panose="020B0502040204020203" charset="0"/>
                <a:cs typeface="Segoe UI" panose="020B0502040204020203" charset="0"/>
              </a:rPr>
              <a:t> </a:t>
            </a:r>
            <a:r>
              <a:rPr lang="ro-RO">
                <a:solidFill>
                  <a:schemeClr val="tx1">
                    <a:lumMod val="65000"/>
                    <a:lumOff val="35000"/>
                  </a:schemeClr>
                </a:solidFill>
                <a:latin typeface="Segoe UI" panose="020B0502040204020203" charset="0"/>
                <a:cs typeface="Segoe UI" panose="020B0502040204020203" charset="0"/>
              </a:rPr>
              <a:t>in series is equal with Vcc (5V) and the voltage on the LEDs varies depending on the resistors value.</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In this version, the LEDs are always ON as long as the circuit is powered</a:t>
            </a:r>
            <a:r>
              <a:rPr lang="en-US" altLang="ro-RO">
                <a:solidFill>
                  <a:schemeClr val="tx1">
                    <a:lumMod val="65000"/>
                    <a:lumOff val="35000"/>
                  </a:schemeClr>
                </a:solidFill>
                <a:latin typeface="Segoe UI" panose="020B0502040204020203" charset="0"/>
                <a:cs typeface="Segoe UI" panose="020B0502040204020203" charset="0"/>
                <a:sym typeface="+mn-ea"/>
              </a:rPr>
              <a:t>.</a:t>
            </a:r>
            <a:r>
              <a:rPr lang="ro-RO">
                <a:solidFill>
                  <a:schemeClr val="tx1">
                    <a:lumMod val="65000"/>
                    <a:lumOff val="35000"/>
                  </a:schemeClr>
                </a:solidFill>
                <a:latin typeface="Segoe UI" panose="020B0502040204020203" charset="0"/>
                <a:cs typeface="Segoe UI" panose="020B0502040204020203" charset="0"/>
                <a:sym typeface="+mn-ea"/>
              </a:rPr>
              <a:t> </a:t>
            </a:r>
            <a:r>
              <a:rPr lang="en-US" altLang="ro-RO">
                <a:solidFill>
                  <a:schemeClr val="tx1">
                    <a:lumMod val="65000"/>
                    <a:lumOff val="35000"/>
                  </a:schemeClr>
                </a:solidFill>
                <a:latin typeface="Segoe UI" panose="020B0502040204020203" charset="0"/>
                <a:cs typeface="Segoe UI" panose="020B0502040204020203" charset="0"/>
                <a:sym typeface="+mn-ea"/>
              </a:rPr>
              <a:t>W</a:t>
            </a:r>
            <a:r>
              <a:rPr lang="ro-RO">
                <a:solidFill>
                  <a:schemeClr val="tx1">
                    <a:lumMod val="65000"/>
                    <a:lumOff val="35000"/>
                  </a:schemeClr>
                </a:solidFill>
                <a:latin typeface="Segoe UI" panose="020B0502040204020203" charset="0"/>
                <a:cs typeface="Segoe UI" panose="020B0502040204020203" charset="0"/>
                <a:sym typeface="+mn-ea"/>
              </a:rPr>
              <a:t>e can't control them as we wish.</a:t>
            </a:r>
            <a:endParaRPr lang="ro-RO">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1" name="Content Placeholder 6" descr="Untitled2"/>
          <p:cNvPicPr>
            <a:picLocks noChangeAspect="1"/>
          </p:cNvPicPr>
          <p:nvPr>
            <p:ph sz="half" idx="2"/>
          </p:nvPr>
        </p:nvPicPr>
        <p:blipFill>
          <a:blip r:embed="rId1"/>
          <a:stretch>
            <a:fillRect/>
          </a:stretch>
        </p:blipFill>
        <p:spPr>
          <a:xfrm>
            <a:off x="116840" y="1135380"/>
            <a:ext cx="6733540" cy="3100705"/>
          </a:xfrm>
        </p:spPr>
      </p:pic>
      <p:sp>
        <p:nvSpPr>
          <p:cNvPr id="6" name="Content Placeholder 5"/>
          <p:cNvSpPr>
            <a:spLocks noGrp="1"/>
          </p:cNvSpPr>
          <p:nvPr>
            <p:ph sz="half" idx="1"/>
          </p:nvPr>
        </p:nvSpPr>
        <p:spPr>
          <a:xfrm>
            <a:off x="188595" y="127635"/>
            <a:ext cx="6486525" cy="836295"/>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Second version</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a:solidFill>
                  <a:srgbClr val="595959"/>
                </a:solidFill>
                <a:latin typeface="Gungsuh" panose="02030600000101010101" charset="-127"/>
                <a:ea typeface="Gungsuh" panose="02030600000101010101" charset="-127"/>
                <a:sym typeface="+mn-ea"/>
              </a:rPr>
              <a:t>LEDs and resistors in parallel, connected at</a:t>
            </a:r>
            <a:r>
              <a:rPr lang="ro-RO">
                <a:solidFill>
                  <a:srgbClr val="595959"/>
                </a:solidFill>
                <a:latin typeface="Gungsuh" panose="02030600000101010101" charset="-127"/>
                <a:ea typeface="Gungsuh" panose="02030600000101010101" charset="-127"/>
                <a:sym typeface="+mn-ea"/>
              </a:rPr>
              <a:t> a control pin</a:t>
            </a:r>
            <a:endParaRPr lang="ro-RO">
              <a:solidFill>
                <a:srgbClr val="595959"/>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24155" y="4159885"/>
            <a:ext cx="6409690" cy="577532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We assume that we have four different control signal for four pins on the Arduino board to control five resistor-LED assembly in series, like in the picture above. </a:t>
            </a:r>
            <a:r>
              <a:rPr>
                <a:solidFill>
                  <a:schemeClr val="tx1">
                    <a:lumMod val="65000"/>
                    <a:lumOff val="35000"/>
                  </a:schemeClr>
                </a:solidFill>
                <a:latin typeface="Segoe UI" panose="020B0502040204020203" charset="0"/>
                <a:cs typeface="Segoe UI" panose="020B0502040204020203" charset="0"/>
              </a:rPr>
              <a:t>Each of these four circuits of five resistor-LED assembly in series represents a color(red, green, yellow and blue).</a:t>
            </a:r>
            <a:r>
              <a:rPr lang="ro-RO">
                <a:solidFill>
                  <a:schemeClr val="tx1">
                    <a:lumMod val="65000"/>
                    <a:lumOff val="35000"/>
                  </a:schemeClr>
                </a:solidFill>
                <a:latin typeface="Segoe UI" panose="020B0502040204020203" charset="0"/>
                <a:cs typeface="Segoe UI" panose="020B0502040204020203" charset="0"/>
              </a:rPr>
              <a:t> </a:t>
            </a:r>
            <a:r>
              <a:rPr lang="ro-RO">
                <a:solidFill>
                  <a:schemeClr val="tx1">
                    <a:lumMod val="65000"/>
                    <a:lumOff val="35000"/>
                  </a:schemeClr>
                </a:solidFill>
                <a:latin typeface="Segoe UI" panose="020B0502040204020203" charset="0"/>
                <a:cs typeface="Segoe UI" panose="020B0502040204020203" charset="0"/>
                <a:sym typeface="+mn-ea"/>
              </a:rPr>
              <a:t> The voltage of </a:t>
            </a:r>
            <a:r>
              <a:rPr lang="en-US" altLang="ro-RO">
                <a:solidFill>
                  <a:schemeClr val="tx1">
                    <a:lumMod val="65000"/>
                    <a:lumOff val="35000"/>
                  </a:schemeClr>
                </a:solidFill>
                <a:latin typeface="Segoe UI" panose="020B0502040204020203" charset="0"/>
                <a:cs typeface="Segoe UI" panose="020B0502040204020203" charset="0"/>
                <a:sym typeface="+mn-ea"/>
              </a:rPr>
              <a:t>the </a:t>
            </a:r>
            <a:r>
              <a:rPr lang="ro-RO">
                <a:solidFill>
                  <a:schemeClr val="tx1">
                    <a:lumMod val="65000"/>
                    <a:lumOff val="35000"/>
                  </a:schemeClr>
                </a:solidFill>
                <a:latin typeface="Segoe UI" panose="020B0502040204020203" charset="0"/>
                <a:cs typeface="Segoe UI" panose="020B0502040204020203" charset="0"/>
                <a:sym typeface="+mn-ea"/>
              </a:rPr>
              <a:t>resistor-LED assembly in series is equal with the control signal voltage when is ON (5V) and the LEDs voltage varies depending on resistor values.</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This version allow us to control each color set, but we have to</a:t>
            </a:r>
            <a:r>
              <a:rPr lang="en-US" altLang="ro-RO">
                <a:solidFill>
                  <a:schemeClr val="tx1">
                    <a:lumMod val="65000"/>
                    <a:lumOff val="35000"/>
                  </a:schemeClr>
                </a:solidFill>
                <a:latin typeface="Segoe UI" panose="020B0502040204020203" charset="0"/>
                <a:cs typeface="Segoe UI" panose="020B0502040204020203" charset="0"/>
                <a:sym typeface="+mn-ea"/>
              </a:rPr>
              <a:t>o</a:t>
            </a:r>
            <a:r>
              <a:rPr lang="ro-RO">
                <a:solidFill>
                  <a:schemeClr val="tx1">
                    <a:lumMod val="65000"/>
                    <a:lumOff val="35000"/>
                  </a:schemeClr>
                </a:solidFill>
                <a:latin typeface="Segoe UI" panose="020B0502040204020203" charset="0"/>
                <a:cs typeface="Segoe UI" panose="020B0502040204020203" charset="0"/>
                <a:sym typeface="+mn-ea"/>
              </a:rPr>
              <a:t> little current on a command pin (max 40mA).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2287270"/>
            <a:ext cx="6172200" cy="7404100"/>
          </a:xfrm>
        </p:spPr>
        <p:txBody>
          <a:bodyPr/>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This version assume</a:t>
            </a:r>
            <a:r>
              <a:rPr lang="en-US" altLang="ro-RO">
                <a:solidFill>
                  <a:schemeClr val="tx1">
                    <a:lumMod val="65000"/>
                    <a:lumOff val="35000"/>
                  </a:schemeClr>
                </a:solidFill>
                <a:latin typeface="Segoe UI" panose="020B0502040204020203" charset="0"/>
                <a:cs typeface="Segoe UI" panose="020B0502040204020203" charset="0"/>
                <a:sym typeface="+mn-ea"/>
              </a:rPr>
              <a:t>s</a:t>
            </a:r>
            <a:r>
              <a:rPr lang="ro-RO">
                <a:solidFill>
                  <a:schemeClr val="tx1">
                    <a:lumMod val="65000"/>
                    <a:lumOff val="35000"/>
                  </a:schemeClr>
                </a:solidFill>
                <a:latin typeface="Segoe UI" panose="020B0502040204020203" charset="0"/>
                <a:cs typeface="Segoe UI" panose="020B0502040204020203" charset="0"/>
                <a:sym typeface="+mn-ea"/>
              </a:rPr>
              <a:t> that we have three command pins for three br</a:t>
            </a:r>
            <a:r>
              <a:rPr lang="en-US" altLang="ro-RO">
                <a:solidFill>
                  <a:schemeClr val="tx1">
                    <a:lumMod val="65000"/>
                    <a:lumOff val="35000"/>
                  </a:schemeClr>
                </a:solidFill>
                <a:latin typeface="Segoe UI" panose="020B0502040204020203" charset="0"/>
                <a:cs typeface="Segoe UI" panose="020B0502040204020203" charset="0"/>
                <a:sym typeface="+mn-ea"/>
              </a:rPr>
              <a:t>a</a:t>
            </a:r>
            <a:r>
              <a:rPr lang="ro-RO">
                <a:solidFill>
                  <a:schemeClr val="tx1">
                    <a:lumMod val="65000"/>
                    <a:lumOff val="35000"/>
                  </a:schemeClr>
                </a:solidFill>
                <a:latin typeface="Segoe UI" panose="020B0502040204020203" charset="0"/>
                <a:cs typeface="Segoe UI" panose="020B0502040204020203" charset="0"/>
                <a:sym typeface="+mn-ea"/>
              </a:rPr>
              <a:t>nches: two LEDs and one resistor in series on two branches and one LED with one resistor on the third branch for each color, except the blue LEDs. The blue LEDs consume to</a:t>
            </a:r>
            <a:r>
              <a:rPr lang="en-US" altLang="ro-RO">
                <a:solidFill>
                  <a:schemeClr val="tx1">
                    <a:lumMod val="65000"/>
                    <a:lumOff val="35000"/>
                  </a:schemeClr>
                </a:solidFill>
                <a:latin typeface="Segoe UI" panose="020B0502040204020203" charset="0"/>
                <a:cs typeface="Segoe UI" panose="020B0502040204020203" charset="0"/>
                <a:sym typeface="+mn-ea"/>
              </a:rPr>
              <a:t>o</a:t>
            </a:r>
            <a:r>
              <a:rPr lang="ro-RO">
                <a:solidFill>
                  <a:schemeClr val="tx1">
                    <a:lumMod val="65000"/>
                    <a:lumOff val="35000"/>
                  </a:schemeClr>
                </a:solidFill>
                <a:latin typeface="Segoe UI" panose="020B0502040204020203" charset="0"/>
                <a:cs typeface="Segoe UI" panose="020B0502040204020203" charset="0"/>
                <a:sym typeface="+mn-ea"/>
              </a:rPr>
              <a:t> much power and we can't connect them in series if we want them to shine at the</a:t>
            </a:r>
            <a:r>
              <a:rPr lang="en-US" altLang="ro-RO">
                <a:solidFill>
                  <a:schemeClr val="tx1">
                    <a:lumMod val="65000"/>
                    <a:lumOff val="35000"/>
                  </a:schemeClr>
                </a:solidFill>
                <a:latin typeface="Segoe UI" panose="020B0502040204020203" charset="0"/>
                <a:cs typeface="Segoe UI" panose="020B0502040204020203" charset="0"/>
                <a:sym typeface="+mn-ea"/>
              </a:rPr>
              <a:t>ir</a:t>
            </a:r>
            <a:r>
              <a:rPr lang="ro-RO">
                <a:solidFill>
                  <a:schemeClr val="tx1">
                    <a:lumMod val="65000"/>
                    <a:lumOff val="35000"/>
                  </a:schemeClr>
                </a:solidFill>
                <a:latin typeface="Segoe UI" panose="020B0502040204020203" charset="0"/>
                <a:cs typeface="Segoe UI" panose="020B0502040204020203" charset="0"/>
                <a:sym typeface="+mn-ea"/>
              </a:rPr>
              <a:t> full potential. In conclusion, we need five command pins for five</a:t>
            </a:r>
            <a:r>
              <a:rPr lang="en-US" altLang="ro-RO">
                <a:solidFill>
                  <a:schemeClr val="tx1">
                    <a:lumMod val="65000"/>
                    <a:lumOff val="35000"/>
                  </a:schemeClr>
                </a:solidFill>
                <a:latin typeface="Segoe UI" panose="020B0502040204020203" charset="0"/>
                <a:cs typeface="Segoe UI" panose="020B0502040204020203" charset="0"/>
                <a:sym typeface="+mn-ea"/>
              </a:rPr>
              <a:t> blue</a:t>
            </a:r>
            <a:r>
              <a:rPr lang="ro-RO">
                <a:solidFill>
                  <a:schemeClr val="tx1">
                    <a:lumMod val="65000"/>
                    <a:lumOff val="35000"/>
                  </a:schemeClr>
                </a:solidFill>
                <a:latin typeface="Segoe UI" panose="020B0502040204020203" charset="0"/>
                <a:cs typeface="Segoe UI" panose="020B0502040204020203" charset="0"/>
                <a:sym typeface="+mn-ea"/>
              </a:rPr>
              <a:t> LED-resistor assembly in series. To find out the value for each resistors I used the Ohm's law and searched for the voltage for turning on each LED depending on its color.</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a:solidFill>
                  <a:schemeClr val="tx1">
                    <a:lumMod val="65000"/>
                    <a:lumOff val="35000"/>
                  </a:schemeClr>
                </a:solidFill>
                <a:latin typeface="Segoe UI" panose="020B0502040204020203" charset="0"/>
                <a:cs typeface="Segoe UI" panose="020B0502040204020203" charset="0"/>
                <a:sym typeface="+mn-ea"/>
              </a:rPr>
              <a:t>Therefore, we need three pins for red, yellow, green sets and five pins for blue sets, in total fourteen pins to control the LEDs outputs.</a:t>
            </a:r>
            <a:endParaRPr>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ltLang="en-US" strike="noStrike" noProof="1">
                <a:solidFill>
                  <a:schemeClr val="tx1">
                    <a:lumMod val="65000"/>
                    <a:lumOff val="35000"/>
                  </a:schemeClr>
                </a:solidFill>
                <a:latin typeface="Segoe UI" panose="020B0502040204020203" charset="0"/>
                <a:cs typeface="Segoe UI" panose="020B0502040204020203" charset="0"/>
              </a:rPr>
              <a:t>That being said, this version will remain the final version.</a:t>
            </a:r>
            <a:r>
              <a:rPr lang="ro-RO">
                <a:solidFill>
                  <a:schemeClr val="tx1">
                    <a:lumMod val="65000"/>
                    <a:lumOff val="35000"/>
                  </a:schemeClr>
                </a:solidFill>
                <a:latin typeface="Segoe UI" panose="020B0502040204020203" charset="0"/>
                <a:cs typeface="Segoe UI" panose="020B0502040204020203" charset="0"/>
                <a:sym typeface="+mn-ea"/>
              </a:rPr>
              <a:t>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en-US" strike="noStrike" noProof="1"/>
          </a:p>
        </p:txBody>
      </p:sp>
      <p:sp>
        <p:nvSpPr>
          <p:cNvPr id="10242" name="Content Placeholder 2"/>
          <p:cNvSpPr>
            <a:spLocks noGrp="1"/>
          </p:cNvSpPr>
          <p:nvPr/>
        </p:nvSpPr>
        <p:spPr>
          <a:xfrm>
            <a:off x="116840" y="0"/>
            <a:ext cx="6409690" cy="147828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This current is then split on the five resistor-LED assembly in series, so we have maxim</a:t>
            </a:r>
            <a:r>
              <a:rPr lang="en-US" altLang="ro-RO">
                <a:solidFill>
                  <a:schemeClr val="tx1">
                    <a:lumMod val="65000"/>
                    <a:lumOff val="35000"/>
                  </a:schemeClr>
                </a:solidFill>
                <a:latin typeface="Segoe UI" panose="020B0502040204020203" charset="0"/>
                <a:cs typeface="Segoe UI" panose="020B0502040204020203" charset="0"/>
              </a:rPr>
              <a:t>um</a:t>
            </a:r>
            <a:r>
              <a:rPr lang="ro-RO">
                <a:solidFill>
                  <a:schemeClr val="tx1">
                    <a:lumMod val="65000"/>
                    <a:lumOff val="35000"/>
                  </a:schemeClr>
                </a:solidFill>
                <a:latin typeface="Segoe UI" panose="020B0502040204020203" charset="0"/>
                <a:cs typeface="Segoe UI" panose="020B0502040204020203" charset="0"/>
              </a:rPr>
              <a:t> 8mA on a branch, but we need minimum 10mA to turn on a LED..</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
        <p:nvSpPr>
          <p:cNvPr id="6" name="Content Placeholder 5"/>
          <p:cNvSpPr>
            <a:spLocks noGrp="1"/>
          </p:cNvSpPr>
          <p:nvPr/>
        </p:nvSpPr>
        <p:spPr>
          <a:xfrm>
            <a:off x="185420" y="1639570"/>
            <a:ext cx="6486525" cy="4445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Third version</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ro-RO">
                <a:solidFill>
                  <a:schemeClr val="tx1">
                    <a:lumMod val="65000"/>
                    <a:lumOff val="35000"/>
                  </a:schemeClr>
                </a:solidFill>
                <a:latin typeface="Gungsuh" panose="02030600000101010101" charset="-127"/>
                <a:ea typeface="Gungsuh" panose="02030600000101010101" charset="-127"/>
                <a:sym typeface="+mn-ea"/>
              </a:rPr>
              <a:t>All in series</a:t>
            </a:r>
            <a:endParaRPr lang="ro-RO" strike="noStrike" noProof="1">
              <a:solidFill>
                <a:schemeClr val="tx1">
                  <a:lumMod val="65000"/>
                  <a:lumOff val="35000"/>
                </a:schemeClr>
              </a:solidFill>
              <a:latin typeface="Gungsuh" panose="02030600000101010101" charset="-127"/>
              <a:ea typeface="Gungsuh" panose="02030600000101010101" charset="-127"/>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Content Placeholder 3" descr="Untitled"/>
          <p:cNvPicPr>
            <a:picLocks noChangeAspect="1"/>
          </p:cNvPicPr>
          <p:nvPr>
            <p:ph idx="1"/>
          </p:nvPr>
        </p:nvPicPr>
        <p:blipFill>
          <a:blip r:embed="rId1"/>
          <a:srcRect l="2521" r="6180"/>
          <a:stretch>
            <a:fillRect/>
          </a:stretch>
        </p:blipFill>
        <p:spPr>
          <a:xfrm>
            <a:off x="314960" y="1207770"/>
            <a:ext cx="6219825" cy="3899535"/>
          </a:xfrm>
        </p:spPr>
      </p:pic>
      <p:sp>
        <p:nvSpPr>
          <p:cNvPr id="3" name="Title 1"/>
          <p:cNvSpPr>
            <a:spLocks noGrp="1"/>
          </p:cNvSpPr>
          <p:nvPr/>
        </p:nvSpPr>
        <p:spPr>
          <a:xfrm>
            <a:off x="-8255" y="271145"/>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a:solidFill>
                  <a:schemeClr val="tx1">
                    <a:lumMod val="65000"/>
                    <a:lumOff val="35000"/>
                  </a:schemeClr>
                </a:solidFill>
                <a:latin typeface="Gungsuh" panose="02030600000101010101" charset="-127"/>
                <a:ea typeface="Gungsuh" panose="02030600000101010101" charset="-127"/>
                <a:sym typeface="+mn-ea"/>
              </a:rPr>
              <a:t>Pin </a:t>
            </a:r>
            <a:r>
              <a:rPr lang="en-US" sz="3600">
                <a:solidFill>
                  <a:schemeClr val="tx1">
                    <a:lumMod val="65000"/>
                    <a:lumOff val="35000"/>
                  </a:schemeClr>
                </a:solidFill>
                <a:latin typeface="Gungsuh" panose="02030600000101010101" charset="-127"/>
                <a:ea typeface="Gungsuh" panose="02030600000101010101" charset="-127"/>
                <a:sym typeface="+mn-ea"/>
              </a:rPr>
              <a:t>mapping</a:t>
            </a:r>
            <a:endParaRPr lang="en-US" sz="3600">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125095" y="5024120"/>
            <a:ext cx="6590030" cy="47498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sym typeface="+mn-ea"/>
              </a:rPr>
              <a:t>The blue, red, yellow and green colored pins are the pins chosen for LEDs outputs and the purple ones are chosen for:</a:t>
            </a:r>
            <a:r>
              <a:rPr>
                <a:solidFill>
                  <a:schemeClr val="tx1">
                    <a:lumMod val="65000"/>
                    <a:lumOff val="35000"/>
                  </a:schemeClr>
                </a:solidFill>
                <a:sym typeface="+mn-ea"/>
              </a:rPr>
              <a:t> </a:t>
            </a:r>
            <a:endParaRPr>
              <a:solidFill>
                <a:schemeClr val="tx1">
                  <a:lumMod val="65000"/>
                  <a:lumOff val="35000"/>
                </a:schemeClr>
              </a:solidFill>
              <a:sym typeface="+mn-ea"/>
            </a:endParaRPr>
          </a:p>
          <a:p>
            <a:pPr algn="just"/>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 the buzzer command signal. For this specific command pin we need to create PWM signal as output to play the frequency and the tempo of </a:t>
            </a:r>
            <a:r>
              <a:rPr lang="en-US" altLang="ro-RO">
                <a:solidFill>
                  <a:schemeClr val="tx1">
                    <a:lumMod val="65000"/>
                    <a:lumOff val="35000"/>
                  </a:schemeClr>
                </a:solidFill>
                <a:latin typeface="Segoe UI" panose="020B0502040204020203" charset="0"/>
                <a:cs typeface="Segoe UI" panose="020B0502040204020203" charset="0"/>
                <a:sym typeface="+mn-ea"/>
              </a:rPr>
              <a:t>the </a:t>
            </a:r>
            <a:r>
              <a:rPr lang="ro-RO" altLang="en-US">
                <a:solidFill>
                  <a:schemeClr val="tx1">
                    <a:lumMod val="65000"/>
                    <a:lumOff val="35000"/>
                  </a:schemeClr>
                </a:solidFill>
                <a:latin typeface="Segoe UI" panose="020B0502040204020203" charset="0"/>
                <a:cs typeface="Segoe UI" panose="020B0502040204020203" charset="0"/>
                <a:sym typeface="+mn-ea"/>
              </a:rPr>
              <a:t>melodies</a:t>
            </a:r>
            <a:r>
              <a:rPr lang="en-US" altLang="ro-RO">
                <a:solidFill>
                  <a:schemeClr val="tx1">
                    <a:lumMod val="65000"/>
                    <a:lumOff val="35000"/>
                  </a:schemeClr>
                </a:solidFill>
                <a:latin typeface="Segoe UI" panose="020B0502040204020203" charset="0"/>
                <a:cs typeface="Segoe UI" panose="020B0502040204020203" charset="0"/>
                <a:sym typeface="+mn-ea"/>
              </a:rPr>
              <a:t>’</a:t>
            </a:r>
            <a:r>
              <a:rPr lang="ro-RO" altLang="en-US">
                <a:solidFill>
                  <a:schemeClr val="tx1">
                    <a:lumMod val="65000"/>
                    <a:lumOff val="35000"/>
                  </a:schemeClr>
                </a:solidFill>
                <a:latin typeface="Segoe UI" panose="020B0502040204020203" charset="0"/>
                <a:cs typeface="Segoe UI" panose="020B0502040204020203" charset="0"/>
                <a:sym typeface="+mn-ea"/>
              </a:rPr>
              <a:t> notes. </a:t>
            </a:r>
            <a:r>
              <a:rPr>
                <a:solidFill>
                  <a:schemeClr val="tx1">
                    <a:lumMod val="65000"/>
                    <a:lumOff val="35000"/>
                  </a:schemeClr>
                </a:solidFill>
                <a:latin typeface="Segoe UI" panose="020B0502040204020203" charset="0"/>
                <a:cs typeface="Segoe UI" panose="020B0502040204020203" charset="0"/>
              </a:rPr>
              <a:t>So we need a pin with OCR1A or OCR2B (from PD3 pin).</a:t>
            </a:r>
            <a:endParaRPr>
              <a:solidFill>
                <a:schemeClr val="tx1">
                  <a:lumMod val="65000"/>
                  <a:lumOff val="35000"/>
                </a:schemeClr>
              </a:solidFill>
              <a:latin typeface="Segoe UI" panose="020B0502040204020203" charset="0"/>
              <a:cs typeface="Segoe UI" panose="020B0502040204020203" charset="0"/>
            </a:endParaRPr>
          </a:p>
          <a:p>
            <a:pPr algn="just"/>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 - this pin is reading the signal input from the button.</a:t>
            </a:r>
            <a:endPar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endParaRPr>
          </a:p>
        </p:txBody>
      </p:sp>
    </p:spTree>
  </p:cSld>
  <p:clrMapOvr>
    <a:masterClrMapping/>
  </p:clrMapOvr>
</p:sld>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6552</Words>
  <Application>WPS Presentation</Application>
  <PresentationFormat/>
  <Paragraphs>232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Gungsuh</vt:lpstr>
      <vt:lpstr>Segoe UI</vt:lpstr>
      <vt:lpstr>Microsoft YaHei</vt:lpstr>
      <vt:lpstr>Wingdings</vt:lpstr>
      <vt:lpstr>Arial Unicode MS</vt:lpstr>
      <vt:lpstr>Calibri</vt:lpstr>
      <vt:lpstr>Default Design</vt:lpstr>
      <vt:lpstr>Musical Tree</vt:lpstr>
      <vt:lpstr>Description</vt:lpstr>
      <vt:lpstr>Physical Design</vt:lpstr>
      <vt:lpstr>PowerPoint 演示文稿</vt:lpstr>
      <vt:lpstr>Button Design</vt:lpstr>
      <vt:lpstr>PowerPoint 演示文稿</vt:lpstr>
      <vt:lpstr>PowerPoint 演示文稿</vt:lpstr>
      <vt:lpstr>PowerPoint 演示文稿</vt:lpstr>
      <vt:lpstr>PowerPoint 演示文稿</vt:lpstr>
      <vt:lpstr>PowerPoint 演示文稿</vt:lpstr>
      <vt:lpstr>PowerPoint 演示文稿</vt:lpstr>
      <vt:lpstr>Buzzer initialization:</vt:lpstr>
      <vt:lpstr>Main:</vt:lpstr>
      <vt:lpstr>PWM signal: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Copăcelul Muzical</dc:title>
  <dc:creator>Yggdrasil</dc:creator>
  <cp:lastModifiedBy>Lenovo</cp:lastModifiedBy>
  <cp:revision>25</cp:revision>
  <dcterms:created xsi:type="dcterms:W3CDTF">2019-01-17T09:08:00Z</dcterms:created>
  <dcterms:modified xsi:type="dcterms:W3CDTF">2021-07-17T10:25:21Z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