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6" r:id="rId7"/>
    <p:sldId id="259" r:id="rId8"/>
    <p:sldId id="263" r:id="rId9"/>
    <p:sldId id="265" r:id="rId10"/>
    <p:sldId id="264" r:id="rId11"/>
    <p:sldId id="274" r:id="rId12"/>
    <p:sldId id="273" r:id="rId13"/>
    <p:sldId id="275" r:id="rId14"/>
    <p:sldId id="280" r:id="rId15"/>
    <p:sldId id="283" r:id="rId16"/>
    <p:sldId id="288" r:id="rId17"/>
  </p:sldIdLst>
  <p:sldSz cx="6858000" cy="9903460" type="A4"/>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3210"/>
        <p:guide pos="2258"/>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2052" name="Slide Image Placeholder 3"/>
          <p:cNvSpPr>
            <a:spLocks noGrp="1" noRot="1" noChangeAspect="1"/>
          </p:cNvSpPr>
          <p:nvPr>
            <p:ph type="sldImg"/>
          </p:nvPr>
        </p:nvSpPr>
        <p:spPr>
          <a:xfrm>
            <a:off x="2360476" y="1143000"/>
            <a:ext cx="2137048"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Image Placeholder 1"/>
          <p:cNvSpPr>
            <a:spLocks noGrp="1" noRot="1"/>
          </p:cNvSpPr>
          <p:nvPr>
            <p:ph type="sldImg"/>
          </p:nvPr>
        </p:nvSpPr>
        <p:spPr/>
      </p:sp>
      <p:sp>
        <p:nvSpPr>
          <p:cNvPr id="18434" name="Text Placeholder 2"/>
          <p:cNvSpPr>
            <a:spLocks noGrp="1"/>
          </p:cNvSpPr>
          <p:nvPr>
            <p:ph type="body"/>
          </p:nvPr>
        </p:nvSpPr>
        <p:spPr/>
        <p:txBody>
          <a:bodyPr lIns="91440" tIns="45720" rIns="91440" bIns="45720" anchor="t" anchorCtr="0"/>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620844"/>
            <a:ext cx="5143500" cy="3448018"/>
          </a:xfrm>
        </p:spPr>
        <p:txBody>
          <a:bodyPr anchor="b"/>
          <a:lstStyle>
            <a:lvl1pPr algn="ctr">
              <a:defRPr sz="3375"/>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857250" y="5201831"/>
            <a:ext cx="5143500" cy="2391144"/>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614"/>
            <a:ext cx="1543050" cy="8450394"/>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342900" y="396614"/>
            <a:ext cx="4539698" cy="8450394"/>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093"/>
            <a:ext cx="5915025" cy="4119738"/>
          </a:xfrm>
        </p:spPr>
        <p:txBody>
          <a:bodyPr anchor="b"/>
          <a:lstStyle>
            <a:lvl1pPr>
              <a:defRPr sz="3375"/>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7916" y="6627806"/>
            <a:ext cx="5915025" cy="2166473"/>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342900"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3490722"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290"/>
            <a:ext cx="5915025" cy="1914292"/>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72381" y="2427827"/>
            <a:ext cx="2901255"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72381" y="3617667"/>
            <a:ext cx="2901255"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3471863" y="2427827"/>
            <a:ext cx="2915543"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471863" y="3617667"/>
            <a:ext cx="2915543"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2915543" y="1425975"/>
            <a:ext cx="3471863" cy="703817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2915543" y="1425975"/>
            <a:ext cx="3471863" cy="7038174"/>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1025"/>
          <p:cNvSpPr/>
          <p:nvPr>
            <p:ph type="title"/>
          </p:nvPr>
        </p:nvSpPr>
        <p:spPr>
          <a:xfrm>
            <a:off x="342900" y="396614"/>
            <a:ext cx="6172200" cy="1650647"/>
          </a:xfrm>
          <a:prstGeom prst="rect">
            <a:avLst/>
          </a:prstGeom>
          <a:noFill/>
          <a:ln w="9525">
            <a:noFill/>
          </a:ln>
        </p:spPr>
        <p:txBody>
          <a:bodyPr anchor="ctr" anchorCtr="0"/>
          <a:p>
            <a:pPr lvl="0"/>
            <a:r>
              <a:rPr lang="en-US" altLang="zh-CN"/>
              <a:t>Click to edit Master title style</a:t>
            </a:r>
            <a:endParaRPr lang="en-US" altLang="zh-CN"/>
          </a:p>
        </p:txBody>
      </p:sp>
      <p:sp>
        <p:nvSpPr>
          <p:cNvPr id="1027" name="Text Placeholder 1026"/>
          <p:cNvSpPr/>
          <p:nvPr>
            <p:ph type="body"/>
          </p:nvPr>
        </p:nvSpPr>
        <p:spPr>
          <a:xfrm>
            <a:off x="342900" y="2310905"/>
            <a:ext cx="6172200" cy="6536103"/>
          </a:xfrm>
          <a:prstGeom prst="rect">
            <a:avLst/>
          </a:prstGeom>
          <a:noFill/>
          <a:ln w="9525">
            <a:noFill/>
          </a:ln>
        </p:spPr>
        <p:txBody>
          <a:bodyPr anchor="t" anchorCtr="0"/>
          <a:p>
            <a:pPr lvl="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8" name="Date Placeholder 1027"/>
          <p:cNvSpPr/>
          <p:nvPr>
            <p:ph type="dt" sz="half" idx="2"/>
          </p:nvPr>
        </p:nvSpPr>
        <p:spPr>
          <a:xfrm>
            <a:off x="342900" y="9018950"/>
            <a:ext cx="1600200" cy="687769"/>
          </a:xfrm>
          <a:prstGeom prst="rect">
            <a:avLst/>
          </a:prstGeom>
          <a:noFill/>
          <a:ln w="9525">
            <a:noFill/>
          </a:ln>
        </p:spPr>
        <p:txBody>
          <a:bodyPr/>
          <a:lstStyle>
            <a:lvl1pPr>
              <a:defRPr sz="1050"/>
            </a:lvl1pPr>
          </a:lstStyle>
          <a:p>
            <a:pPr lvl="0" fontAlgn="base"/>
            <a:endParaRPr lang="zh-CN" altLang="en-US" strike="noStrike" noProof="1" dirty="0"/>
          </a:p>
        </p:txBody>
      </p:sp>
      <p:sp>
        <p:nvSpPr>
          <p:cNvPr id="1029" name="Footer Placeholder 1028"/>
          <p:cNvSpPr/>
          <p:nvPr>
            <p:ph type="ftr" sz="quarter" idx="3"/>
          </p:nvPr>
        </p:nvSpPr>
        <p:spPr>
          <a:xfrm>
            <a:off x="2343150" y="9018950"/>
            <a:ext cx="2171700" cy="687769"/>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030" name="Slide Number Placeholder 1029"/>
          <p:cNvSpPr/>
          <p:nvPr>
            <p:ph type="sldNum" sz="quarter" idx="4"/>
          </p:nvPr>
        </p:nvSpPr>
        <p:spPr>
          <a:xfrm>
            <a:off x="4914900" y="9018950"/>
            <a:ext cx="1600200" cy="687769"/>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rot="10800000" flipV="1">
            <a:off x="44450" y="472440"/>
            <a:ext cx="6780530" cy="3465830"/>
          </a:xfrm>
        </p:spPr>
        <p:txBody>
          <a:bodyPr anchor="b"/>
          <a:p>
            <a:pPr fontAlgn="base">
              <a:lnSpc>
                <a:spcPct val="100000"/>
              </a:lnSpc>
            </a:pPr>
            <a:r>
              <a:rPr lang="en-US" sz="9300" strike="noStrike" noProof="1">
                <a:solidFill>
                  <a:schemeClr val="tx1">
                    <a:lumMod val="65000"/>
                    <a:lumOff val="35000"/>
                  </a:schemeClr>
                </a:solidFill>
                <a:latin typeface="Gungsuh" panose="02030600000101010101" charset="-127"/>
                <a:ea typeface="Gungsuh" panose="02030600000101010101" charset="-127"/>
              </a:rPr>
              <a:t>Musical</a:t>
            </a:r>
            <a:br>
              <a:rPr lang="en-US" sz="9300" strike="noStrike" noProof="1">
                <a:solidFill>
                  <a:schemeClr val="tx1">
                    <a:lumMod val="65000"/>
                    <a:lumOff val="35000"/>
                  </a:schemeClr>
                </a:solidFill>
                <a:latin typeface="Gungsuh" panose="02030600000101010101" charset="-127"/>
                <a:ea typeface="Gungsuh" panose="02030600000101010101" charset="-127"/>
              </a:rPr>
            </a:br>
            <a:r>
              <a:rPr lang="en-US" sz="9300" strike="noStrike" noProof="1">
                <a:solidFill>
                  <a:schemeClr val="tx1">
                    <a:lumMod val="65000"/>
                    <a:lumOff val="35000"/>
                  </a:schemeClr>
                </a:solidFill>
                <a:latin typeface="Gungsuh" panose="02030600000101010101" charset="-127"/>
                <a:ea typeface="Gungsuh" panose="02030600000101010101" charset="-127"/>
              </a:rPr>
              <a:t>Tree</a:t>
            </a:r>
            <a:endParaRPr lang="en-US" sz="93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 name="Text Box 3"/>
          <p:cNvSpPr txBox="1"/>
          <p:nvPr/>
        </p:nvSpPr>
        <p:spPr>
          <a:xfrm>
            <a:off x="45085" y="3943350"/>
            <a:ext cx="6885940" cy="820420"/>
          </a:xfrm>
          <a:prstGeom prst="rect">
            <a:avLst/>
          </a:prstGeom>
          <a:noFill/>
        </p:spPr>
        <p:txBody>
          <a:bodyPr wrap="square" rtlCol="0">
            <a:spAutoFit/>
          </a:bodyPr>
          <a:p>
            <a:pPr algn="ct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Mureşan Bianca</a:t>
            </a:r>
            <a:r>
              <a:rPr lang="en-US"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a:t>
            </a: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Maria</a:t>
            </a:r>
            <a:endPar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a:p>
            <a:pPr algn="ctr">
              <a:lnSpc>
                <a:spcPct val="130000"/>
              </a:lnSpc>
            </a:pPr>
            <a:r>
              <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January 2019</a:t>
            </a:r>
            <a:endPar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p:txBody>
      </p:sp>
      <p:pic>
        <p:nvPicPr>
          <p:cNvPr id="8" name="Picture 7" descr="Sketch1"/>
          <p:cNvPicPr>
            <a:picLocks noChangeAspect="1"/>
          </p:cNvPicPr>
          <p:nvPr/>
        </p:nvPicPr>
        <p:blipFill>
          <a:blip r:embed="rId1"/>
          <a:stretch>
            <a:fillRect/>
          </a:stretch>
        </p:blipFill>
        <p:spPr>
          <a:xfrm>
            <a:off x="981075" y="4879975"/>
            <a:ext cx="4881245" cy="48812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Content Placeholder 3" descr="Untitled3"/>
          <p:cNvPicPr>
            <a:picLocks noChangeAspect="1"/>
          </p:cNvPicPr>
          <p:nvPr>
            <p:ph idx="1"/>
          </p:nvPr>
        </p:nvPicPr>
        <p:blipFill>
          <a:blip r:embed="rId1"/>
          <a:srcRect l="9959" r="9824"/>
          <a:stretch>
            <a:fillRect/>
          </a:stretch>
        </p:blipFill>
        <p:spPr>
          <a:xfrm>
            <a:off x="486410" y="1279525"/>
            <a:ext cx="5762625" cy="5010150"/>
          </a:xfrm>
        </p:spPr>
      </p:pic>
      <p:sp>
        <p:nvSpPr>
          <p:cNvPr id="4" name="Title 1"/>
          <p:cNvSpPr>
            <a:spLocks noGrp="1"/>
          </p:cNvSpPr>
          <p:nvPr/>
        </p:nvSpPr>
        <p:spPr>
          <a:xfrm>
            <a:off x="-8890" y="199390"/>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rPr>
              <a:t>Schema fizică</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pic>
        <p:nvPicPr>
          <p:cNvPr id="16387" name="Content Placeholder 5" descr="50670052_1878370012271342_1380861693952786432_n"/>
          <p:cNvPicPr>
            <a:picLocks noChangeAspect="1"/>
          </p:cNvPicPr>
          <p:nvPr>
            <p:ph sz="half" idx="2"/>
          </p:nvPr>
        </p:nvPicPr>
        <p:blipFill>
          <a:blip r:embed="rId2"/>
          <a:stretch>
            <a:fillRect/>
          </a:stretch>
        </p:blipFill>
        <p:spPr>
          <a:xfrm>
            <a:off x="981075" y="6536055"/>
            <a:ext cx="4773295" cy="2844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Content Placeholder 4"/>
          <p:cNvSpPr/>
          <p:nvPr>
            <p:ph sz="half" idx="1"/>
          </p:nvPr>
        </p:nvSpPr>
        <p:spPr>
          <a:xfrm>
            <a:off x="261620" y="6679565"/>
            <a:ext cx="2978785" cy="237172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void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EIMSK=0b00000011;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sym typeface="+mn-ea"/>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EICRA=0b00001010;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7411" name="Text Box 5"/>
          <p:cNvSpPr txBox="1"/>
          <p:nvPr/>
        </p:nvSpPr>
        <p:spPr>
          <a:xfrm>
            <a:off x="1138075" y="-133056"/>
            <a:ext cx="309880" cy="1804670"/>
          </a:xfrm>
          <a:prstGeom prst="rect">
            <a:avLst/>
          </a:prstGeom>
          <a:noFill/>
          <a:ln w="9525">
            <a:noFill/>
          </a:ln>
        </p:spPr>
        <p:txBody>
          <a:bodyPr wrap="none" anchor="t" anchorCtr="0">
            <a:spAutoFit/>
          </a:bodyPr>
          <a:p>
            <a:endParaRPr lang="en-US" altLang="zh-CN" sz="5565">
              <a:latin typeface="Arial" panose="020B0604020202020204" pitchFamily="34" charset="0"/>
            </a:endParaRPr>
          </a:p>
          <a:p>
            <a:endParaRPr lang="en-US" altLang="zh-CN" sz="5565">
              <a:latin typeface="Arial" panose="020B0604020202020204" pitchFamily="34" charset="0"/>
            </a:endParaRPr>
          </a:p>
        </p:txBody>
      </p:sp>
      <p:sp>
        <p:nvSpPr>
          <p:cNvPr id="17413" name="Text Box 2"/>
          <p:cNvSpPr txBox="1"/>
          <p:nvPr/>
        </p:nvSpPr>
        <p:spPr>
          <a:xfrm>
            <a:off x="-7765197" y="184760"/>
            <a:ext cx="22635585" cy="121920"/>
          </a:xfrm>
          <a:prstGeom prst="rect">
            <a:avLst/>
          </a:prstGeom>
          <a:noFill/>
          <a:ln w="9525">
            <a:noFill/>
          </a:ln>
        </p:spPr>
        <p:txBody>
          <a:bodyPr wrap="square" anchor="t" anchorCtr="0">
            <a:spAutoFit/>
          </a:bodyPr>
          <a:p>
            <a:r>
              <a:rPr lang="en-US" altLang="zh-CN" sz="195">
                <a:latin typeface="Arial" panose="020B0604020202020204" pitchFamily="34" charset="0"/>
                <a:sym typeface="Arial" panose="020B0604020202020204" pitchFamily="34" charset="0"/>
              </a:rPr>
              <a:t> </a:t>
            </a:r>
            <a:endParaRPr lang="en-US" altLang="zh-CN" sz="195">
              <a:latin typeface="Arial" panose="020B0604020202020204" pitchFamily="34" charset="0"/>
            </a:endParaRPr>
          </a:p>
        </p:txBody>
      </p:sp>
      <p:sp>
        <p:nvSpPr>
          <p:cNvPr id="4" name="Content Placeholder 2"/>
          <p:cNvSpPr>
            <a:spLocks noGrp="1"/>
          </p:cNvSpPr>
          <p:nvPr/>
        </p:nvSpPr>
        <p:spPr>
          <a:xfrm>
            <a:off x="260350" y="918845"/>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lang="en-US" sz="2400">
                <a:solidFill>
                  <a:schemeClr val="tx1">
                    <a:lumMod val="65000"/>
                    <a:lumOff val="35000"/>
                  </a:schemeClr>
                </a:solidFill>
                <a:latin typeface="Gungsuh" panose="02030600000101010101" charset="-127"/>
                <a:ea typeface="Gungsuh" panose="02030600000101010101" charset="-127"/>
                <a:sym typeface="+mn-ea"/>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ţ</a:t>
            </a:r>
            <a:r>
              <a:rPr lang="en-US" sz="2400">
                <a:solidFill>
                  <a:schemeClr val="tx1">
                    <a:lumMod val="65000"/>
                    <a:lumOff val="35000"/>
                  </a:schemeClr>
                </a:solidFill>
                <a:latin typeface="Gungsuh" panose="02030600000101010101" charset="-127"/>
                <a:ea typeface="Gungsuh" panose="02030600000101010101" charset="-127"/>
                <a:sym typeface="+mn-ea"/>
              </a:rPr>
              <a:t>ializare Timer0:</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5" name="Title 1"/>
          <p:cNvSpPr>
            <a:spLocks noGrp="1"/>
          </p:cNvSpPr>
          <p:nvPr/>
        </p:nvSpPr>
        <p:spPr>
          <a:xfrm>
            <a:off x="0" y="127000"/>
            <a:ext cx="6866890" cy="78994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altLang="ro-RO" sz="3600" strike="noStrike" noProof="1">
                <a:solidFill>
                  <a:schemeClr val="tx1">
                    <a:lumMod val="65000"/>
                    <a:lumOff val="35000"/>
                  </a:schemeClr>
                </a:solidFill>
                <a:latin typeface="Gungsuh" panose="02030600000101010101" charset="-127"/>
                <a:ea typeface="Gungsuh" panose="02030600000101010101" charset="-127"/>
                <a:sym typeface="+mn-ea"/>
              </a:rPr>
              <a:t>Codul</a:t>
            </a:r>
            <a:endParaRPr lang="en-US" altLang="ro-RO"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9458" name="Content Placeholder 2"/>
          <p:cNvSpPr>
            <a:spLocks noGrp="1"/>
          </p:cNvSpPr>
          <p:nvPr/>
        </p:nvSpPr>
        <p:spPr>
          <a:xfrm>
            <a:off x="261620" y="1567180"/>
            <a:ext cx="4316730" cy="403034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ro-RO" alt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timer0_init()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SREG = 1&lt;&lt;7;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TCCR0A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TCCR0B = 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TCNT0 = 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OCR0A = 250;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TIMSK0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9459" name="Content Placeholder 3"/>
          <p:cNvSpPr>
            <a:spLocks noGrp="1"/>
          </p:cNvSpPr>
          <p:nvPr>
            <p:ph sz="half" idx="2"/>
          </p:nvPr>
        </p:nvSpPr>
        <p:spPr>
          <a:xfrm>
            <a:off x="2348865" y="1927225"/>
            <a:ext cx="3950970" cy="365125"/>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sym typeface="+mn-ea"/>
              </a:rPr>
              <a:t>// </a:t>
            </a:r>
            <a:r>
              <a:rPr lang="en-US" altLang="zh-CN"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Activeaz</a:t>
            </a:r>
            <a:r>
              <a:rPr lang="ro-RO" altLang="en-US"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ă</a:t>
            </a:r>
            <a:r>
              <a:rPr lang="en-US" altLang="zh-CN"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 </a:t>
            </a:r>
            <a:r>
              <a:rPr lang="ro-RO" altLang="en-US"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î</a:t>
            </a:r>
            <a:r>
              <a:rPr lang="en-US" altLang="zh-CN"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ntreruperile globale</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p:txBody>
      </p:sp>
      <p:sp>
        <p:nvSpPr>
          <p:cNvPr id="7" name="Text Box 6"/>
          <p:cNvSpPr txBox="1"/>
          <p:nvPr/>
        </p:nvSpPr>
        <p:spPr>
          <a:xfrm>
            <a:off x="3572510" y="2359025"/>
            <a:ext cx="3677285" cy="1198880"/>
          </a:xfrm>
          <a:prstGeom prst="rect">
            <a:avLst/>
          </a:prstGeom>
          <a:noFill/>
        </p:spPr>
        <p:txBody>
          <a:bodyPr wrap="squar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//Port normal de operare</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//OC0A </a:t>
            </a:r>
            <a:r>
              <a:rPr lang="ro-RO" altLang="en-US">
                <a:solidFill>
                  <a:schemeClr val="tx1">
                    <a:lumMod val="50000"/>
                    <a:lumOff val="50000"/>
                  </a:schemeClr>
                </a:solidFill>
                <a:latin typeface="Segoe UI" panose="020B0502040204020203" charset="0"/>
                <a:cs typeface="Segoe UI" panose="020B0502040204020203" charset="0"/>
                <a:sym typeface="+mn-ea"/>
              </a:rPr>
              <a:t>ş</a:t>
            </a:r>
            <a:r>
              <a:rPr lang="en-US" altLang="zh-CN">
                <a:solidFill>
                  <a:schemeClr val="tx1">
                    <a:lumMod val="50000"/>
                    <a:lumOff val="50000"/>
                  </a:schemeClr>
                </a:solidFill>
                <a:latin typeface="Segoe UI" panose="020B0502040204020203" charset="0"/>
                <a:cs typeface="Segoe UI" panose="020B0502040204020203" charset="0"/>
                <a:sym typeface="+mn-ea"/>
              </a:rPr>
              <a:t>i OC0B deconecta</a:t>
            </a:r>
            <a:r>
              <a:rPr lang="ro-RO" altLang="en-US">
                <a:solidFill>
                  <a:schemeClr val="tx1">
                    <a:lumMod val="50000"/>
                    <a:lumOff val="50000"/>
                  </a:schemeClr>
                </a:solidFill>
                <a:latin typeface="Segoe UI" panose="020B0502040204020203" charset="0"/>
                <a:cs typeface="Segoe UI" panose="020B0502040204020203" charset="0"/>
                <a:sym typeface="+mn-ea"/>
              </a:rPr>
              <a:t>ţ</a:t>
            </a:r>
            <a:r>
              <a:rPr lang="en-US" altLang="zh-CN">
                <a:solidFill>
                  <a:schemeClr val="tx1">
                    <a:lumMod val="50000"/>
                    <a:lumOff val="50000"/>
                  </a:schemeClr>
                </a:solidFill>
                <a:latin typeface="Segoe UI" panose="020B0502040204020203" charset="0"/>
                <a:cs typeface="Segoe UI" panose="020B0502040204020203" charset="0"/>
                <a:sym typeface="+mn-ea"/>
              </a:rPr>
              <a:t>i</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//CTC cu OC0RA,</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//prescaler de 64</a:t>
            </a:r>
            <a:endParaRPr lang="en-US"/>
          </a:p>
        </p:txBody>
      </p:sp>
      <p:sp>
        <p:nvSpPr>
          <p:cNvPr id="8" name="Text Box 7"/>
          <p:cNvSpPr txBox="1"/>
          <p:nvPr/>
        </p:nvSpPr>
        <p:spPr>
          <a:xfrm>
            <a:off x="3572510" y="4560570"/>
            <a:ext cx="3405505" cy="1476375"/>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//Activeaz</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 </a:t>
            </a:r>
            <a:r>
              <a:rPr lang="ro-RO" altLang="en-US">
                <a:solidFill>
                  <a:schemeClr val="tx1">
                    <a:lumMod val="50000"/>
                    <a:lumOff val="50000"/>
                  </a:schemeClr>
                </a:solidFill>
                <a:latin typeface="Segoe UI" panose="020B0502040204020203" charset="0"/>
                <a:cs typeface="Segoe UI" panose="020B0502040204020203" charset="0"/>
                <a:sym typeface="+mn-ea"/>
              </a:rPr>
              <a:t>î</a:t>
            </a:r>
            <a:r>
              <a:rPr lang="en-US" altLang="zh-CN">
                <a:solidFill>
                  <a:schemeClr val="tx1">
                    <a:lumMod val="50000"/>
                    <a:lumOff val="50000"/>
                  </a:schemeClr>
                </a:solidFill>
                <a:latin typeface="Segoe UI" panose="020B0502040204020203" charset="0"/>
                <a:cs typeface="Segoe UI" panose="020B0502040204020203" charset="0"/>
                <a:sym typeface="+mn-ea"/>
              </a:rPr>
              <a:t>ntreruperile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//interne de comparare la ie</a:t>
            </a:r>
            <a:r>
              <a:rPr lang="ro-RO" altLang="en-US">
                <a:solidFill>
                  <a:schemeClr val="tx1">
                    <a:lumMod val="50000"/>
                    <a:lumOff val="50000"/>
                  </a:schemeClr>
                </a:solidFill>
                <a:latin typeface="Segoe UI" panose="020B0502040204020203" charset="0"/>
                <a:cs typeface="Segoe UI" panose="020B0502040204020203" charset="0"/>
                <a:sym typeface="+mn-ea"/>
              </a:rPr>
              <a:t>ş</a:t>
            </a:r>
            <a:r>
              <a:rPr lang="en-US" altLang="zh-CN">
                <a:solidFill>
                  <a:schemeClr val="tx1">
                    <a:lumMod val="50000"/>
                    <a:lumOff val="50000"/>
                  </a:schemeClr>
                </a:solidFill>
                <a:latin typeface="Segoe UI" panose="020B0502040204020203" charset="0"/>
                <a:cs typeface="Segoe UI" panose="020B0502040204020203" charset="0"/>
                <a:sym typeface="+mn-ea"/>
              </a:rPr>
              <a:t>ire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//pentru OCR0A</a:t>
            </a:r>
            <a:endParaRPr lang="en-US" altLang="zh-CN">
              <a:solidFill>
                <a:schemeClr val="tx1">
                  <a:lumMod val="50000"/>
                  <a:lumOff val="50000"/>
                </a:schemeClr>
              </a:solidFill>
              <a:latin typeface="Segoe UI" panose="020B0502040204020203" charset="0"/>
              <a:cs typeface="Segoe UI" panose="020B0502040204020203" charset="0"/>
            </a:endParaRPr>
          </a:p>
          <a:p>
            <a:pPr algn="l"/>
            <a:endParaRPr lang="en-US">
              <a:solidFill>
                <a:schemeClr val="tx1">
                  <a:lumMod val="50000"/>
                  <a:lumOff val="50000"/>
                </a:schemeClr>
              </a:solidFill>
            </a:endParaRPr>
          </a:p>
          <a:p>
            <a:endParaRPr lang="en-US">
              <a:solidFill>
                <a:schemeClr val="tx1">
                  <a:lumMod val="50000"/>
                  <a:lumOff val="50000"/>
                </a:schemeClr>
              </a:solidFill>
            </a:endParaRPr>
          </a:p>
        </p:txBody>
      </p:sp>
      <p:sp>
        <p:nvSpPr>
          <p:cNvPr id="9" name="Text Box 8"/>
          <p:cNvSpPr txBox="1"/>
          <p:nvPr/>
        </p:nvSpPr>
        <p:spPr>
          <a:xfrm>
            <a:off x="1916430" y="3655060"/>
            <a:ext cx="3187065" cy="368300"/>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//registru de num</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rare timer0</a:t>
            </a: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10" name="Text Box 9"/>
          <p:cNvSpPr txBox="1"/>
          <p:nvPr/>
        </p:nvSpPr>
        <p:spPr>
          <a:xfrm>
            <a:off x="2276475" y="4015105"/>
            <a:ext cx="4148455" cy="645160"/>
          </a:xfrm>
          <a:prstGeom prst="rect">
            <a:avLst/>
          </a:prstGeom>
          <a:noFill/>
        </p:spPr>
        <p:txBody>
          <a:bodyPr wrap="non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//16.000.000/64=250.000/250=1.000Hz</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//=&gt;T=1ms</a:t>
            </a:r>
            <a:endParaRPr lang="en-US"/>
          </a:p>
        </p:txBody>
      </p:sp>
      <p:sp>
        <p:nvSpPr>
          <p:cNvPr id="11" name="Content Placeholder 2"/>
          <p:cNvSpPr>
            <a:spLocks noGrp="1"/>
          </p:cNvSpPr>
          <p:nvPr/>
        </p:nvSpPr>
        <p:spPr>
          <a:xfrm>
            <a:off x="260350" y="6031230"/>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lang="en-US" sz="2400">
                <a:solidFill>
                  <a:schemeClr val="tx1">
                    <a:lumMod val="65000"/>
                    <a:lumOff val="35000"/>
                  </a:schemeClr>
                </a:solidFill>
                <a:latin typeface="Gungsuh" panose="02030600000101010101" charset="-127"/>
                <a:ea typeface="Gungsuh" panose="02030600000101010101" charset="-127"/>
                <a:sym typeface="+mn-ea"/>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ţ</a:t>
            </a:r>
            <a:r>
              <a:rPr lang="en-US" sz="2400">
                <a:solidFill>
                  <a:schemeClr val="tx1">
                    <a:lumMod val="65000"/>
                    <a:lumOff val="35000"/>
                  </a:schemeClr>
                </a:solidFill>
                <a:latin typeface="Gungsuh" panose="02030600000101010101" charset="-127"/>
                <a:ea typeface="Gungsuh" panose="02030600000101010101" charset="-127"/>
                <a:sym typeface="+mn-ea"/>
              </a:rPr>
              <a:t>ializare </a:t>
            </a:r>
            <a:r>
              <a:rPr lang="ro-RO" altLang="en-US" sz="2400">
                <a:solidFill>
                  <a:schemeClr val="tx1">
                    <a:lumMod val="65000"/>
                    <a:lumOff val="35000"/>
                  </a:schemeClr>
                </a:solidFill>
                <a:latin typeface="Gungsuh" panose="02030600000101010101" charset="-127"/>
                <a:ea typeface="Gungsuh" panose="02030600000101010101" charset="-127"/>
                <a:sym typeface="+mn-ea"/>
              </a:rPr>
              <a:t>î</a:t>
            </a:r>
            <a:r>
              <a:rPr lang="en-US" sz="2400">
                <a:solidFill>
                  <a:schemeClr val="tx1">
                    <a:lumMod val="65000"/>
                    <a:lumOff val="35000"/>
                  </a:schemeClr>
                </a:solidFill>
                <a:latin typeface="Gungsuh" panose="02030600000101010101" charset="-127"/>
                <a:ea typeface="Gungsuh" panose="02030600000101010101" charset="-127"/>
                <a:sym typeface="+mn-ea"/>
              </a:rPr>
              <a:t>ntreruperi:</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2" name="Text Box 11"/>
          <p:cNvSpPr txBox="1"/>
          <p:nvPr/>
        </p:nvSpPr>
        <p:spPr>
          <a:xfrm>
            <a:off x="3212465" y="7039610"/>
            <a:ext cx="3411220" cy="368300"/>
          </a:xfrm>
          <a:prstGeom prst="rect">
            <a:avLst/>
          </a:prstGeom>
          <a:noFill/>
        </p:spPr>
        <p:txBody>
          <a:bodyPr wrap="non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//Activeaz</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 </a:t>
            </a:r>
            <a:r>
              <a:rPr lang="ro-RO" altLang="en-US">
                <a:solidFill>
                  <a:schemeClr val="tx1">
                    <a:lumMod val="50000"/>
                    <a:lumOff val="50000"/>
                  </a:schemeClr>
                </a:solidFill>
                <a:latin typeface="Segoe UI" panose="020B0502040204020203" charset="0"/>
                <a:cs typeface="Segoe UI" panose="020B0502040204020203" charset="0"/>
                <a:sym typeface="+mn-ea"/>
              </a:rPr>
              <a:t>î</a:t>
            </a:r>
            <a:r>
              <a:rPr lang="en-US" altLang="zh-CN">
                <a:solidFill>
                  <a:schemeClr val="tx1">
                    <a:lumMod val="50000"/>
                    <a:lumOff val="50000"/>
                  </a:schemeClr>
                </a:solidFill>
                <a:latin typeface="Segoe UI" panose="020B0502040204020203" charset="0"/>
                <a:cs typeface="Segoe UI" panose="020B0502040204020203" charset="0"/>
                <a:sym typeface="+mn-ea"/>
              </a:rPr>
              <a:t>ntreruperile externe</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
        <p:nvSpPr>
          <p:cNvPr id="14" name="Text Box 13"/>
          <p:cNvSpPr txBox="1"/>
          <p:nvPr/>
        </p:nvSpPr>
        <p:spPr>
          <a:xfrm>
            <a:off x="3140710" y="7615555"/>
            <a:ext cx="3379470" cy="645160"/>
          </a:xfrm>
          <a:prstGeom prst="rect">
            <a:avLst/>
          </a:prstGeom>
          <a:noFill/>
        </p:spPr>
        <p:txBody>
          <a:bodyPr wrap="non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//Frontul cresc</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tor pentru INT0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8595" y="215265"/>
            <a:ext cx="5037455" cy="564515"/>
          </a:xfrm>
        </p:spPr>
        <p:txBody>
          <a:bodyPr/>
          <a:p>
            <a:pPr algn="l" fontAlgn="base"/>
            <a:r>
              <a:rPr lang="en-US" sz="2400" strike="noStrike" noProof="1">
                <a:latin typeface="Gungsuh" panose="02030600000101010101" charset="-127"/>
                <a:ea typeface="Gungsuh" panose="02030600000101010101" charset="-127"/>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ț</a:t>
            </a:r>
            <a:r>
              <a:rPr lang="en-US" sz="2400" strike="noStrike" noProof="1">
                <a:latin typeface="Gungsuh" panose="02030600000101010101" charset="-127"/>
                <a:ea typeface="Gungsuh" panose="02030600000101010101" charset="-127"/>
              </a:rPr>
              <a:t>ializare buzzer:</a:t>
            </a:r>
            <a:endParaRPr lang="en-US" sz="2400" strike="noStrike" noProof="1">
              <a:latin typeface="Gungsuh" panose="02030600000101010101" charset="-127"/>
              <a:ea typeface="Gungsuh" panose="02030600000101010101" charset="-127"/>
            </a:endParaRPr>
          </a:p>
        </p:txBody>
      </p:sp>
      <p:sp>
        <p:nvSpPr>
          <p:cNvPr id="23554" name="Content Placeholder 2"/>
          <p:cNvSpPr>
            <a:spLocks noGrp="1"/>
          </p:cNvSpPr>
          <p:nvPr>
            <p:ph sz="half" idx="1"/>
          </p:nvPr>
        </p:nvSpPr>
        <p:spPr>
          <a:xfrm>
            <a:off x="188595" y="919480"/>
            <a:ext cx="5029835" cy="2575560"/>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DDRB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TCCR1A =  0b01000000;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TCCR1B =  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TCCR1C =  0b00000000;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3555" name="Content Placeholder 3"/>
          <p:cNvSpPr>
            <a:spLocks noGrp="1"/>
          </p:cNvSpPr>
          <p:nvPr>
            <p:ph sz="half" idx="2"/>
          </p:nvPr>
        </p:nvSpPr>
        <p:spPr>
          <a:xfrm>
            <a:off x="3841115" y="1927225"/>
            <a:ext cx="3157220" cy="1577340"/>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 timerului1: CTC cu OC1A, //prescaler de 8, pinul OC1A //setat ca 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pentru //semnalul PWM </a:t>
            </a:r>
            <a:endParaRPr lang="en-US" altLang="zh-CN" sz="1800">
              <a:solidFill>
                <a:schemeClr val="tx1">
                  <a:lumMod val="50000"/>
                  <a:lumOff val="50000"/>
                </a:schemeClr>
              </a:solidFill>
              <a:latin typeface="Segoe UI" panose="020B0502040204020203" charset="0"/>
              <a:cs typeface="Segoe UI" panose="020B0502040204020203" charset="0"/>
            </a:endParaRPr>
          </a:p>
        </p:txBody>
      </p:sp>
      <p:sp>
        <p:nvSpPr>
          <p:cNvPr id="3" name="Text Box 2"/>
          <p:cNvSpPr txBox="1"/>
          <p:nvPr/>
        </p:nvSpPr>
        <p:spPr>
          <a:xfrm>
            <a:off x="3401695" y="1135380"/>
            <a:ext cx="3209925" cy="645160"/>
          </a:xfrm>
          <a:prstGeom prst="rect">
            <a:avLst/>
          </a:prstGeom>
          <a:noFill/>
        </p:spPr>
        <p:txBody>
          <a:bodyPr wrap="squar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//PB1 e setat ca ie</a:t>
            </a:r>
            <a:r>
              <a:rPr lang="ro-RO" altLang="en-US">
                <a:solidFill>
                  <a:schemeClr val="tx1">
                    <a:lumMod val="50000"/>
                    <a:lumOff val="50000"/>
                  </a:schemeClr>
                </a:solidFill>
                <a:latin typeface="Segoe UI" panose="020B0502040204020203" charset="0"/>
                <a:cs typeface="Segoe UI" panose="020B0502040204020203" charset="0"/>
                <a:sym typeface="+mn-ea"/>
              </a:rPr>
              <a:t>ş</a:t>
            </a:r>
            <a:r>
              <a:rPr lang="en-US" altLang="zh-CN">
                <a:solidFill>
                  <a:schemeClr val="tx1">
                    <a:lumMod val="50000"/>
                    <a:lumOff val="50000"/>
                  </a:schemeClr>
                </a:solidFill>
                <a:latin typeface="Segoe UI" panose="020B0502040204020203" charset="0"/>
                <a:cs typeface="Segoe UI" panose="020B0502040204020203" charset="0"/>
                <a:sym typeface="+mn-ea"/>
              </a:rPr>
              <a:t>ire pentru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//semnalul PWM al buzzerului</a:t>
            </a:r>
            <a:endParaRPr lang="en-US"/>
          </a:p>
        </p:txBody>
      </p:sp>
      <p:sp>
        <p:nvSpPr>
          <p:cNvPr id="4" name="Title 1"/>
          <p:cNvSpPr>
            <a:spLocks noGrp="1"/>
          </p:cNvSpPr>
          <p:nvPr/>
        </p:nvSpPr>
        <p:spPr>
          <a:xfrm>
            <a:off x="188595" y="3583940"/>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In</a:t>
            </a:r>
            <a:r>
              <a:rPr lang="ro-RO" altLang="en-US" sz="2400" strike="noStrike" noProof="1">
                <a:solidFill>
                  <a:schemeClr val="tx1">
                    <a:lumMod val="65000"/>
                    <a:lumOff val="35000"/>
                  </a:schemeClr>
                </a:solidFill>
                <a:latin typeface="Gungsuh" panose="02030600000101010101" charset="-127"/>
                <a:ea typeface="Gungsuh" panose="02030600000101010101" charset="-127"/>
              </a:rPr>
              <a:t>iț</a:t>
            </a:r>
            <a:r>
              <a:rPr lang="en-US" sz="2400" strike="noStrike" noProof="1">
                <a:solidFill>
                  <a:schemeClr val="tx1">
                    <a:lumMod val="65000"/>
                    <a:lumOff val="35000"/>
                  </a:schemeClr>
                </a:solidFill>
                <a:latin typeface="Gungsuh" panose="02030600000101010101" charset="-127"/>
                <a:ea typeface="Gungsuh" panose="02030600000101010101" charset="-127"/>
              </a:rPr>
              <a:t>ializare buton:</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5" name="Text Box 4"/>
          <p:cNvSpPr txBox="1"/>
          <p:nvPr/>
        </p:nvSpPr>
        <p:spPr>
          <a:xfrm>
            <a:off x="188595" y="4454525"/>
            <a:ext cx="4399280" cy="1087755"/>
          </a:xfrm>
          <a:prstGeom prst="rect">
            <a:avLst/>
          </a:prstGeom>
          <a:noFill/>
        </p:spPr>
        <p:txBody>
          <a:bodyPr wrap="square" rtlCol="0" anchor="t">
            <a:spAutoFit/>
          </a:bodyPr>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void button_int(){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DDRD &amp;=~ 0b00000100;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6" name="Title 1"/>
          <p:cNvSpPr>
            <a:spLocks noGrp="1"/>
          </p:cNvSpPr>
          <p:nvPr/>
        </p:nvSpPr>
        <p:spPr>
          <a:xfrm>
            <a:off x="188595" y="5743575"/>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ț</a:t>
            </a:r>
            <a:r>
              <a:rPr lang="en-US" sz="2400" strike="noStrike" noProof="1">
                <a:solidFill>
                  <a:schemeClr val="tx1">
                    <a:lumMod val="65000"/>
                    <a:lumOff val="35000"/>
                  </a:schemeClr>
                </a:solidFill>
                <a:latin typeface="Gungsuh" panose="02030600000101010101" charset="-127"/>
                <a:ea typeface="Gungsuh" panose="02030600000101010101" charset="-127"/>
              </a:rPr>
              <a:t>ializare LED-uri</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 name="Text Box 6"/>
          <p:cNvSpPr txBox="1"/>
          <p:nvPr/>
        </p:nvSpPr>
        <p:spPr>
          <a:xfrm>
            <a:off x="4071620" y="4807585"/>
            <a:ext cx="2540000" cy="645160"/>
          </a:xfrm>
          <a:prstGeom prst="rect">
            <a:avLst/>
          </a:prstGeom>
          <a:noFill/>
        </p:spPr>
        <p:txBody>
          <a:bodyPr wrap="squar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 setat ca intrare</a:t>
            </a:r>
            <a:endParaRPr lang="en-US" altLang="zh-CN">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24578" name="Content Placeholder 2"/>
          <p:cNvSpPr>
            <a:spLocks noGrp="1"/>
          </p:cNvSpPr>
          <p:nvPr/>
        </p:nvSpPr>
        <p:spPr>
          <a:xfrm>
            <a:off x="188595" y="6607810"/>
            <a:ext cx="4017010" cy="206819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en-US" altLang="zh-CN">
                <a:solidFill>
                  <a:schemeClr val="tx1">
                    <a:lumMod val="65000"/>
                    <a:lumOff val="35000"/>
                  </a:schemeClr>
                </a:solidFill>
                <a:latin typeface="Segoe UI" panose="020B0502040204020203" charset="0"/>
                <a:cs typeface="Segoe UI" panose="020B0502040204020203" charset="0"/>
                <a:sym typeface="+mn-ea"/>
              </a:rPr>
              <a:t>  LEDs_init</a:t>
            </a: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DDRC |= 0b00000111;     DDRC |= 0b00111000;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DDRB |= 0b00111101;       DDRD |= 0b11100000;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4579" name="Content Placeholder 3"/>
          <p:cNvSpPr>
            <a:spLocks noGrp="1"/>
          </p:cNvSpPr>
          <p:nvPr/>
        </p:nvSpPr>
        <p:spPr>
          <a:xfrm>
            <a:off x="3285490" y="6967855"/>
            <a:ext cx="3024505" cy="177101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galben</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verde</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ro</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u </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albastru</a:t>
            </a:r>
            <a:endParaRPr lang="en-US" altLang="zh-CN" sz="1800">
              <a:solidFill>
                <a:schemeClr val="tx1">
                  <a:lumMod val="50000"/>
                  <a:lumOff val="50000"/>
                </a:schemeClr>
              </a:solidFill>
              <a:latin typeface="Segoe UI" panose="020B0502040204020203" charset="0"/>
              <a:cs typeface="Segoe UI"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4495" y="4879975"/>
            <a:ext cx="1939925" cy="499745"/>
          </a:xfrm>
        </p:spPr>
        <p:txBody>
          <a:bodyPr/>
          <a:p>
            <a:pPr algn="l" fontAlgn="base"/>
            <a:r>
              <a:rPr lang="en-US" sz="2400" strike="noStrike" noProof="1">
                <a:latin typeface="Gungsuh" panose="02030600000101010101" charset="-127"/>
                <a:ea typeface="Gungsuh" panose="02030600000101010101" charset="-127"/>
              </a:rPr>
              <a:t>Main:</a:t>
            </a:r>
            <a:endParaRPr lang="en-US" sz="2400" strike="noStrike" noProof="1">
              <a:latin typeface="Gungsuh" panose="02030600000101010101" charset="-127"/>
              <a:ea typeface="Gungsuh" panose="02030600000101010101" charset="-127"/>
            </a:endParaRPr>
          </a:p>
        </p:txBody>
      </p:sp>
      <p:sp>
        <p:nvSpPr>
          <p:cNvPr id="25602" name="Content Placeholder 2"/>
          <p:cNvSpPr>
            <a:spLocks noGrp="1"/>
          </p:cNvSpPr>
          <p:nvPr>
            <p:ph sz="half" idx="1"/>
          </p:nvPr>
        </p:nvSpPr>
        <p:spPr>
          <a:xfrm>
            <a:off x="260350" y="5528310"/>
            <a:ext cx="2522220" cy="319468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int main(){</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timer0_init();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button_int();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LEDs_init();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while(1){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260985" y="199390"/>
            <a:ext cx="3864610" cy="50419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Variabile globale:</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26626" name="Content Placeholder 2"/>
          <p:cNvSpPr>
            <a:spLocks noGrp="1"/>
          </p:cNvSpPr>
          <p:nvPr/>
        </p:nvSpPr>
        <p:spPr>
          <a:xfrm>
            <a:off x="260985" y="703580"/>
            <a:ext cx="6450965" cy="46755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1. Totalitatea notelor pe care le vom folosi ( ex: float C4 =  261.63;);</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2. Tempoul pentru melodii(int sec;);</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3.Vectorii ce con</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in notele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ordine </a:t>
            </a:r>
            <a:r>
              <a:rPr lang="ro-RO" altLang="en-US">
                <a:solidFill>
                  <a:schemeClr val="tx1">
                    <a:lumMod val="65000"/>
                    <a:lumOff val="35000"/>
                  </a:schemeClr>
                </a:solidFill>
                <a:latin typeface="Segoe UI" panose="020B0502040204020203" charset="0"/>
                <a:cs typeface="Segoe UI" panose="020B0502040204020203" charset="0"/>
              </a:rPr>
              <a:t>ş</a:t>
            </a:r>
            <a:r>
              <a:rPr lang="en-US" altLang="zh-CN">
                <a:solidFill>
                  <a:schemeClr val="tx1">
                    <a:lumMod val="65000"/>
                    <a:lumOff val="35000"/>
                  </a:schemeClr>
                </a:solidFill>
                <a:latin typeface="Segoe UI" panose="020B0502040204020203" charset="0"/>
                <a:cs typeface="Segoe UI" panose="020B0502040204020203" charset="0"/>
              </a:rPr>
              <a:t>i cei ce con</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in timpul necesar fiec</a:t>
            </a:r>
            <a:r>
              <a:rPr lang="ro-RO" altLang="en-US">
                <a:solidFill>
                  <a:schemeClr val="tx1">
                    <a:lumMod val="65000"/>
                    <a:lumOff val="35000"/>
                  </a:schemeClr>
                </a:solidFill>
                <a:latin typeface="Segoe UI" panose="020B0502040204020203" charset="0"/>
                <a:cs typeface="Segoe UI" panose="020B0502040204020203" charset="0"/>
              </a:rPr>
              <a:t>ă</a:t>
            </a:r>
            <a:r>
              <a:rPr lang="en-US" altLang="zh-CN">
                <a:solidFill>
                  <a:schemeClr val="tx1">
                    <a:lumMod val="65000"/>
                    <a:lumOff val="35000"/>
                  </a:schemeClr>
                </a:solidFill>
                <a:latin typeface="Segoe UI" panose="020B0502040204020203" charset="0"/>
                <a:cs typeface="Segoe UI" panose="020B0502040204020203" charset="0"/>
              </a:rPr>
              <a:t>rei note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func</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ie de tempoul melodiei;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4. </a:t>
            </a:r>
            <a:r>
              <a:rPr lang="ro-RO" altLang="en-US">
                <a:solidFill>
                  <a:schemeClr val="tx1">
                    <a:lumMod val="65000"/>
                    <a:lumOff val="35000"/>
                  </a:schemeClr>
                </a:solidFill>
                <a:latin typeface="Segoe UI" panose="020B0502040204020203" charset="0"/>
                <a:cs typeface="Segoe UI" panose="020B0502040204020203" charset="0"/>
                <a:sym typeface="+mn-ea"/>
              </a:rPr>
              <a:t>M</a:t>
            </a:r>
            <a:r>
              <a:rPr lang="en-US" altLang="zh-CN">
                <a:solidFill>
                  <a:schemeClr val="tx1">
                    <a:lumMod val="65000"/>
                    <a:lumOff val="35000"/>
                  </a:schemeClr>
                </a:solidFill>
                <a:latin typeface="Segoe UI" panose="020B0502040204020203" charset="0"/>
                <a:cs typeface="Segoe UI" panose="020B0502040204020203" charset="0"/>
                <a:sym typeface="+mn-ea"/>
              </a:rPr>
              <a:t>ilisecundele(long int ms = 0;), contorul pentru vectorul de melodii(int i =0;) </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ltLang="zh-CN">
                <a:solidFill>
                  <a:schemeClr val="tx1">
                    <a:lumMod val="65000"/>
                    <a:lumOff val="35000"/>
                  </a:schemeClr>
                </a:solidFill>
                <a:latin typeface="Segoe UI" panose="020B0502040204020203" charset="0"/>
                <a:cs typeface="Segoe UI" panose="020B0502040204020203" charset="0"/>
                <a:sym typeface="+mn-ea"/>
              </a:rPr>
              <a:t>i variabila TOP folosit</a:t>
            </a:r>
            <a:r>
              <a:rPr lang="ro-RO" altLang="en-US">
                <a:solidFill>
                  <a:schemeClr val="tx1">
                    <a:lumMod val="65000"/>
                    <a:lumOff val="35000"/>
                  </a:schemeClr>
                </a:solidFill>
                <a:latin typeface="Segoe UI" panose="020B0502040204020203" charset="0"/>
                <a:cs typeface="Segoe UI" panose="020B0502040204020203" charset="0"/>
                <a:sym typeface="+mn-ea"/>
              </a:rPr>
              <a:t>ă</a:t>
            </a:r>
            <a:r>
              <a:rPr lang="en-US" altLang="zh-CN">
                <a:solidFill>
                  <a:schemeClr val="tx1">
                    <a:lumMod val="65000"/>
                    <a:lumOff val="35000"/>
                  </a:schemeClr>
                </a:solidFill>
                <a:latin typeface="Segoe UI" panose="020B0502040204020203" charset="0"/>
                <a:cs typeface="Segoe UI" panose="020B0502040204020203" charset="0"/>
                <a:sym typeface="+mn-ea"/>
              </a:rPr>
              <a:t> la frecven</a:t>
            </a:r>
            <a:r>
              <a:rPr lang="ro-RO" altLang="en-US">
                <a:solidFill>
                  <a:schemeClr val="tx1">
                    <a:lumMod val="65000"/>
                    <a:lumOff val="35000"/>
                  </a:schemeClr>
                </a:solidFill>
                <a:latin typeface="Segoe UI" panose="020B0502040204020203" charset="0"/>
                <a:cs typeface="Segoe UI" panose="020B0502040204020203" charset="0"/>
                <a:sym typeface="+mn-ea"/>
              </a:rPr>
              <a:t>ţă</a:t>
            </a:r>
            <a:r>
              <a:rPr lang="en-US" altLang="zh-CN">
                <a:solidFill>
                  <a:schemeClr val="tx1">
                    <a:lumMod val="65000"/>
                    <a:lumOff val="35000"/>
                  </a:schemeClr>
                </a:solidFill>
                <a:latin typeface="Segoe UI" panose="020B0502040204020203" charset="0"/>
                <a:cs typeface="Segoe UI" panose="020B0502040204020203" charset="0"/>
                <a:sym typeface="+mn-ea"/>
              </a:rPr>
              <a:t>(long int TOP;);</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5.Contorul folosit pentru schimbarea melodiilor (int contor= -1;).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5" name="Title 1"/>
          <p:cNvSpPr>
            <a:spLocks noGrp="1"/>
          </p:cNvSpPr>
          <p:nvPr/>
        </p:nvSpPr>
        <p:spPr>
          <a:xfrm>
            <a:off x="2997200" y="4784725"/>
            <a:ext cx="2357120" cy="74358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ro-RO" altLang="en-US" sz="2400" strike="noStrike" noProof="1">
                <a:solidFill>
                  <a:schemeClr val="tx1">
                    <a:lumMod val="65000"/>
                    <a:lumOff val="35000"/>
                  </a:schemeClr>
                </a:solidFill>
                <a:latin typeface="Gungsuh" panose="02030600000101010101" charset="-127"/>
                <a:ea typeface="Gungsuh" panose="02030600000101010101" charset="-127"/>
              </a:rPr>
              <a:t>Î</a:t>
            </a:r>
            <a:r>
              <a:rPr lang="en-US" sz="2400" strike="noStrike" noProof="1">
                <a:solidFill>
                  <a:schemeClr val="tx1">
                    <a:lumMod val="65000"/>
                    <a:lumOff val="35000"/>
                  </a:schemeClr>
                </a:solidFill>
                <a:latin typeface="Gungsuh" panose="02030600000101010101" charset="-127"/>
                <a:ea typeface="Gungsuh" panose="02030600000101010101" charset="-127"/>
              </a:rPr>
              <a:t>ntreruperi:</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6" name="Text Box 5"/>
          <p:cNvSpPr txBox="1"/>
          <p:nvPr/>
        </p:nvSpPr>
        <p:spPr>
          <a:xfrm>
            <a:off x="2997200" y="5527675"/>
            <a:ext cx="2540000" cy="2155825"/>
          </a:xfrm>
          <a:prstGeom prst="rect">
            <a:avLst/>
          </a:prstGeom>
          <a:noFill/>
        </p:spPr>
        <p:txBody>
          <a:bodyPr wrap="square" rtlCol="0" anchor="t">
            <a:spAutoFit/>
          </a:bodyPr>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ISR(INT0_vect){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ms=0;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if(contor==3)</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7" name="Text Box 6"/>
          <p:cNvSpPr txBox="1"/>
          <p:nvPr/>
        </p:nvSpPr>
        <p:spPr>
          <a:xfrm>
            <a:off x="3140710" y="7327900"/>
            <a:ext cx="3176905" cy="1938020"/>
          </a:xfrm>
          <a:prstGeom prst="rect">
            <a:avLst/>
          </a:prstGeom>
          <a:noFill/>
        </p:spPr>
        <p:txBody>
          <a:bodyPr wrap="square" rtlCol="0" anchor="t">
            <a:spAutoFit/>
          </a:bodyPr>
          <a:p>
            <a:pPr marL="0" indent="0" algn="just">
              <a:buClrTx/>
              <a:buSzTx/>
              <a:buFontTx/>
              <a:buNone/>
            </a:pPr>
            <a:r>
              <a:rPr lang="en-US" altLang="zh-CN" sz="2400">
                <a:solidFill>
                  <a:schemeClr val="tx1">
                    <a:lumMod val="50000"/>
                    <a:lumOff val="50000"/>
                  </a:schemeClr>
                </a:solidFill>
                <a:latin typeface="Segoe UI" panose="020B0502040204020203" charset="0"/>
                <a:cs typeface="Segoe UI" panose="020B0502040204020203" charset="0"/>
                <a:sym typeface="+mn-ea"/>
              </a:rPr>
              <a:t>//Se activeaz</a:t>
            </a:r>
            <a:r>
              <a:rPr lang="ro-RO" altLang="en-US" sz="2400">
                <a:solidFill>
                  <a:schemeClr val="tx1">
                    <a:lumMod val="50000"/>
                    <a:lumOff val="50000"/>
                  </a:schemeClr>
                </a:solidFill>
                <a:latin typeface="Segoe UI" panose="020B0502040204020203" charset="0"/>
                <a:cs typeface="Segoe UI" panose="020B0502040204020203" charset="0"/>
                <a:sym typeface="+mn-ea"/>
              </a:rPr>
              <a:t>ă</a:t>
            </a:r>
            <a:r>
              <a:rPr lang="en-US" altLang="zh-CN" sz="2400">
                <a:solidFill>
                  <a:schemeClr val="tx1">
                    <a:lumMod val="50000"/>
                    <a:lumOff val="50000"/>
                  </a:schemeClr>
                </a:solidFill>
                <a:latin typeface="Segoe UI" panose="020B0502040204020203" charset="0"/>
                <a:cs typeface="Segoe UI" panose="020B0502040204020203" charset="0"/>
                <a:sym typeface="+mn-ea"/>
              </a:rPr>
              <a:t> la ap</a:t>
            </a:r>
            <a:r>
              <a:rPr lang="ro-RO" altLang="en-US" sz="2400">
                <a:solidFill>
                  <a:schemeClr val="tx1">
                    <a:lumMod val="50000"/>
                    <a:lumOff val="50000"/>
                  </a:schemeClr>
                </a:solidFill>
                <a:latin typeface="Segoe UI" panose="020B0502040204020203" charset="0"/>
                <a:cs typeface="Segoe UI" panose="020B0502040204020203" charset="0"/>
                <a:sym typeface="+mn-ea"/>
              </a:rPr>
              <a:t>ă</a:t>
            </a:r>
            <a:r>
              <a:rPr lang="en-US" altLang="zh-CN" sz="2400">
                <a:solidFill>
                  <a:schemeClr val="tx1">
                    <a:lumMod val="50000"/>
                    <a:lumOff val="50000"/>
                  </a:schemeClr>
                </a:solidFill>
                <a:latin typeface="Segoe UI" panose="020B0502040204020203" charset="0"/>
                <a:cs typeface="Segoe UI" panose="020B0502040204020203" charset="0"/>
                <a:sym typeface="+mn-ea"/>
              </a:rPr>
              <a:t>sarea</a:t>
            </a:r>
            <a:r>
              <a:rPr lang="ro-RO" altLang="en-US" sz="2400">
                <a:solidFill>
                  <a:schemeClr val="tx1">
                    <a:lumMod val="50000"/>
                    <a:lumOff val="50000"/>
                  </a:schemeClr>
                </a:solidFill>
                <a:latin typeface="Segoe UI" panose="020B0502040204020203" charset="0"/>
                <a:cs typeface="Segoe UI" panose="020B0502040204020203" charset="0"/>
                <a:sym typeface="+mn-ea"/>
              </a:rPr>
              <a:t> </a:t>
            </a:r>
            <a:r>
              <a:rPr lang="en-US" altLang="zh-CN" sz="2400">
                <a:solidFill>
                  <a:schemeClr val="tx1">
                    <a:lumMod val="50000"/>
                    <a:lumOff val="50000"/>
                  </a:schemeClr>
                </a:solidFill>
                <a:latin typeface="Segoe UI" panose="020B0502040204020203" charset="0"/>
                <a:cs typeface="Segoe UI" panose="020B0502040204020203" charset="0"/>
                <a:sym typeface="+mn-ea"/>
              </a:rPr>
              <a:t>butonului (PD2) programul se opre</a:t>
            </a:r>
            <a:r>
              <a:rPr lang="ro-RO" altLang="en-US" sz="2400">
                <a:solidFill>
                  <a:schemeClr val="tx1">
                    <a:lumMod val="50000"/>
                    <a:lumOff val="50000"/>
                  </a:schemeClr>
                </a:solidFill>
                <a:latin typeface="Segoe UI" panose="020B0502040204020203" charset="0"/>
                <a:cs typeface="Segoe UI" panose="020B0502040204020203" charset="0"/>
                <a:sym typeface="+mn-ea"/>
              </a:rPr>
              <a:t>ş</a:t>
            </a:r>
            <a:r>
              <a:rPr lang="en-US" altLang="zh-CN" sz="2400">
                <a:solidFill>
                  <a:schemeClr val="tx1">
                    <a:lumMod val="50000"/>
                    <a:lumOff val="50000"/>
                  </a:schemeClr>
                </a:solidFill>
                <a:latin typeface="Segoe UI" panose="020B0502040204020203" charset="0"/>
                <a:cs typeface="Segoe UI" panose="020B0502040204020203" charset="0"/>
                <a:sym typeface="+mn-ea"/>
              </a:rPr>
              <a:t>te </a:t>
            </a:r>
            <a:r>
              <a:rPr lang="ro-RO" altLang="en-US" sz="2400">
                <a:solidFill>
                  <a:schemeClr val="tx1">
                    <a:lumMod val="50000"/>
                    <a:lumOff val="50000"/>
                  </a:schemeClr>
                </a:solidFill>
                <a:latin typeface="Segoe UI" panose="020B0502040204020203" charset="0"/>
                <a:cs typeface="Segoe UI" panose="020B0502040204020203" charset="0"/>
                <a:sym typeface="+mn-ea"/>
              </a:rPr>
              <a:t>ş</a:t>
            </a:r>
            <a:r>
              <a:rPr lang="en-US" altLang="zh-CN" sz="2400">
                <a:solidFill>
                  <a:schemeClr val="tx1">
                    <a:lumMod val="50000"/>
                    <a:lumOff val="50000"/>
                  </a:schemeClr>
                </a:solidFill>
                <a:latin typeface="Segoe UI" panose="020B0502040204020203" charset="0"/>
                <a:cs typeface="Segoe UI" panose="020B0502040204020203" charset="0"/>
                <a:sym typeface="+mn-ea"/>
              </a:rPr>
              <a:t>i execut</a:t>
            </a:r>
            <a:r>
              <a:rPr lang="ro-RO" altLang="en-US" sz="2400">
                <a:solidFill>
                  <a:schemeClr val="tx1">
                    <a:lumMod val="50000"/>
                    <a:lumOff val="50000"/>
                  </a:schemeClr>
                </a:solidFill>
                <a:latin typeface="Segoe UI" panose="020B0502040204020203" charset="0"/>
                <a:cs typeface="Segoe UI" panose="020B0502040204020203" charset="0"/>
                <a:sym typeface="+mn-ea"/>
              </a:rPr>
              <a:t>ă</a:t>
            </a:r>
            <a:r>
              <a:rPr lang="en-US" altLang="zh-CN" sz="2400">
                <a:solidFill>
                  <a:schemeClr val="tx1">
                    <a:lumMod val="50000"/>
                    <a:lumOff val="50000"/>
                  </a:schemeClr>
                </a:solidFill>
                <a:latin typeface="Segoe UI" panose="020B0502040204020203" charset="0"/>
                <a:cs typeface="Segoe UI" panose="020B0502040204020203" charset="0"/>
                <a:sym typeface="+mn-ea"/>
              </a:rPr>
              <a:t> </a:t>
            </a:r>
            <a:r>
              <a:rPr lang="ro-RO" altLang="en-US" sz="2400">
                <a:solidFill>
                  <a:schemeClr val="tx1">
                    <a:lumMod val="50000"/>
                    <a:lumOff val="50000"/>
                  </a:schemeClr>
                </a:solidFill>
                <a:latin typeface="Segoe UI" panose="020B0502040204020203" charset="0"/>
                <a:cs typeface="Segoe UI" panose="020B0502040204020203" charset="0"/>
                <a:sym typeface="+mn-ea"/>
              </a:rPr>
              <a:t>î</a:t>
            </a:r>
            <a:r>
              <a:rPr lang="en-US" altLang="zh-CN" sz="2400">
                <a:solidFill>
                  <a:schemeClr val="tx1">
                    <a:lumMod val="50000"/>
                    <a:lumOff val="50000"/>
                  </a:schemeClr>
                </a:solidFill>
                <a:latin typeface="Segoe UI" panose="020B0502040204020203" charset="0"/>
                <a:cs typeface="Segoe UI" panose="020B0502040204020203" charset="0"/>
                <a:sym typeface="+mn-ea"/>
              </a:rPr>
              <a:t>ntreruperea</a:t>
            </a:r>
            <a:endParaRPr lang="en-US" altLang="zh-CN" sz="2400">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6840" y="55245"/>
            <a:ext cx="5301615" cy="657225"/>
          </a:xfrm>
        </p:spPr>
        <p:txBody>
          <a:bodyPr/>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Semnalul PWM</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pic>
        <p:nvPicPr>
          <p:cNvPr id="28674" name="Content Placeholder 4" descr="Untitled4"/>
          <p:cNvPicPr>
            <a:picLocks noChangeAspect="1"/>
          </p:cNvPicPr>
          <p:nvPr>
            <p:ph sz="half" idx="1"/>
          </p:nvPr>
        </p:nvPicPr>
        <p:blipFill>
          <a:blip r:embed="rId1"/>
          <a:stretch>
            <a:fillRect/>
          </a:stretch>
        </p:blipFill>
        <p:spPr>
          <a:xfrm>
            <a:off x="44450" y="847725"/>
            <a:ext cx="6755130" cy="1767840"/>
          </a:xfrm>
        </p:spPr>
      </p:pic>
      <p:sp>
        <p:nvSpPr>
          <p:cNvPr id="28675" name="Text Box 5"/>
          <p:cNvSpPr txBox="1"/>
          <p:nvPr/>
        </p:nvSpPr>
        <p:spPr>
          <a:xfrm>
            <a:off x="120015" y="2647315"/>
            <a:ext cx="6617970" cy="1565910"/>
          </a:xfrm>
          <a:prstGeom prst="rect">
            <a:avLst/>
          </a:prstGeom>
          <a:noFill/>
          <a:ln w="9525">
            <a:noFill/>
          </a:ln>
        </p:spPr>
        <p:txBody>
          <a:bodyPr wrap="square" anchor="t" anchorCtr="0">
            <a:spAutoFit/>
          </a:bodyPr>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TOP = 1000000/frecventa </a:t>
            </a: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OCR1A = (TOP+1)/2</a:t>
            </a: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nSpc>
                <a:spcPct val="80000"/>
              </a:lnSpc>
            </a:pPr>
            <a:endParaRPr lang="en-US" altLang="zh-CN" sz="2400">
              <a:latin typeface="Segoe UI" panose="020B0502040204020203" charset="0"/>
              <a:cs typeface="Segoe UI" panose="020B0502040204020203" charset="0"/>
            </a:endParaRPr>
          </a:p>
          <a:p>
            <a:pPr algn="ctr">
              <a:lnSpc>
                <a:spcPct val="80000"/>
              </a:lnSpc>
            </a:pPr>
            <a:r>
              <a:rPr lang="en-US" altLang="zh-CN" sz="2400">
                <a:solidFill>
                  <a:schemeClr val="tx1">
                    <a:lumMod val="65000"/>
                    <a:lumOff val="35000"/>
                  </a:schemeClr>
                </a:solidFill>
                <a:latin typeface="Segoe UI" panose="020B0502040204020203" charset="0"/>
                <a:cs typeface="Segoe UI" panose="020B0502040204020203" charset="0"/>
              </a:rPr>
              <a:t>Unde frecven</a:t>
            </a:r>
            <a:r>
              <a:rPr lang="ro-RO" altLang="en-US" sz="2400">
                <a:solidFill>
                  <a:schemeClr val="tx1">
                    <a:lumMod val="65000"/>
                    <a:lumOff val="35000"/>
                  </a:schemeClr>
                </a:solidFill>
                <a:latin typeface="Segoe UI" panose="020B0502040204020203" charset="0"/>
                <a:cs typeface="Segoe UI" panose="020B0502040204020203" charset="0"/>
              </a:rPr>
              <a:t>ţ</a:t>
            </a:r>
            <a:r>
              <a:rPr lang="en-US" altLang="zh-CN" sz="2400">
                <a:solidFill>
                  <a:schemeClr val="tx1">
                    <a:lumMod val="65000"/>
                    <a:lumOff val="35000"/>
                  </a:schemeClr>
                </a:solidFill>
                <a:latin typeface="Segoe UI" panose="020B0502040204020203" charset="0"/>
                <a:cs typeface="Segoe UI" panose="020B0502040204020203" charset="0"/>
              </a:rPr>
              <a:t>a </a:t>
            </a:r>
            <a:r>
              <a:rPr lang="ro-RO" altLang="en-US" sz="2400">
                <a:solidFill>
                  <a:schemeClr val="tx1">
                    <a:lumMod val="65000"/>
                    <a:lumOff val="35000"/>
                  </a:schemeClr>
                </a:solidFill>
                <a:latin typeface="Segoe UI" panose="020B0502040204020203" charset="0"/>
                <a:cs typeface="Segoe UI" panose="020B0502040204020203" charset="0"/>
              </a:rPr>
              <a:t>î</a:t>
            </a:r>
            <a:r>
              <a:rPr lang="en-US" altLang="zh-CN" sz="2400">
                <a:solidFill>
                  <a:schemeClr val="tx1">
                    <a:lumMod val="65000"/>
                    <a:lumOff val="35000"/>
                  </a:schemeClr>
                </a:solidFill>
                <a:latin typeface="Segoe UI" panose="020B0502040204020203" charset="0"/>
                <a:cs typeface="Segoe UI" panose="020B0502040204020203" charset="0"/>
              </a:rPr>
              <a:t>nseamn</a:t>
            </a:r>
            <a:r>
              <a:rPr lang="ro-RO" altLang="en-US" sz="2400">
                <a:solidFill>
                  <a:schemeClr val="tx1">
                    <a:lumMod val="65000"/>
                    <a:lumOff val="35000"/>
                  </a:schemeClr>
                </a:solidFill>
                <a:latin typeface="Segoe UI" panose="020B0502040204020203" charset="0"/>
                <a:cs typeface="Segoe UI" panose="020B0502040204020203" charset="0"/>
              </a:rPr>
              <a:t>ă</a:t>
            </a:r>
            <a:r>
              <a:rPr lang="en-US" altLang="zh-CN" sz="2400">
                <a:solidFill>
                  <a:schemeClr val="tx1">
                    <a:lumMod val="65000"/>
                    <a:lumOff val="35000"/>
                  </a:schemeClr>
                </a:solidFill>
                <a:latin typeface="Segoe UI" panose="020B0502040204020203" charset="0"/>
                <a:cs typeface="Segoe UI" panose="020B0502040204020203" charset="0"/>
              </a:rPr>
              <a:t> f</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recven</a:t>
            </a:r>
            <a:r>
              <a:rPr lang="ro-RO" altLang="en-US"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ţ</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a pe care dorim s</a:t>
            </a:r>
            <a:r>
              <a:rPr lang="ro-RO" altLang="en-US"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ă</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 o implement</a:t>
            </a:r>
            <a:r>
              <a:rPr lang="ro-RO" altLang="en-US"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ă</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m.</a:t>
            </a:r>
            <a:endPar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280" y="703580"/>
            <a:ext cx="6939280" cy="1231265"/>
          </a:xfrm>
        </p:spPr>
        <p:txBody>
          <a:bodyPr/>
          <a:p>
            <a:pPr fontAlgn="base">
              <a:lnSpc>
                <a:spcPct val="50000"/>
              </a:lnSpc>
            </a:pPr>
            <a:r>
              <a:rPr lang="en-US" sz="3600" strike="noStrike" noProof="1">
                <a:solidFill>
                  <a:schemeClr val="tx1">
                    <a:lumMod val="65000"/>
                    <a:lumOff val="35000"/>
                  </a:schemeClr>
                </a:solidFill>
                <a:latin typeface="Gungsuh" panose="02030600000101010101" charset="-127"/>
                <a:ea typeface="Gungsuh" panose="02030600000101010101" charset="-127"/>
              </a:rPr>
              <a:t>Description</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098" name="Content Placeholder 2"/>
          <p:cNvSpPr>
            <a:spLocks noGrp="1"/>
          </p:cNvSpPr>
          <p:nvPr>
            <p:ph idx="1"/>
          </p:nvPr>
        </p:nvSpPr>
        <p:spPr>
          <a:xfrm>
            <a:off x="183515" y="1711325"/>
            <a:ext cx="6410325" cy="3507105"/>
          </a:xfrm>
        </p:spPr>
        <p:txBody>
          <a:bodyPr anchor="t" anchorCtr="0"/>
          <a:p>
            <a:pPr marL="0" indent="0" algn="just">
              <a:buNone/>
            </a:pPr>
            <a:r>
              <a:rPr lang="ro-RO" altLang="en-US">
                <a:solidFill>
                  <a:schemeClr val="tx1">
                    <a:lumMod val="65000"/>
                    <a:lumOff val="35000"/>
                  </a:schemeClr>
                </a:solidFill>
                <a:latin typeface="Segoe UI" panose="020B0502040204020203" charset="0"/>
                <a:cs typeface="Segoe UI" panose="020B0502040204020203" charset="0"/>
              </a:rPr>
              <a:t>The project is about making an electronic tree that come out of a pot with 20 branches and at the end of every branches there is a color LED (four colors in total). On the pot there is a button and for each press the current melody will change (three melodies in total)</a:t>
            </a:r>
            <a:r>
              <a:rPr lang="en-US" altLang="ro-RO">
                <a:solidFill>
                  <a:schemeClr val="tx1">
                    <a:lumMod val="65000"/>
                    <a:lumOff val="35000"/>
                  </a:schemeClr>
                </a:solidFill>
                <a:latin typeface="Segoe UI" panose="020B0502040204020203" charset="0"/>
                <a:cs typeface="Segoe UI" panose="020B0502040204020203" charset="0"/>
              </a:rPr>
              <a:t>.</a:t>
            </a:r>
            <a:r>
              <a:rPr lang="ro-RO" altLang="en-US">
                <a:solidFill>
                  <a:schemeClr val="tx1">
                    <a:lumMod val="65000"/>
                    <a:lumOff val="35000"/>
                  </a:schemeClr>
                </a:solidFill>
                <a:latin typeface="Segoe UI" panose="020B0502040204020203" charset="0"/>
                <a:cs typeface="Segoe UI" panose="020B0502040204020203" charset="0"/>
              </a:rPr>
              <a:t> Also there will be a potentiometer for volume adjustment.</a:t>
            </a:r>
            <a:endParaRPr lang="ro-RO" altLang="en-US">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536575" y="5455659"/>
            <a:ext cx="6172200" cy="1650647"/>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endParaRPr 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Title 1"/>
          <p:cNvSpPr>
            <a:spLocks noGrp="1"/>
          </p:cNvSpPr>
          <p:nvPr/>
        </p:nvSpPr>
        <p:spPr>
          <a:xfrm>
            <a:off x="-27305" y="5311775"/>
            <a:ext cx="6939280" cy="123126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sz="3600">
                <a:solidFill>
                  <a:schemeClr val="tx1">
                    <a:lumMod val="65000"/>
                    <a:lumOff val="35000"/>
                  </a:schemeClr>
                </a:solidFill>
                <a:latin typeface="Gungsuh" panose="02030600000101010101" charset="-127"/>
                <a:ea typeface="Gungsuh" panose="02030600000101010101" charset="-127"/>
                <a:sym typeface="+mn-ea"/>
              </a:rPr>
              <a:t>Input and output data</a:t>
            </a:r>
            <a:endParaRPr sz="3600">
              <a:solidFill>
                <a:schemeClr val="tx1">
                  <a:lumMod val="65000"/>
                  <a:lumOff val="35000"/>
                </a:schemeClr>
              </a:solidFill>
              <a:latin typeface="Gungsuh" panose="02030600000101010101" charset="-127"/>
              <a:ea typeface="Gungsuh" panose="02030600000101010101" charset="-127"/>
              <a:sym typeface="+mn-ea"/>
            </a:endParaRPr>
          </a:p>
        </p:txBody>
      </p:sp>
      <p:sp>
        <p:nvSpPr>
          <p:cNvPr id="5" name="Content Placeholder 2"/>
          <p:cNvSpPr>
            <a:spLocks noGrp="1"/>
          </p:cNvSpPr>
          <p:nvPr/>
        </p:nvSpPr>
        <p:spPr>
          <a:xfrm>
            <a:off x="189230" y="6463665"/>
            <a:ext cx="6610985" cy="32639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marR="0" indent="0" algn="l" defTabSz="914400" rtl="0" eaLnBrk="1" fontAlgn="base" latinLnBrk="0" hangingPunct="1">
              <a:lnSpc>
                <a:spcPct val="100000"/>
              </a:lnSpc>
              <a:spcBef>
                <a:spcPct val="20000"/>
              </a:spcBef>
              <a:spcAft>
                <a:spcPct val="0"/>
              </a:spcAft>
              <a:buClrTx/>
              <a:buSzTx/>
              <a:buFontTx/>
              <a:buNone/>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Input data:</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button state (Low/High).</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O</a:t>
            </a:r>
            <a:r>
              <a:rPr>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utput data</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three melodies (</a:t>
            </a:r>
            <a:r>
              <a:rPr kumimoji="0"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frequencies on buzzer</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light on the branches (</a:t>
            </a:r>
            <a:r>
              <a:rPr kumimoji="0" lang="ro-RO" alt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a:t>
            </a:r>
            <a:r>
              <a:rPr kumimoji="0"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voltage on the LEDs</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a:t>
            </a: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a:p>
            <a:pPr marR="0" algn="l" defTabSz="914400" rtl="0" eaLnBrk="1" fontAlgn="base" latinLnBrk="0" hangingPunct="1">
              <a:lnSpc>
                <a:spcPct val="100000"/>
              </a:lnSpc>
              <a:spcBef>
                <a:spcPct val="20000"/>
              </a:spcBef>
              <a:spcAft>
                <a:spcPct val="0"/>
              </a:spcAft>
              <a:buClrTx/>
              <a:buSzTx/>
              <a:buNone/>
            </a:pP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55" y="271145"/>
            <a:ext cx="6866890" cy="1313180"/>
          </a:xfrm>
        </p:spPr>
        <p:txBody>
          <a:bodyPr/>
          <a:p>
            <a:pPr fontAlgn="base"/>
            <a:r>
              <a:rPr sz="3600" strike="noStrike" noProof="1">
                <a:solidFill>
                  <a:schemeClr val="tx1">
                    <a:lumMod val="65000"/>
                    <a:lumOff val="35000"/>
                  </a:schemeClr>
                </a:solidFill>
                <a:latin typeface="Gungsuh" panose="02030600000101010101" charset="-127"/>
                <a:ea typeface="Gungsuh" panose="02030600000101010101" charset="-127"/>
              </a:rPr>
              <a:t>Physical Design</a:t>
            </a:r>
            <a:endParaRPr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3" name="Content Placeholder 2"/>
          <p:cNvSpPr>
            <a:spLocks noGrp="1"/>
          </p:cNvSpPr>
          <p:nvPr>
            <p:ph idx="1"/>
          </p:nvPr>
        </p:nvSpPr>
        <p:spPr>
          <a:xfrm>
            <a:off x="184150" y="1423670"/>
            <a:ext cx="6409690" cy="3283585"/>
          </a:xfrm>
        </p:spPr>
        <p:txBody>
          <a:bodyPr/>
          <a:p>
            <a:pPr marL="0" indent="0" fontAlgn="base">
              <a:buNone/>
            </a:pPr>
            <a:r>
              <a:rPr strike="noStrike" noProof="1">
                <a:solidFill>
                  <a:schemeClr val="tx1">
                    <a:lumMod val="65000"/>
                    <a:lumOff val="35000"/>
                  </a:schemeClr>
                </a:solidFill>
                <a:latin typeface="Segoe UI" panose="020B0502040204020203" charset="0"/>
                <a:cs typeface="Segoe UI" panose="020B0502040204020203" charset="0"/>
              </a:rPr>
              <a:t>The component objects:</a:t>
            </a:r>
            <a:endParaRPr strike="noStrike" noProof="1">
              <a:solidFill>
                <a:schemeClr val="tx1">
                  <a:lumMod val="65000"/>
                  <a:lumOff val="35000"/>
                </a:schemeClr>
              </a:solidFill>
              <a:latin typeface="Segoe UI" panose="020B0502040204020203" charset="0"/>
              <a:cs typeface="Segoe UI" panose="020B0502040204020203" charset="0"/>
            </a:endParaRPr>
          </a:p>
          <a:p>
            <a:pPr fontAlgn="base"/>
            <a:r>
              <a:rPr strike="noStrike" noProof="1">
                <a:solidFill>
                  <a:schemeClr val="tx1">
                    <a:lumMod val="65000"/>
                    <a:lumOff val="35000"/>
                  </a:schemeClr>
                </a:solidFill>
                <a:latin typeface="Segoe UI" panose="020B0502040204020203" charset="0"/>
                <a:cs typeface="Segoe UI" panose="020B0502040204020203" charset="0"/>
              </a:rPr>
              <a:t>an Arduino board</a:t>
            </a:r>
            <a:r>
              <a:rPr lang="en-US" strike="noStrike" noProof="1">
                <a:solidFill>
                  <a:schemeClr val="tx1">
                    <a:lumMod val="65000"/>
                    <a:lumOff val="35000"/>
                  </a:schemeClr>
                </a:solidFill>
                <a:latin typeface="Segoe UI" panose="020B0502040204020203" charset="0"/>
                <a:cs typeface="Segoe UI" panose="020B0502040204020203" charset="0"/>
              </a:rPr>
              <a:t> (ATmega328P);</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strike="noStrike" noProof="1">
                <a:solidFill>
                  <a:schemeClr val="tx1">
                    <a:lumMod val="65000"/>
                    <a:lumOff val="35000"/>
                  </a:schemeClr>
                </a:solidFill>
                <a:latin typeface="Segoe UI" panose="020B0502040204020203" charset="0"/>
                <a:cs typeface="Segoe UI" panose="020B0502040204020203" charset="0"/>
              </a:rPr>
              <a:t>a buzzer and a potentiometer</a:t>
            </a:r>
            <a:r>
              <a:rPr lang="en-US" strike="noStrike" noProof="1">
                <a:solidFill>
                  <a:schemeClr val="tx1">
                    <a:lumMod val="65000"/>
                    <a:lumOff val="35000"/>
                  </a:schemeClr>
                </a:solidFill>
                <a:latin typeface="Segoe UI" panose="020B0502040204020203" charset="0"/>
                <a:cs typeface="Segoe UI" panose="020B0502040204020203" charset="0"/>
              </a:rPr>
              <a:t>;</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a button;</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5 LEDs of 4 colors each (red, blue, green and yellow);</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a breadboard, </a:t>
            </a:r>
            <a:r>
              <a:rPr strike="noStrike" noProof="1">
                <a:solidFill>
                  <a:schemeClr val="tx1">
                    <a:lumMod val="65000"/>
                    <a:lumOff val="35000"/>
                  </a:schemeClr>
                </a:solidFill>
                <a:latin typeface="Segoe UI" panose="020B0502040204020203" charset="0"/>
                <a:cs typeface="Segoe UI" panose="020B0502040204020203" charset="0"/>
              </a:rPr>
              <a:t>resistor</a:t>
            </a:r>
            <a:r>
              <a:rPr lang="en-US" strike="noStrike" noProof="1">
                <a:solidFill>
                  <a:schemeClr val="tx1">
                    <a:lumMod val="65000"/>
                    <a:lumOff val="35000"/>
                  </a:schemeClr>
                </a:solidFill>
                <a:latin typeface="Segoe UI" panose="020B0502040204020203" charset="0"/>
                <a:cs typeface="Segoe UI" panose="020B0502040204020203" charset="0"/>
              </a:rPr>
              <a:t>s</a:t>
            </a:r>
            <a:r>
              <a:rPr strike="noStrike" noProof="1">
                <a:solidFill>
                  <a:schemeClr val="tx1">
                    <a:lumMod val="65000"/>
                    <a:lumOff val="35000"/>
                  </a:schemeClr>
                </a:solidFill>
                <a:latin typeface="Segoe UI" panose="020B0502040204020203" charset="0"/>
                <a:cs typeface="Segoe UI" panose="020B0502040204020203" charset="0"/>
              </a:rPr>
              <a:t> and wires</a:t>
            </a:r>
            <a:r>
              <a:rPr lang="en-US" strike="noStrike" noProof="1">
                <a:solidFill>
                  <a:schemeClr val="tx1">
                    <a:lumMod val="65000"/>
                    <a:lumOff val="35000"/>
                  </a:schemeClr>
                </a:solidFill>
                <a:latin typeface="Segoe UI" panose="020B0502040204020203" charset="0"/>
                <a:cs typeface="Segoe UI" panose="020B0502040204020203" charset="0"/>
              </a:rPr>
              <a:t>.</a:t>
            </a:r>
            <a:endParaRPr lang="en-US" strike="noStrike" noProof="1">
              <a:solidFill>
                <a:schemeClr val="tx1">
                  <a:lumMod val="65000"/>
                  <a:lumOff val="35000"/>
                </a:schemeClr>
              </a:solidFill>
              <a:latin typeface="Segoe UI" panose="020B0502040204020203" charset="0"/>
              <a:cs typeface="Segoe UI" panose="020B0502040204020203" charset="0"/>
            </a:endParaRPr>
          </a:p>
          <a:p>
            <a:pPr marL="0" indent="0" fontAlgn="base">
              <a:buFont typeface="Wingdings" panose="05000000000000000000" charset="0"/>
              <a:buNone/>
            </a:pPr>
            <a:endParaRPr lang="en-US" strike="noStrike" noProof="1">
              <a:solidFill>
                <a:schemeClr val="tx1">
                  <a:lumMod val="65000"/>
                  <a:lumOff val="35000"/>
                </a:schemeClr>
              </a:solidFill>
              <a:latin typeface="Segoe UI" panose="020B0502040204020203" charset="0"/>
              <a:cs typeface="Segoe UI" panose="020B0502040204020203" charset="0"/>
            </a:endParaRPr>
          </a:p>
        </p:txBody>
      </p:sp>
      <p:sp>
        <p:nvSpPr>
          <p:cNvPr id="6" name="Title 1"/>
          <p:cNvSpPr>
            <a:spLocks noGrp="1"/>
          </p:cNvSpPr>
          <p:nvPr/>
        </p:nvSpPr>
        <p:spPr>
          <a:xfrm>
            <a:off x="-50165" y="4807585"/>
            <a:ext cx="6878320" cy="138620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sz="3600" strike="noStrike" noProof="1">
                <a:solidFill>
                  <a:schemeClr val="tx1">
                    <a:lumMod val="65000"/>
                    <a:lumOff val="35000"/>
                  </a:schemeClr>
                </a:solidFill>
                <a:latin typeface="Gungsuh" panose="02030600000101010101" charset="-127"/>
                <a:ea typeface="Gungsuh" panose="02030600000101010101" charset="-127"/>
              </a:rPr>
              <a:t>Pot Design</a:t>
            </a:r>
            <a:endParaRPr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170" name="Content Placeholder 2"/>
          <p:cNvSpPr>
            <a:spLocks noGrp="1"/>
          </p:cNvSpPr>
          <p:nvPr/>
        </p:nvSpPr>
        <p:spPr>
          <a:xfrm>
            <a:off x="184150" y="5960110"/>
            <a:ext cx="6409690" cy="653605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a:solidFill>
                  <a:schemeClr val="tx1">
                    <a:lumMod val="65000"/>
                    <a:lumOff val="35000"/>
                  </a:schemeClr>
                </a:solidFill>
                <a:latin typeface="Segoe UI" panose="020B0502040204020203" charset="0"/>
                <a:cs typeface="Segoe UI" panose="020B0502040204020203" charset="0"/>
              </a:rPr>
              <a:t>To make the tree according to the description, on the bottom of the pot is glued the Arduino board and on the pot side there are two holes, one for </a:t>
            </a:r>
            <a:r>
              <a:rPr lang="en-US">
                <a:solidFill>
                  <a:schemeClr val="tx1">
                    <a:lumMod val="65000"/>
                    <a:lumOff val="35000"/>
                  </a:schemeClr>
                </a:solidFill>
                <a:latin typeface="Segoe UI" panose="020B0502040204020203" charset="0"/>
                <a:cs typeface="Segoe UI" panose="020B0502040204020203" charset="0"/>
              </a:rPr>
              <a:t>power source</a:t>
            </a:r>
            <a:r>
              <a:rPr>
                <a:solidFill>
                  <a:schemeClr val="tx1">
                    <a:lumMod val="65000"/>
                    <a:lumOff val="35000"/>
                  </a:schemeClr>
                </a:solidFill>
                <a:latin typeface="Segoe UI" panose="020B0502040204020203" charset="0"/>
                <a:cs typeface="Segoe UI" panose="020B0502040204020203" charset="0"/>
              </a:rPr>
              <a:t> and one to connecting the button.</a:t>
            </a:r>
            <a:r>
              <a:rPr lang="en-US">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rPr>
              <a:t>Over Arduino board is placed the breadboard of which it is connected the buzzer and over it there is a cover for the protections of the interior circuits</a:t>
            </a:r>
            <a:r>
              <a:rPr lang="en-US">
                <a:solidFill>
                  <a:schemeClr val="tx1">
                    <a:lumMod val="65000"/>
                    <a:lumOff val="35000"/>
                  </a:schemeClr>
                </a:solidFill>
                <a:latin typeface="Segoe UI" panose="020B0502040204020203" charset="0"/>
                <a:cs typeface="Segoe UI" panose="020B0502040204020203" charset="0"/>
              </a:rPr>
              <a:t>.</a:t>
            </a:r>
            <a:r>
              <a:rPr lang="ro-RO" altLang="en-US">
                <a:solidFill>
                  <a:schemeClr val="tx1">
                    <a:lumMod val="65000"/>
                    <a:lumOff val="35000"/>
                  </a:schemeClr>
                </a:solidFill>
                <a:latin typeface="Segoe UI" panose="020B0502040204020203" charset="0"/>
                <a:cs typeface="Segoe UI" panose="020B0502040204020203" charset="0"/>
              </a:rPr>
              <a:t> Also, on the cover is placed the potentiometer.</a:t>
            </a:r>
            <a:endParaRPr lang="ro-RO" altLang="en-US">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Content Placeholder 3" descr="48366363_351990608921731_7661609460015562752_n"/>
          <p:cNvPicPr>
            <a:picLocks noChangeAspect="1"/>
          </p:cNvPicPr>
          <p:nvPr>
            <p:ph sz="half" idx="1"/>
          </p:nvPr>
        </p:nvPicPr>
        <p:blipFill>
          <a:blip r:embed="rId1"/>
          <a:srcRect r="14715"/>
          <a:stretch>
            <a:fillRect/>
          </a:stretch>
        </p:blipFill>
        <p:spPr>
          <a:xfrm>
            <a:off x="260985" y="1063625"/>
            <a:ext cx="5193665" cy="3094990"/>
          </a:xfrm>
        </p:spPr>
      </p:pic>
      <p:pic>
        <p:nvPicPr>
          <p:cNvPr id="16386" name="Content Placeholder 4" descr="49409607_373162970083191_725986529725382656_n"/>
          <p:cNvPicPr>
            <a:picLocks noChangeAspect="1"/>
          </p:cNvPicPr>
          <p:nvPr>
            <p:ph sz="half" idx="2"/>
          </p:nvPr>
        </p:nvPicPr>
        <p:blipFill>
          <a:blip r:embed="rId2"/>
          <a:srcRect l="37857" b="60496"/>
          <a:stretch>
            <a:fillRect/>
          </a:stretch>
        </p:blipFill>
        <p:spPr>
          <a:xfrm rot="16200000">
            <a:off x="3847465" y="4756150"/>
            <a:ext cx="3079115" cy="2610485"/>
          </a:xfrm>
          <a:prstGeom prst="rect">
            <a:avLst/>
          </a:prstGeom>
          <a:noFill/>
          <a:ln w="9525">
            <a:noFill/>
          </a:ln>
        </p:spPr>
      </p:pic>
      <p:cxnSp>
        <p:nvCxnSpPr>
          <p:cNvPr id="3" name="Straight Arrow Connector 2"/>
          <p:cNvCxnSpPr/>
          <p:nvPr/>
        </p:nvCxnSpPr>
        <p:spPr>
          <a:xfrm flipH="1">
            <a:off x="1484630" y="703580"/>
            <a:ext cx="288290" cy="935990"/>
          </a:xfrm>
          <a:prstGeom prst="straightConnector1">
            <a:avLst/>
          </a:prstGeom>
          <a:ln w="28575" cmpd="sng">
            <a:solidFill>
              <a:schemeClr val="accent1"/>
            </a:solidFill>
            <a:prstDash val="solid"/>
            <a:tailEnd type="arrow" w="med" len="med"/>
          </a:ln>
        </p:spPr>
        <p:style>
          <a:lnRef idx="3">
            <a:schemeClr val="accent1"/>
          </a:lnRef>
          <a:fillRef idx="0">
            <a:schemeClr val="accent1"/>
          </a:fillRef>
          <a:effectRef idx="2">
            <a:schemeClr val="accent1"/>
          </a:effectRef>
          <a:fontRef idx="minor">
            <a:schemeClr val="tx1"/>
          </a:fontRef>
        </p:style>
      </p:cxnSp>
      <p:cxnSp>
        <p:nvCxnSpPr>
          <p:cNvPr id="4" name="Straight Arrow Connector 3"/>
          <p:cNvCxnSpPr/>
          <p:nvPr/>
        </p:nvCxnSpPr>
        <p:spPr>
          <a:xfrm flipV="1">
            <a:off x="2564765" y="3079750"/>
            <a:ext cx="1080135" cy="1511935"/>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5" name="Straight Arrow Connector 4"/>
          <p:cNvCxnSpPr/>
          <p:nvPr/>
        </p:nvCxnSpPr>
        <p:spPr>
          <a:xfrm>
            <a:off x="2637155" y="5095875"/>
            <a:ext cx="1943735" cy="935990"/>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p:nvPr/>
        </p:nvCxnSpPr>
        <p:spPr>
          <a:xfrm flipH="1">
            <a:off x="4004945" y="847725"/>
            <a:ext cx="1656080" cy="1799590"/>
          </a:xfrm>
          <a:prstGeom prst="straightConnector1">
            <a:avLst/>
          </a:prstGeom>
          <a:ln w="28575" cmpd="sng">
            <a:solidFill>
              <a:srgbClr val="92D05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H="1">
            <a:off x="5300980" y="3367405"/>
            <a:ext cx="575945" cy="1872615"/>
          </a:xfrm>
          <a:prstGeom prst="straightConnector1">
            <a:avLst/>
          </a:prstGeom>
          <a:ln w="28575" cmpd="sng">
            <a:solidFill>
              <a:schemeClr val="accent4">
                <a:lumMod val="60000"/>
                <a:lumOff val="40000"/>
              </a:schemeClr>
            </a:solidFill>
            <a:prstDash val="solid"/>
            <a:tailEnd type="arrow" w="med" len="med"/>
          </a:ln>
        </p:spPr>
        <p:style>
          <a:lnRef idx="3">
            <a:schemeClr val="accent5"/>
          </a:lnRef>
          <a:fillRef idx="0">
            <a:schemeClr val="accent5"/>
          </a:fillRef>
          <a:effectRef idx="2">
            <a:schemeClr val="accent5"/>
          </a:effectRef>
          <a:fontRef idx="minor">
            <a:schemeClr val="tx1"/>
          </a:fontRef>
        </p:style>
      </p:cxnSp>
      <p:pic>
        <p:nvPicPr>
          <p:cNvPr id="10" name="Picture 9" descr="Photo1"/>
          <p:cNvPicPr>
            <a:picLocks noChangeAspect="1"/>
          </p:cNvPicPr>
          <p:nvPr/>
        </p:nvPicPr>
        <p:blipFill>
          <a:blip r:embed="rId3"/>
          <a:srcRect t="29132"/>
          <a:stretch>
            <a:fillRect/>
          </a:stretch>
        </p:blipFill>
        <p:spPr>
          <a:xfrm flipH="1">
            <a:off x="188595" y="7040245"/>
            <a:ext cx="3181350" cy="2602865"/>
          </a:xfrm>
          <a:prstGeom prst="rect">
            <a:avLst/>
          </a:prstGeom>
        </p:spPr>
      </p:pic>
      <p:cxnSp>
        <p:nvCxnSpPr>
          <p:cNvPr id="11" name="Straight Arrow Connector 10"/>
          <p:cNvCxnSpPr/>
          <p:nvPr/>
        </p:nvCxnSpPr>
        <p:spPr>
          <a:xfrm flipV="1">
            <a:off x="3140710" y="6247765"/>
            <a:ext cx="1944370" cy="72390"/>
          </a:xfrm>
          <a:prstGeom prst="straightConnector1">
            <a:avLst/>
          </a:prstGeom>
          <a:ln w="28575" cmpd="sng">
            <a:solidFill>
              <a:srgbClr val="FF0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2646045" y="8408035"/>
            <a:ext cx="2078990" cy="28575"/>
          </a:xfrm>
          <a:prstGeom prst="straightConnector1">
            <a:avLst/>
          </a:prstGeom>
          <a:ln w="28575" cmpd="sng">
            <a:solidFill>
              <a:srgbClr val="FFC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H="1">
            <a:off x="2646045" y="8983980"/>
            <a:ext cx="2007235" cy="0"/>
          </a:xfrm>
          <a:prstGeom prst="straightConnector1">
            <a:avLst/>
          </a:prstGeom>
          <a:ln w="28575" cmpd="sng">
            <a:solidFill>
              <a:srgbClr val="00B0F0"/>
            </a:solidFill>
            <a:prstDash val="solid"/>
            <a:tailEnd type="arrow" w="med" len="med"/>
          </a:ln>
        </p:spPr>
        <p:style>
          <a:lnRef idx="3">
            <a:schemeClr val="accent5"/>
          </a:lnRef>
          <a:fillRef idx="0">
            <a:schemeClr val="accent5"/>
          </a:fillRef>
          <a:effectRef idx="2">
            <a:schemeClr val="accent5"/>
          </a:effectRef>
          <a:fontRef idx="minor">
            <a:schemeClr val="tx1"/>
          </a:fontRef>
        </p:style>
      </p:cxnSp>
      <p:sp>
        <p:nvSpPr>
          <p:cNvPr id="14" name="Text Box 13"/>
          <p:cNvSpPr txBox="1"/>
          <p:nvPr/>
        </p:nvSpPr>
        <p:spPr>
          <a:xfrm>
            <a:off x="1196975" y="271780"/>
            <a:ext cx="2388870" cy="460375"/>
          </a:xfrm>
          <a:prstGeom prst="rect">
            <a:avLst/>
          </a:prstGeom>
          <a:noFill/>
        </p:spPr>
        <p:txBody>
          <a:bodyPr wrap="none" rtlCol="0">
            <a:spAutoFit/>
          </a:bodyPr>
          <a:p>
            <a:r>
              <a:rPr lang="ro-RO" altLang="en-US" sz="2400" b="1" u="sng">
                <a:solidFill>
                  <a:schemeClr val="accent1"/>
                </a:solidFill>
              </a:rPr>
              <a:t> Arduino</a:t>
            </a:r>
            <a:r>
              <a:rPr lang="en-US" altLang="ro-RO" sz="2400" b="1" u="sng">
                <a:solidFill>
                  <a:schemeClr val="accent1"/>
                </a:solidFill>
              </a:rPr>
              <a:t> Board</a:t>
            </a:r>
            <a:endParaRPr lang="en-US" altLang="ro-RO" sz="2400" b="1" u="sng">
              <a:solidFill>
                <a:schemeClr val="accent1"/>
              </a:solidFill>
            </a:endParaRPr>
          </a:p>
        </p:txBody>
      </p:sp>
      <p:sp>
        <p:nvSpPr>
          <p:cNvPr id="15" name="Text Box 14"/>
          <p:cNvSpPr txBox="1"/>
          <p:nvPr/>
        </p:nvSpPr>
        <p:spPr>
          <a:xfrm>
            <a:off x="5454650" y="343535"/>
            <a:ext cx="1182370" cy="460375"/>
          </a:xfrm>
          <a:prstGeom prst="rect">
            <a:avLst/>
          </a:prstGeom>
          <a:noFill/>
        </p:spPr>
        <p:txBody>
          <a:bodyPr wrap="none" rtlCol="0">
            <a:spAutoFit/>
          </a:bodyPr>
          <a:p>
            <a:r>
              <a:rPr lang="ro-RO" altLang="en-US" sz="2400" b="1" u="sng">
                <a:gradFill>
                  <a:gsLst>
                    <a:gs pos="100000">
                      <a:srgbClr val="9EE256"/>
                    </a:gs>
                    <a:gs pos="100000">
                      <a:srgbClr val="52762D"/>
                    </a:gs>
                  </a:gsLst>
                  <a:lin ang="5400000" scaled="0"/>
                </a:gradFill>
              </a:rPr>
              <a:t>Buzzer</a:t>
            </a:r>
            <a:endParaRPr lang="ro-RO" altLang="en-US" sz="2400" b="1" u="sng">
              <a:gradFill>
                <a:gsLst>
                  <a:gs pos="100000">
                    <a:srgbClr val="9EE256"/>
                  </a:gs>
                  <a:gs pos="100000">
                    <a:srgbClr val="52762D"/>
                  </a:gs>
                </a:gsLst>
                <a:lin ang="5400000" scaled="0"/>
              </a:gradFill>
            </a:endParaRPr>
          </a:p>
        </p:txBody>
      </p:sp>
      <p:sp>
        <p:nvSpPr>
          <p:cNvPr id="16" name="Text Box 15"/>
          <p:cNvSpPr txBox="1"/>
          <p:nvPr/>
        </p:nvSpPr>
        <p:spPr>
          <a:xfrm rot="3240000">
            <a:off x="4994275" y="3068955"/>
            <a:ext cx="2232025" cy="460375"/>
          </a:xfrm>
          <a:prstGeom prst="rect">
            <a:avLst/>
          </a:prstGeom>
          <a:noFill/>
        </p:spPr>
        <p:txBody>
          <a:bodyPr wrap="none" rtlCol="0">
            <a:spAutoFit/>
          </a:bodyPr>
          <a:p>
            <a:r>
              <a:rPr lang="en-US" altLang="ro-RO" sz="2400" b="1" u="sng">
                <a:solidFill>
                  <a:schemeClr val="accent4">
                    <a:lumMod val="60000"/>
                    <a:lumOff val="40000"/>
                  </a:schemeClr>
                </a:solidFill>
              </a:rPr>
              <a:t>Potentiometer</a:t>
            </a:r>
            <a:endParaRPr lang="en-US" altLang="ro-RO" sz="2400" b="1" u="sng">
              <a:solidFill>
                <a:schemeClr val="accent4">
                  <a:lumMod val="60000"/>
                  <a:lumOff val="40000"/>
                </a:schemeClr>
              </a:solidFill>
            </a:endParaRPr>
          </a:p>
        </p:txBody>
      </p:sp>
      <p:sp>
        <p:nvSpPr>
          <p:cNvPr id="17" name="Text Box 16"/>
          <p:cNvSpPr txBox="1"/>
          <p:nvPr/>
        </p:nvSpPr>
        <p:spPr>
          <a:xfrm>
            <a:off x="692785" y="4591685"/>
            <a:ext cx="1893570" cy="460375"/>
          </a:xfrm>
          <a:prstGeom prst="rect">
            <a:avLst/>
          </a:prstGeom>
          <a:noFill/>
        </p:spPr>
        <p:txBody>
          <a:bodyPr wrap="none" rtlCol="0">
            <a:spAutoFit/>
          </a:bodyPr>
          <a:p>
            <a:pPr algn="l"/>
            <a:r>
              <a:rPr lang="ro-RO" altLang="en-US" sz="2400" b="1" u="sng">
                <a:solidFill>
                  <a:schemeClr val="accent5"/>
                </a:solidFill>
                <a:latin typeface="+mj-lt"/>
                <a:cs typeface="+mj-lt"/>
                <a:sym typeface="+mn-ea"/>
              </a:rPr>
              <a:t>B</a:t>
            </a:r>
            <a:r>
              <a:rPr lang="en-US" altLang="zh-CN" sz="2400" b="1" u="sng">
                <a:solidFill>
                  <a:schemeClr val="accent5"/>
                </a:solidFill>
                <a:latin typeface="+mj-lt"/>
                <a:cs typeface="+mj-lt"/>
                <a:sym typeface="+mn-ea"/>
              </a:rPr>
              <a:t>readboard</a:t>
            </a:r>
            <a:endParaRPr lang="en-US" altLang="zh-CN" sz="2400" b="1" u="sng">
              <a:solidFill>
                <a:schemeClr val="accent5"/>
              </a:solidFill>
              <a:latin typeface="+mj-lt"/>
              <a:cs typeface="+mj-lt"/>
              <a:sym typeface="+mn-ea"/>
            </a:endParaRPr>
          </a:p>
        </p:txBody>
      </p:sp>
      <p:sp>
        <p:nvSpPr>
          <p:cNvPr id="18" name="Text Box 17"/>
          <p:cNvSpPr txBox="1"/>
          <p:nvPr/>
        </p:nvSpPr>
        <p:spPr>
          <a:xfrm>
            <a:off x="2061210" y="6054090"/>
            <a:ext cx="1047115" cy="460375"/>
          </a:xfrm>
          <a:prstGeom prst="rect">
            <a:avLst/>
          </a:prstGeom>
          <a:noFill/>
        </p:spPr>
        <p:txBody>
          <a:bodyPr wrap="none" rtlCol="0">
            <a:spAutoFit/>
          </a:bodyPr>
          <a:p>
            <a:pPr algn="l"/>
            <a:r>
              <a:rPr lang="ro-RO" sz="2400" b="1" u="sng">
                <a:gradFill>
                  <a:gsLst>
                    <a:gs pos="100000">
                      <a:srgbClr val="E30000"/>
                    </a:gs>
                    <a:gs pos="100000">
                      <a:srgbClr val="760303"/>
                    </a:gs>
                  </a:gsLst>
                  <a:lin ang="5400000" scaled="0"/>
                </a:gradFill>
                <a:latin typeface="+mj-lt"/>
                <a:cs typeface="+mj-lt"/>
                <a:sym typeface="+mn-ea"/>
              </a:rPr>
              <a:t>C</a:t>
            </a:r>
            <a:r>
              <a:rPr lang="en-US" altLang="ro-RO" sz="2400" b="1" u="sng">
                <a:gradFill>
                  <a:gsLst>
                    <a:gs pos="100000">
                      <a:srgbClr val="E30000"/>
                    </a:gs>
                    <a:gs pos="100000">
                      <a:srgbClr val="760303"/>
                    </a:gs>
                  </a:gsLst>
                  <a:lin ang="5400000" scaled="0"/>
                </a:gradFill>
                <a:latin typeface="+mj-lt"/>
                <a:cs typeface="+mj-lt"/>
                <a:sym typeface="+mn-ea"/>
              </a:rPr>
              <a:t>over</a:t>
            </a:r>
            <a:endParaRPr lang="en-US" altLang="ro-RO" sz="2400" b="1" u="sng">
              <a:gradFill>
                <a:gsLst>
                  <a:gs pos="100000">
                    <a:srgbClr val="E30000"/>
                  </a:gs>
                  <a:gs pos="100000">
                    <a:srgbClr val="760303"/>
                  </a:gs>
                </a:gsLst>
                <a:lin ang="5400000" scaled="0"/>
              </a:gradFill>
              <a:latin typeface="+mj-lt"/>
              <a:cs typeface="+mj-lt"/>
              <a:sym typeface="+mn-ea"/>
            </a:endParaRPr>
          </a:p>
        </p:txBody>
      </p:sp>
      <p:sp>
        <p:nvSpPr>
          <p:cNvPr id="19" name="Text Box 18"/>
          <p:cNvSpPr txBox="1"/>
          <p:nvPr/>
        </p:nvSpPr>
        <p:spPr>
          <a:xfrm>
            <a:off x="4813935" y="8192135"/>
            <a:ext cx="1164590" cy="460375"/>
          </a:xfrm>
          <a:prstGeom prst="rect">
            <a:avLst/>
          </a:prstGeom>
          <a:noFill/>
        </p:spPr>
        <p:txBody>
          <a:bodyPr wrap="none" rtlCol="0">
            <a:spAutoFit/>
          </a:bodyPr>
          <a:p>
            <a:pPr algn="l"/>
            <a:r>
              <a:rPr lang="ro-RO" sz="2400" b="1" u="sng">
                <a:gradFill>
                  <a:gsLst>
                    <a:gs pos="100000">
                      <a:srgbClr val="FECF40"/>
                    </a:gs>
                    <a:gs pos="100000">
                      <a:srgbClr val="846C21"/>
                    </a:gs>
                  </a:gsLst>
                  <a:lin ang="5400000" scaled="0"/>
                </a:gradFill>
                <a:latin typeface="+mj-lt"/>
                <a:cs typeface="+mj-lt"/>
                <a:sym typeface="+mn-ea"/>
              </a:rPr>
              <a:t>But</a:t>
            </a:r>
            <a:r>
              <a:rPr lang="en-US" altLang="ro-RO" sz="2400" b="1" u="sng">
                <a:gradFill>
                  <a:gsLst>
                    <a:gs pos="100000">
                      <a:srgbClr val="FECF40"/>
                    </a:gs>
                    <a:gs pos="100000">
                      <a:srgbClr val="846C21"/>
                    </a:gs>
                  </a:gsLst>
                  <a:lin ang="5400000" scaled="0"/>
                </a:gradFill>
                <a:latin typeface="+mj-lt"/>
                <a:cs typeface="+mj-lt"/>
                <a:sym typeface="+mn-ea"/>
              </a:rPr>
              <a:t>t</a:t>
            </a:r>
            <a:r>
              <a:rPr lang="ro-RO" sz="2400" b="1" u="sng">
                <a:gradFill>
                  <a:gsLst>
                    <a:gs pos="100000">
                      <a:srgbClr val="FECF40"/>
                    </a:gs>
                    <a:gs pos="100000">
                      <a:srgbClr val="846C21"/>
                    </a:gs>
                  </a:gsLst>
                  <a:lin ang="5400000" scaled="0"/>
                </a:gradFill>
                <a:latin typeface="+mj-lt"/>
                <a:cs typeface="+mj-lt"/>
                <a:sym typeface="+mn-ea"/>
              </a:rPr>
              <a:t>on</a:t>
            </a:r>
            <a:endParaRPr lang="ro-RO" sz="2400" b="1" u="sng">
              <a:gradFill>
                <a:gsLst>
                  <a:gs pos="100000">
                    <a:srgbClr val="FECF40"/>
                  </a:gs>
                  <a:gs pos="100000">
                    <a:srgbClr val="846C21"/>
                  </a:gs>
                </a:gsLst>
                <a:lin ang="5400000" scaled="0"/>
              </a:gradFill>
              <a:latin typeface="+mj-lt"/>
              <a:cs typeface="+mj-lt"/>
              <a:sym typeface="+mn-ea"/>
            </a:endParaRPr>
          </a:p>
        </p:txBody>
      </p:sp>
      <p:sp>
        <p:nvSpPr>
          <p:cNvPr id="20" name="Text Box 19"/>
          <p:cNvSpPr txBox="1"/>
          <p:nvPr/>
        </p:nvSpPr>
        <p:spPr>
          <a:xfrm>
            <a:off x="4725035" y="8768080"/>
            <a:ext cx="2214880" cy="460375"/>
          </a:xfrm>
          <a:prstGeom prst="rect">
            <a:avLst/>
          </a:prstGeom>
          <a:noFill/>
        </p:spPr>
        <p:txBody>
          <a:bodyPr wrap="none" rtlCol="0">
            <a:spAutoFit/>
          </a:bodyPr>
          <a:p>
            <a:pPr algn="l"/>
            <a:r>
              <a:rPr lang="en-US" altLang="ro-RO" sz="2400" b="1" u="sng">
                <a:solidFill>
                  <a:schemeClr val="accent5">
                    <a:lumMod val="60000"/>
                    <a:lumOff val="40000"/>
                  </a:schemeClr>
                </a:solidFill>
                <a:latin typeface="+mj-lt"/>
                <a:cs typeface="+mj-lt"/>
                <a:sym typeface="+mn-ea"/>
              </a:rPr>
              <a:t>Power Source</a:t>
            </a:r>
            <a:endParaRPr lang="en-US" altLang="ro-RO" sz="2400" b="1" u="sng">
              <a:solidFill>
                <a:schemeClr val="accent5">
                  <a:lumMod val="60000"/>
                  <a:lumOff val="40000"/>
                </a:schemeClr>
              </a:solidFill>
              <a:latin typeface="+mj-lt"/>
              <a:cs typeface="+mj-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Buzzer Design</a:t>
            </a:r>
            <a:endParaRPr lang="en-US"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4098" name="Content Placeholder 2"/>
          <p:cNvSpPr>
            <a:spLocks noGrp="1"/>
          </p:cNvSpPr>
          <p:nvPr/>
        </p:nvSpPr>
        <p:spPr>
          <a:xfrm>
            <a:off x="260350" y="1279525"/>
            <a:ext cx="6410325" cy="35071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a:solidFill>
                  <a:schemeClr val="tx1">
                    <a:lumMod val="65000"/>
                    <a:lumOff val="35000"/>
                  </a:schemeClr>
                </a:solidFill>
                <a:latin typeface="Segoe UI" panose="020B0502040204020203" charset="0"/>
                <a:cs typeface="Segoe UI" panose="020B0502040204020203" charset="0"/>
                <a:sym typeface="+mn-ea"/>
              </a:rPr>
              <a:t>The melodies notes are played with the help of the buzzer and the potentiometer. The buzzer play the note frequencies and the potentiometer adjust the volume.</a:t>
            </a:r>
            <a:r>
              <a:rPr lang="en-US">
                <a:solidFill>
                  <a:schemeClr val="tx1">
                    <a:lumMod val="65000"/>
                    <a:lumOff val="35000"/>
                  </a:schemeClr>
                </a:solidFill>
                <a:latin typeface="Segoe UI" panose="020B0502040204020203" charset="0"/>
                <a:cs typeface="Segoe UI" panose="020B0502040204020203" charset="0"/>
                <a:sym typeface="+mn-ea"/>
              </a:rPr>
              <a:t> </a:t>
            </a:r>
            <a:r>
              <a:rPr>
                <a:solidFill>
                  <a:schemeClr val="tx1">
                    <a:lumMod val="65000"/>
                    <a:lumOff val="35000"/>
                  </a:schemeClr>
                </a:solidFill>
                <a:latin typeface="Segoe UI" panose="020B0502040204020203" charset="0"/>
                <a:cs typeface="Segoe UI" panose="020B0502040204020203" charset="0"/>
                <a:sym typeface="+mn-ea"/>
              </a:rPr>
              <a:t>A buzzer pin is connected at the GND and the other is connected at the potentiometer. The other two potentiometer pins are connected at the GND and at the PB1 pin on the Arduino board.</a:t>
            </a:r>
            <a:endParaRPr>
              <a:solidFill>
                <a:schemeClr val="tx1">
                  <a:lumMod val="65000"/>
                  <a:lumOff val="35000"/>
                </a:schemeClr>
              </a:solidFill>
              <a:latin typeface="Segoe UI" panose="020B0502040204020203" charset="0"/>
              <a:cs typeface="Segoe UI" panose="020B0502040204020203" charset="0"/>
              <a:sym typeface="+mn-ea"/>
            </a:endParaRPr>
          </a:p>
        </p:txBody>
      </p:sp>
      <p:sp>
        <p:nvSpPr>
          <p:cNvPr id="4" name="Title 3"/>
          <p:cNvSpPr>
            <a:spLocks noGrp="1"/>
          </p:cNvSpPr>
          <p:nvPr>
            <p:ph type="title"/>
          </p:nvPr>
        </p:nvSpPr>
        <p:spPr>
          <a:xfrm>
            <a:off x="260350" y="5095875"/>
            <a:ext cx="6172200" cy="603250"/>
          </a:xfrm>
        </p:spPr>
        <p:txBody>
          <a:bodyPr/>
          <a:p>
            <a:pPr fontAlgn="base"/>
            <a:r>
              <a:rPr lang="en-US" sz="3600">
                <a:solidFill>
                  <a:schemeClr val="tx1">
                    <a:lumMod val="65000"/>
                    <a:lumOff val="35000"/>
                  </a:schemeClr>
                </a:solidFill>
                <a:latin typeface="Gungsuh" panose="02030600000101010101" charset="-127"/>
                <a:ea typeface="Gungsuh" panose="02030600000101010101" charset="-127"/>
                <a:sym typeface="+mn-ea"/>
              </a:rPr>
              <a:t>Button Design</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10242" name="Content Placeholder 2"/>
          <p:cNvSpPr>
            <a:spLocks noGrp="1"/>
          </p:cNvSpPr>
          <p:nvPr>
            <p:ph idx="1"/>
          </p:nvPr>
        </p:nvSpPr>
        <p:spPr>
          <a:xfrm>
            <a:off x="220345" y="5815965"/>
            <a:ext cx="6409690" cy="2900680"/>
          </a:xfrm>
        </p:spPr>
        <p:txBody>
          <a:bodyPr anchor="t" anchorCtr="0"/>
          <a:p>
            <a:pPr marL="0" indent="0" algn="just">
              <a:buNone/>
            </a:pPr>
            <a:r>
              <a:rPr>
                <a:solidFill>
                  <a:schemeClr val="tx1">
                    <a:lumMod val="65000"/>
                    <a:lumOff val="35000"/>
                  </a:schemeClr>
                </a:solidFill>
                <a:latin typeface="Segoe UI" panose="020B0502040204020203" charset="0"/>
                <a:cs typeface="Segoe UI" panose="020B0502040204020203" charset="0"/>
              </a:rPr>
              <a:t>The button is placed on the pot side, above the power source hole.</a:t>
            </a:r>
            <a:r>
              <a:rPr lang="en-US" altLang="zh-CN">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rPr>
              <a:t>The pot is drilled in four points in which are introduced the button's pins.</a:t>
            </a:r>
            <a:r>
              <a:rPr lang="en-US" altLang="zh-CN">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rPr>
              <a:t>Two of these pins are connected at GND and Vcc on the breadboard and the third pin is connected at the PD2 pin on the Arduino board to verify its state</a:t>
            </a:r>
            <a:r>
              <a:rPr 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(Low/High). </a:t>
            </a:r>
            <a:endParaRPr lang="en-US" altLang="zh-CN">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43535" y="1495425"/>
            <a:ext cx="6486525" cy="444500"/>
          </a:xfrm>
        </p:spPr>
        <p:txBody>
          <a:bodyPr/>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Varianta 1</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en-US" strike="noStrike" noProof="1">
                <a:solidFill>
                  <a:schemeClr val="tx1">
                    <a:lumMod val="65000"/>
                    <a:lumOff val="35000"/>
                  </a:schemeClr>
                </a:solidFill>
                <a:latin typeface="Gungsuh" panose="02030600000101010101" charset="-127"/>
                <a:ea typeface="Gungsuh" panose="02030600000101010101" charset="-127"/>
                <a:sym typeface="+mn-ea"/>
              </a:rPr>
              <a:t>Legarea </a:t>
            </a:r>
            <a:r>
              <a:rPr lang="ro-RO" altLang="en-US" strike="noStrike" noProof="1">
                <a:solidFill>
                  <a:schemeClr val="tx1">
                    <a:lumMod val="65000"/>
                    <a:lumOff val="35000"/>
                  </a:schemeClr>
                </a:solidFill>
                <a:latin typeface="Gungsuh" panose="02030600000101010101" charset="-127"/>
                <a:ea typeface="Gungsuh" panose="02030600000101010101" charset="-127"/>
                <a:sym typeface="+mn-ea"/>
              </a:rPr>
              <a:t>î</a:t>
            </a:r>
            <a:r>
              <a:rPr lang="en-US" strike="noStrike" noProof="1">
                <a:solidFill>
                  <a:schemeClr val="tx1">
                    <a:lumMod val="65000"/>
                    <a:lumOff val="35000"/>
                  </a:schemeClr>
                </a:solidFill>
                <a:latin typeface="Gungsuh" panose="02030600000101010101" charset="-127"/>
                <a:ea typeface="Gungsuh" panose="02030600000101010101" charset="-127"/>
                <a:sym typeface="+mn-ea"/>
              </a:rPr>
              <a:t>n paralel la Vcc</a:t>
            </a:r>
            <a:endParaRPr lang="en-US" strike="noStrike" noProof="1">
              <a:solidFill>
                <a:schemeClr val="tx1">
                  <a:lumMod val="65000"/>
                  <a:lumOff val="35000"/>
                </a:schemeClr>
              </a:solidFill>
              <a:latin typeface="Gungsuh" panose="02030600000101010101" charset="-127"/>
              <a:ea typeface="Gungsuh" panose="02030600000101010101" charset="-127"/>
              <a:sym typeface="+mn-ea"/>
            </a:endParaRPr>
          </a:p>
        </p:txBody>
      </p:sp>
      <p:pic>
        <p:nvPicPr>
          <p:cNvPr id="11267" name="Content Placeholder 7" descr="Untitled1"/>
          <p:cNvPicPr>
            <a:picLocks noChangeAspect="1"/>
          </p:cNvPicPr>
          <p:nvPr>
            <p:ph sz="half" idx="2"/>
          </p:nvPr>
        </p:nvPicPr>
        <p:blipFill>
          <a:blip r:embed="rId1"/>
          <a:srcRect l="15469"/>
          <a:stretch>
            <a:fillRect/>
          </a:stretch>
        </p:blipFill>
        <p:spPr>
          <a:xfrm>
            <a:off x="260985" y="2727960"/>
            <a:ext cx="6252845" cy="2731770"/>
          </a:xfrm>
        </p:spPr>
      </p:pic>
      <p:sp>
        <p:nvSpPr>
          <p:cNvPr id="4"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Pro</a:t>
            </a:r>
            <a:r>
              <a:rPr lang="ro-RO" altLang="en-US" sz="3600">
                <a:solidFill>
                  <a:schemeClr val="tx1">
                    <a:lumMod val="65000"/>
                    <a:lumOff val="35000"/>
                  </a:schemeClr>
                </a:solidFill>
                <a:latin typeface="Gungsuh" panose="02030600000101010101" charset="-127"/>
                <a:ea typeface="Gungsuh" panose="02030600000101010101" charset="-127"/>
                <a:sym typeface="+mn-ea"/>
              </a:rPr>
              <a:t>iectarea</a:t>
            </a:r>
            <a:r>
              <a:rPr lang="en-US" sz="3600">
                <a:solidFill>
                  <a:schemeClr val="tx1">
                    <a:lumMod val="65000"/>
                    <a:lumOff val="35000"/>
                  </a:schemeClr>
                </a:solidFill>
                <a:latin typeface="Gungsuh" panose="02030600000101010101" charset="-127"/>
                <a:ea typeface="Gungsuh" panose="02030600000101010101" charset="-127"/>
                <a:sym typeface="+mn-ea"/>
              </a:rPr>
              <a:t> LED-urilor</a:t>
            </a:r>
            <a:endParaRPr lang="en-US"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60985" y="5815965"/>
            <a:ext cx="6409690" cy="317373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Presupunând că de fiecare rezistenţă este legat un LED, precum la ultima rezistenţă din poza de mai sus. Tensiunea pe ansamblul rezistenţă-LED înseriate va fi egală cu Vcc (5V), tensiunile pe LED-uri variind în funcţie de rezistenţe.</a:t>
            </a:r>
            <a:endParaRPr lang="ro-RO">
              <a:solidFill>
                <a:schemeClr val="tx1">
                  <a:lumMod val="65000"/>
                  <a:lumOff val="35000"/>
                </a:schemeClr>
              </a:solidFill>
              <a:latin typeface="Segoe UI" panose="020B0502040204020203" charset="0"/>
              <a:cs typeface="Segoe UI" panose="020B0502040204020203" charset="0"/>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Această variantă va ţine LED-urile mereu pe ON cât timp circuitul este alimentat, neputând să le controlăm după bunul plac.</a:t>
            </a:r>
            <a:endParaRPr lang="ro-RO">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1" name="Content Placeholder 6" descr="Untitled2"/>
          <p:cNvPicPr>
            <a:picLocks noChangeAspect="1"/>
          </p:cNvPicPr>
          <p:nvPr>
            <p:ph sz="half" idx="2"/>
          </p:nvPr>
        </p:nvPicPr>
        <p:blipFill>
          <a:blip r:embed="rId1"/>
          <a:stretch>
            <a:fillRect/>
          </a:stretch>
        </p:blipFill>
        <p:spPr>
          <a:xfrm>
            <a:off x="116840" y="1135380"/>
            <a:ext cx="6733540" cy="3100705"/>
          </a:xfrm>
        </p:spPr>
      </p:pic>
      <p:sp>
        <p:nvSpPr>
          <p:cNvPr id="6" name="Content Placeholder 5"/>
          <p:cNvSpPr>
            <a:spLocks noGrp="1"/>
          </p:cNvSpPr>
          <p:nvPr>
            <p:ph sz="half" idx="1"/>
          </p:nvPr>
        </p:nvSpPr>
        <p:spPr>
          <a:xfrm>
            <a:off x="186055" y="271145"/>
            <a:ext cx="6486525" cy="836295"/>
          </a:xfrm>
        </p:spPr>
        <p:txBody>
          <a:bodyPr/>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Varianta 2</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en-US" strike="noStrike" noProof="1">
                <a:solidFill>
                  <a:schemeClr val="tx1">
                    <a:lumMod val="65000"/>
                    <a:lumOff val="35000"/>
                  </a:schemeClr>
                </a:solidFill>
                <a:latin typeface="Gungsuh" panose="02030600000101010101" charset="-127"/>
                <a:ea typeface="Gungsuh" panose="02030600000101010101" charset="-127"/>
                <a:sym typeface="+mn-ea"/>
              </a:rPr>
              <a:t>Legarea </a:t>
            </a:r>
            <a:r>
              <a:rPr lang="ro-RO" altLang="en-US" strike="noStrike" noProof="1">
                <a:solidFill>
                  <a:schemeClr val="tx1">
                    <a:lumMod val="65000"/>
                    <a:lumOff val="35000"/>
                  </a:schemeClr>
                </a:solidFill>
                <a:latin typeface="Gungsuh" panose="02030600000101010101" charset="-127"/>
                <a:ea typeface="Gungsuh" panose="02030600000101010101" charset="-127"/>
                <a:sym typeface="+mn-ea"/>
              </a:rPr>
              <a:t>î</a:t>
            </a:r>
            <a:r>
              <a:rPr lang="en-US" strike="noStrike" noProof="1">
                <a:solidFill>
                  <a:schemeClr val="tx1">
                    <a:lumMod val="65000"/>
                    <a:lumOff val="35000"/>
                  </a:schemeClr>
                </a:solidFill>
                <a:latin typeface="Gungsuh" panose="02030600000101010101" charset="-127"/>
                <a:ea typeface="Gungsuh" panose="02030600000101010101" charset="-127"/>
                <a:sym typeface="+mn-ea"/>
              </a:rPr>
              <a:t>n paralel</a:t>
            </a:r>
            <a:r>
              <a:rPr lang="ro-RO" altLang="en-US" strike="noStrike" noProof="1">
                <a:solidFill>
                  <a:schemeClr val="tx1">
                    <a:lumMod val="65000"/>
                    <a:lumOff val="35000"/>
                  </a:schemeClr>
                </a:solidFill>
                <a:latin typeface="Gungsuh" panose="02030600000101010101" charset="-127"/>
                <a:ea typeface="Gungsuh" panose="02030600000101010101" charset="-127"/>
                <a:sym typeface="+mn-ea"/>
              </a:rPr>
              <a:t> a câte 5 LED-uri pe un pin</a:t>
            </a:r>
            <a:endParaRPr lang="ro-RO" altLang="en-US"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24155" y="4159885"/>
            <a:ext cx="6409690" cy="577532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Presupunem că avem 4 pini pe Arduino de unde vor ieşi semnalele de comandă pentru un ansamblu de 5 rezistenţe înseriate cu 5 LED-uri precum în imaginea de mai sus, fiecare ansamblu din cele 4 reprezentând o culoare(</a:t>
            </a:r>
            <a:r>
              <a:rPr lang="en-US">
                <a:solidFill>
                  <a:schemeClr val="tx1">
                    <a:lumMod val="65000"/>
                    <a:lumOff val="35000"/>
                  </a:schemeClr>
                </a:solidFill>
                <a:latin typeface="Segoe UI" panose="020B0502040204020203" charset="0"/>
                <a:cs typeface="Segoe UI" panose="020B0502040204020203" charset="0"/>
                <a:sym typeface="+mn-ea"/>
              </a:rPr>
              <a:t>ro</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solidFill>
                  <a:schemeClr val="tx1">
                    <a:lumMod val="65000"/>
                    <a:lumOff val="35000"/>
                  </a:schemeClr>
                </a:solidFill>
                <a:latin typeface="Segoe UI" panose="020B0502040204020203" charset="0"/>
                <a:cs typeface="Segoe UI" panose="020B0502040204020203" charset="0"/>
                <a:sym typeface="+mn-ea"/>
              </a:rPr>
              <a:t>u,</a:t>
            </a:r>
            <a:r>
              <a:rPr lang="ro-RO" altLang="en-US">
                <a:solidFill>
                  <a:schemeClr val="tx1">
                    <a:lumMod val="65000"/>
                    <a:lumOff val="35000"/>
                  </a:schemeClr>
                </a:solidFill>
                <a:latin typeface="Segoe UI" panose="020B0502040204020203" charset="0"/>
                <a:cs typeface="Segoe UI" panose="020B0502040204020203" charset="0"/>
                <a:sym typeface="+mn-ea"/>
              </a:rPr>
              <a:t> </a:t>
            </a:r>
            <a:r>
              <a:rPr lang="en-US">
                <a:solidFill>
                  <a:schemeClr val="tx1">
                    <a:lumMod val="65000"/>
                    <a:lumOff val="35000"/>
                  </a:schemeClr>
                </a:solidFill>
                <a:latin typeface="Segoe UI" panose="020B0502040204020203" charset="0"/>
                <a:cs typeface="Segoe UI" panose="020B0502040204020203" charset="0"/>
                <a:sym typeface="+mn-ea"/>
              </a:rPr>
              <a:t>galben,</a:t>
            </a:r>
            <a:r>
              <a:rPr lang="ro-RO" altLang="en-US">
                <a:solidFill>
                  <a:schemeClr val="tx1">
                    <a:lumMod val="65000"/>
                    <a:lumOff val="35000"/>
                  </a:schemeClr>
                </a:solidFill>
                <a:latin typeface="Segoe UI" panose="020B0502040204020203" charset="0"/>
                <a:cs typeface="Segoe UI" panose="020B0502040204020203" charset="0"/>
                <a:sym typeface="+mn-ea"/>
              </a:rPr>
              <a:t> </a:t>
            </a:r>
            <a:r>
              <a:rPr lang="en-US">
                <a:solidFill>
                  <a:schemeClr val="tx1">
                    <a:lumMod val="65000"/>
                    <a:lumOff val="35000"/>
                  </a:schemeClr>
                </a:solidFill>
                <a:latin typeface="Segoe UI" panose="020B0502040204020203" charset="0"/>
                <a:cs typeface="Segoe UI" panose="020B0502040204020203" charset="0"/>
                <a:sym typeface="+mn-ea"/>
              </a:rPr>
              <a:t>verde</a:t>
            </a:r>
            <a:r>
              <a:rPr lang="ro-RO" altLang="en-US">
                <a:solidFill>
                  <a:schemeClr val="tx1">
                    <a:lumMod val="65000"/>
                    <a:lumOff val="35000"/>
                  </a:schemeClr>
                </a:solidFill>
                <a:latin typeface="Segoe UI" panose="020B0502040204020203" charset="0"/>
                <a:cs typeface="Segoe UI" panose="020B0502040204020203" charset="0"/>
                <a:sym typeface="+mn-ea"/>
              </a:rPr>
              <a:t> sau </a:t>
            </a:r>
            <a:r>
              <a:rPr lang="en-US">
                <a:solidFill>
                  <a:schemeClr val="tx1">
                    <a:lumMod val="65000"/>
                    <a:lumOff val="35000"/>
                  </a:schemeClr>
                </a:solidFill>
                <a:latin typeface="Segoe UI" panose="020B0502040204020203" charset="0"/>
                <a:cs typeface="Segoe UI" panose="020B0502040204020203" charset="0"/>
                <a:sym typeface="+mn-ea"/>
              </a:rPr>
              <a:t>albastru)</a:t>
            </a:r>
            <a:r>
              <a:rPr lang="ro-RO" altLang="en-US">
                <a:solidFill>
                  <a:schemeClr val="tx1">
                    <a:lumMod val="65000"/>
                    <a:lumOff val="35000"/>
                  </a:schemeClr>
                </a:solidFill>
                <a:latin typeface="Segoe UI" panose="020B0502040204020203" charset="0"/>
                <a:cs typeface="Segoe UI" panose="020B0502040204020203" charset="0"/>
                <a:sym typeface="+mn-ea"/>
              </a:rPr>
              <a:t>. </a:t>
            </a:r>
            <a:r>
              <a:rPr lang="ro-RO">
                <a:solidFill>
                  <a:schemeClr val="tx1">
                    <a:lumMod val="65000"/>
                    <a:lumOff val="35000"/>
                  </a:schemeClr>
                </a:solidFill>
                <a:latin typeface="Segoe UI" panose="020B0502040204020203" charset="0"/>
                <a:cs typeface="Segoe UI" panose="020B0502040204020203" charset="0"/>
                <a:sym typeface="+mn-ea"/>
              </a:rPr>
              <a:t>Tensiunea pe ansamblul rezistenţă-LED înseriate va fi egală cu tensiunea de pe pin-ul de comandă când e ON (5V), tensiunile LED-urilor variind în funcţie de rezistenţe.</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Această variantă </a:t>
            </a:r>
            <a:r>
              <a:rPr lang="ro-RO">
                <a:solidFill>
                  <a:schemeClr val="tx1">
                    <a:lumMod val="65000"/>
                    <a:lumOff val="35000"/>
                  </a:schemeClr>
                </a:solidFill>
                <a:latin typeface="Segoe UI" panose="020B0502040204020203" charset="0"/>
                <a:cs typeface="Segoe UI" panose="020B0502040204020203" charset="0"/>
                <a:sym typeface="+mn-ea"/>
              </a:rPr>
              <a:t>ne va lăsa să controlăm fiecare set de culoare dupa bunul plac, însă avem prea puţin curent pe un pin de comandă (intensitate de maxim 40 mA) care trebuie împărţit mai apoi la cele 5 ansambluri rezis-</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ltLang="en-US">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5420" y="2287270"/>
            <a:ext cx="6172200" cy="7404100"/>
          </a:xfrm>
        </p:spPr>
        <p:txBody>
          <a:bodyPr/>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Această variantă presupune legarea în serie  de două ori a câte două LED-uri de o culoare şi o rezistenţă, rămânând un LED pe dinafară, legat în serie cu o rezistenţă, având astfel un curent maxim pe fiecare ansamblu. Excepţie fac LED-urile albastre care, fiind cele mai consumatoare, vor fi legate în serie cu o rezistenţă, fiecare cu pinul ei de comandă. Folosind legea lui Ohm şi ştiind de câţi volţi avem nevoie pentru a aprinde fiecare LED în funcţie de culoarea sa, putem afla valorile rezistenţelor noastre.</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Astfel vom avea </a:t>
            </a:r>
            <a:r>
              <a:rPr lang="en-US">
                <a:solidFill>
                  <a:schemeClr val="tx1">
                    <a:lumMod val="65000"/>
                    <a:lumOff val="35000"/>
                  </a:schemeClr>
                </a:solidFill>
                <a:latin typeface="Segoe UI" panose="020B0502040204020203" charset="0"/>
                <a:cs typeface="Segoe UI" panose="020B0502040204020203" charset="0"/>
                <a:sym typeface="+mn-ea"/>
              </a:rPr>
              <a:t>3 pini necesari pentru ro</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solidFill>
                  <a:schemeClr val="tx1">
                    <a:lumMod val="65000"/>
                    <a:lumOff val="35000"/>
                  </a:schemeClr>
                </a:solidFill>
                <a:latin typeface="Segoe UI" panose="020B0502040204020203" charset="0"/>
                <a:cs typeface="Segoe UI" panose="020B0502040204020203" charset="0"/>
                <a:sym typeface="+mn-ea"/>
              </a:rPr>
              <a:t>u, galben, verde si 5 pini pentru albastru</a:t>
            </a:r>
            <a:r>
              <a:rPr lang="ro-RO" altLang="en-US">
                <a:solidFill>
                  <a:schemeClr val="tx1">
                    <a:lumMod val="65000"/>
                    <a:lumOff val="35000"/>
                  </a:schemeClr>
                </a:solidFill>
                <a:latin typeface="Segoe UI" panose="020B0502040204020203" charset="0"/>
                <a:cs typeface="Segoe UI" panose="020B0502040204020203" charset="0"/>
                <a:sym typeface="+mn-ea"/>
              </a:rPr>
              <a:t>, î</a:t>
            </a:r>
            <a:r>
              <a:rPr lang="en-US">
                <a:solidFill>
                  <a:schemeClr val="tx1">
                    <a:lumMod val="65000"/>
                    <a:lumOff val="35000"/>
                  </a:schemeClr>
                </a:solidFill>
                <a:latin typeface="Segoe UI" panose="020B0502040204020203" charset="0"/>
                <a:cs typeface="Segoe UI" panose="020B0502040204020203" charset="0"/>
                <a:sym typeface="+mn-ea"/>
              </a:rPr>
              <a:t>n total fi</a:t>
            </a:r>
            <a:r>
              <a:rPr lang="ro-RO" altLang="en-US">
                <a:solidFill>
                  <a:schemeClr val="tx1">
                    <a:lumMod val="65000"/>
                    <a:lumOff val="35000"/>
                  </a:schemeClr>
                </a:solidFill>
                <a:latin typeface="Segoe UI" panose="020B0502040204020203" charset="0"/>
                <a:cs typeface="Segoe UI" panose="020B0502040204020203" charset="0"/>
                <a:sym typeface="+mn-ea"/>
              </a:rPr>
              <a:t>ind</a:t>
            </a:r>
            <a:r>
              <a:rPr lang="en-US">
                <a:solidFill>
                  <a:schemeClr val="tx1">
                    <a:lumMod val="65000"/>
                    <a:lumOff val="35000"/>
                  </a:schemeClr>
                </a:solidFill>
                <a:latin typeface="Segoe UI" panose="020B0502040204020203" charset="0"/>
                <a:cs typeface="Segoe UI" panose="020B0502040204020203" charset="0"/>
                <a:sym typeface="+mn-ea"/>
              </a:rPr>
              <a:t> folositi 14 pini pentru LED-uri</a:t>
            </a:r>
            <a:r>
              <a:rPr lang="ro-RO" altLang="en-US">
                <a:solidFill>
                  <a:schemeClr val="tx1">
                    <a:lumMod val="65000"/>
                    <a:lumOff val="35000"/>
                  </a:schemeClr>
                </a:solidFill>
                <a:latin typeface="Segoe UI" panose="020B0502040204020203" charset="0"/>
                <a:cs typeface="Segoe UI" panose="020B0502040204020203" charset="0"/>
                <a:sym typeface="+mn-ea"/>
              </a:rPr>
              <a:t>.</a:t>
            </a:r>
            <a:endParaRPr lang="ro-RO" altLang="en-US">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ro-RO" altLang="en-US">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lang="ro-RO" altLang="en-US" strike="noStrike" noProof="1">
                <a:solidFill>
                  <a:schemeClr val="tx1">
                    <a:lumMod val="65000"/>
                    <a:lumOff val="35000"/>
                  </a:schemeClr>
                </a:solidFill>
                <a:latin typeface="Segoe UI" panose="020B0502040204020203" charset="0"/>
                <a:cs typeface="Segoe UI" panose="020B0502040204020203" charset="0"/>
              </a:rPr>
              <a:t>Acestă variantă rămâne şi varianta finală.</a:t>
            </a:r>
            <a:endParaRPr lang="en-US" strike="noStrike" noProof="1">
              <a:solidFill>
                <a:schemeClr val="tx1">
                  <a:lumMod val="65000"/>
                  <a:lumOff val="35000"/>
                </a:schemeClr>
              </a:solidFill>
              <a:latin typeface="Segoe UI" panose="020B0502040204020203" charset="0"/>
              <a:cs typeface="Segoe UI" panose="020B0502040204020203" charset="0"/>
            </a:endParaRPr>
          </a:p>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   </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en-US" strike="noStrike" noProof="1"/>
          </a:p>
        </p:txBody>
      </p:sp>
      <p:sp>
        <p:nvSpPr>
          <p:cNvPr id="10242" name="Content Placeholder 2"/>
          <p:cNvSpPr>
            <a:spLocks noGrp="1"/>
          </p:cNvSpPr>
          <p:nvPr/>
        </p:nvSpPr>
        <p:spPr>
          <a:xfrm>
            <a:off x="116840" y="0"/>
            <a:ext cx="6409690" cy="147828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tenţă</a:t>
            </a:r>
            <a:r>
              <a:rPr lang="ro-RO">
                <a:solidFill>
                  <a:schemeClr val="tx1">
                    <a:lumMod val="65000"/>
                    <a:lumOff val="35000"/>
                  </a:schemeClr>
                </a:solidFill>
                <a:latin typeface="Segoe UI" panose="020B0502040204020203" charset="0"/>
                <a:cs typeface="Segoe UI" panose="020B0502040204020203" charset="0"/>
                <a:sym typeface="+mn-ea"/>
              </a:rPr>
              <a:t>-LED înseriate, rezultând un curent maxim de 8 mA, iar pentru ca o diodă să se aprindă avem nevoie de minim 10 mA.</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p:txBody>
      </p:sp>
      <p:sp>
        <p:nvSpPr>
          <p:cNvPr id="6" name="Content Placeholder 5"/>
          <p:cNvSpPr>
            <a:spLocks noGrp="1"/>
          </p:cNvSpPr>
          <p:nvPr/>
        </p:nvSpPr>
        <p:spPr>
          <a:xfrm>
            <a:off x="185420" y="1639570"/>
            <a:ext cx="6486525" cy="4445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Varianta 3</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en-US">
                <a:solidFill>
                  <a:schemeClr val="tx1">
                    <a:lumMod val="65000"/>
                    <a:lumOff val="35000"/>
                  </a:schemeClr>
                </a:solidFill>
                <a:latin typeface="Gungsuh" panose="02030600000101010101" charset="-127"/>
                <a:ea typeface="Gungsuh" panose="02030600000101010101" charset="-127"/>
                <a:sym typeface="+mn-ea"/>
              </a:rPr>
              <a:t>Legarea</a:t>
            </a:r>
            <a:r>
              <a:rPr lang="ro-RO" altLang="en-US">
                <a:solidFill>
                  <a:schemeClr val="tx1">
                    <a:lumMod val="65000"/>
                    <a:lumOff val="35000"/>
                  </a:schemeClr>
                </a:solidFill>
                <a:latin typeface="Gungsuh" panose="02030600000101010101" charset="-127"/>
                <a:ea typeface="Gungsuh" panose="02030600000101010101" charset="-127"/>
                <a:sym typeface="+mn-ea"/>
              </a:rPr>
              <a:t> în</a:t>
            </a:r>
            <a:r>
              <a:rPr lang="en-US">
                <a:solidFill>
                  <a:schemeClr val="tx1">
                    <a:lumMod val="65000"/>
                    <a:lumOff val="35000"/>
                  </a:schemeClr>
                </a:solidFill>
                <a:latin typeface="Gungsuh" panose="02030600000101010101" charset="-127"/>
                <a:ea typeface="Gungsuh" panose="02030600000101010101" charset="-127"/>
                <a:sym typeface="+mn-ea"/>
              </a:rPr>
              <a:t> serie</a:t>
            </a:r>
            <a:endParaRPr lang="en-US" altLang="en-US" strike="noStrike" noProof="1">
              <a:solidFill>
                <a:schemeClr val="tx1">
                  <a:lumMod val="65000"/>
                  <a:lumOff val="35000"/>
                </a:schemeClr>
              </a:solidFill>
              <a:latin typeface="Gungsuh" panose="02030600000101010101" charset="-127"/>
              <a:ea typeface="Gungsuh" panose="02030600000101010101" charset="-127"/>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Content Placeholder 3" descr="Untitled"/>
          <p:cNvPicPr>
            <a:picLocks noChangeAspect="1"/>
          </p:cNvPicPr>
          <p:nvPr>
            <p:ph idx="1"/>
          </p:nvPr>
        </p:nvPicPr>
        <p:blipFill>
          <a:blip r:embed="rId1"/>
          <a:srcRect l="2521" r="6180"/>
          <a:stretch>
            <a:fillRect/>
          </a:stretch>
        </p:blipFill>
        <p:spPr>
          <a:xfrm>
            <a:off x="314960" y="1207770"/>
            <a:ext cx="6219825" cy="3899535"/>
          </a:xfrm>
        </p:spPr>
      </p:pic>
      <p:sp>
        <p:nvSpPr>
          <p:cNvPr id="3" name="Title 1"/>
          <p:cNvSpPr>
            <a:spLocks noGrp="1"/>
          </p:cNvSpPr>
          <p:nvPr/>
        </p:nvSpPr>
        <p:spPr>
          <a:xfrm>
            <a:off x="-8255" y="271145"/>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Alegerea pinilo</a:t>
            </a:r>
            <a:r>
              <a:rPr lang="ro-RO" altLang="en-US" sz="3600">
                <a:solidFill>
                  <a:schemeClr val="tx1">
                    <a:lumMod val="65000"/>
                    <a:lumOff val="35000"/>
                  </a:schemeClr>
                </a:solidFill>
                <a:latin typeface="Gungsuh" panose="02030600000101010101" charset="-127"/>
                <a:ea typeface="Gungsuh" panose="02030600000101010101" charset="-127"/>
                <a:sym typeface="+mn-ea"/>
              </a:rPr>
              <a:t>r</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125095" y="5024120"/>
            <a:ext cx="6590030" cy="47498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Pinii coloraţi în albastru, roşu, galben şi verde reprezintă pinii aleşi pentru controlul LED-urilor, iar cei cu mov reprezintă restul pinilor aleşi, astfel</a:t>
            </a:r>
            <a:r>
              <a:rPr lang="en-US">
                <a:solidFill>
                  <a:schemeClr val="tx1">
                    <a:lumMod val="65000"/>
                    <a:lumOff val="35000"/>
                  </a:schemeClr>
                </a:solidFill>
                <a:latin typeface="Gungsuh" panose="02030600000101010101" charset="-127"/>
                <a:ea typeface="Gungsuh" panose="02030600000101010101" charset="-127"/>
                <a:sym typeface="+mn-ea"/>
              </a:rPr>
              <a:t>:</a:t>
            </a:r>
            <a:endParaRPr lang="en-US">
              <a:solidFill>
                <a:schemeClr val="tx1">
                  <a:lumMod val="65000"/>
                  <a:lumOff val="35000"/>
                </a:schemeClr>
              </a:solidFill>
              <a:latin typeface="Gungsuh" panose="02030600000101010101" charset="-127"/>
              <a:ea typeface="Gungsuh" panose="02030600000101010101" charset="-127"/>
              <a:sym typeface="+mn-ea"/>
            </a:endParaRPr>
          </a:p>
          <a:p>
            <a:pPr algn="just"/>
            <a:r>
              <a:rPr lang="en-US" altLang="zh-CN">
                <a:solidFill>
                  <a:schemeClr val="tx1">
                    <a:lumMod val="65000"/>
                    <a:lumOff val="35000"/>
                  </a:schemeClr>
                </a:solidFill>
                <a:latin typeface="Segoe UI" panose="020B0502040204020203" charset="0"/>
                <a:cs typeface="Segoe UI" panose="020B0502040204020203" charset="0"/>
                <a:sym typeface="+mn-ea"/>
              </a:rPr>
              <a:t>PB1</a:t>
            </a:r>
            <a:r>
              <a:rPr lang="ro-RO" altLang="en-US">
                <a:solidFill>
                  <a:schemeClr val="tx1">
                    <a:lumMod val="65000"/>
                    <a:lumOff val="35000"/>
                  </a:schemeClr>
                </a:solidFill>
                <a:latin typeface="Segoe UI" panose="020B0502040204020203" charset="0"/>
                <a:cs typeface="Segoe UI" panose="020B0502040204020203" charset="0"/>
                <a:sym typeface="+mn-ea"/>
              </a:rPr>
              <a:t> - pinul care comandă buzzerul. Acesta are nevoie de un semnal PWM pentru a reda frecvenţa şi durata notelor melodiei. Pentru a ne putea creea PWM-ul după cerinţele problemei, portul trebuie să dispună de </a:t>
            </a:r>
            <a:r>
              <a:rPr lang="en-US" altLang="zh-CN">
                <a:solidFill>
                  <a:schemeClr val="tx1">
                    <a:lumMod val="65000"/>
                    <a:lumOff val="35000"/>
                  </a:schemeClr>
                </a:solidFill>
                <a:latin typeface="Segoe UI" panose="020B0502040204020203" charset="0"/>
                <a:cs typeface="Segoe UI" panose="020B0502040204020203" charset="0"/>
                <a:sym typeface="Arial" panose="020B0604020202020204" pitchFamily="34" charset="0"/>
              </a:rPr>
              <a:t>OCR1A</a:t>
            </a:r>
            <a:r>
              <a:rPr lang="ro-RO" altLang="en-US">
                <a:solidFill>
                  <a:schemeClr val="tx1">
                    <a:lumMod val="65000"/>
                    <a:lumOff val="35000"/>
                  </a:schemeClr>
                </a:solidFill>
                <a:latin typeface="Segoe UI" panose="020B0502040204020203" charset="0"/>
                <a:cs typeface="Segoe UI" panose="020B0502040204020203" charset="0"/>
                <a:sym typeface="Arial" panose="020B0604020202020204" pitchFamily="34" charset="0"/>
              </a:rPr>
              <a:t> sau </a:t>
            </a:r>
            <a:r>
              <a:rPr lang="en-US" altLang="zh-CN">
                <a:solidFill>
                  <a:schemeClr val="tx1">
                    <a:lumMod val="65000"/>
                    <a:lumOff val="35000"/>
                  </a:schemeClr>
                </a:solidFill>
                <a:latin typeface="Segoe UI" panose="020B0502040204020203" charset="0"/>
                <a:cs typeface="Segoe UI" panose="020B0502040204020203" charset="0"/>
                <a:sym typeface="Arial" panose="020B0604020202020204" pitchFamily="34" charset="0"/>
              </a:rPr>
              <a:t>OCR</a:t>
            </a:r>
            <a:r>
              <a:rPr lang="ro-RO" altLang="en-US">
                <a:solidFill>
                  <a:schemeClr val="tx1">
                    <a:lumMod val="65000"/>
                    <a:lumOff val="35000"/>
                  </a:schemeClr>
                </a:solidFill>
                <a:latin typeface="Segoe UI" panose="020B0502040204020203" charset="0"/>
                <a:cs typeface="Segoe UI" panose="020B0502040204020203" charset="0"/>
                <a:sym typeface="Arial" panose="020B0604020202020204" pitchFamily="34" charset="0"/>
              </a:rPr>
              <a:t>2B de pe pinul PD3.</a:t>
            </a:r>
            <a:endParaRPr lang="en-US" altLang="zh-CN">
              <a:solidFill>
                <a:schemeClr val="tx1">
                  <a:lumMod val="65000"/>
                  <a:lumOff val="35000"/>
                </a:schemeClr>
              </a:solidFill>
              <a:latin typeface="Segoe UI" panose="020B0502040204020203" charset="0"/>
              <a:cs typeface="Segoe UI" panose="020B0502040204020203" charset="0"/>
              <a:sym typeface="+mn-ea"/>
            </a:endParaRPr>
          </a:p>
          <a:p>
            <a:pPr algn="just"/>
            <a:r>
              <a:rPr lang="en-US" altLang="zh-CN">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PD2</a:t>
            </a:r>
            <a:r>
              <a:rPr lang="ro-RO" alt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 - pinul care citeşte semnalele de intrare de pe buton.</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6298</Words>
  <Application>WPS Presentation</Application>
  <PresentationFormat/>
  <Paragraphs>228</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Gungsuh</vt:lpstr>
      <vt:lpstr>Segoe UI</vt:lpstr>
      <vt:lpstr>Microsoft YaHei</vt:lpstr>
      <vt:lpstr>Wingdings</vt:lpstr>
      <vt:lpstr>Arial Unicode MS</vt:lpstr>
      <vt:lpstr>Calibri</vt:lpstr>
      <vt:lpstr>Default Design</vt:lpstr>
      <vt:lpstr>Copăcelul Muzical</vt:lpstr>
      <vt:lpstr>Descriere</vt:lpstr>
      <vt:lpstr>Proiectarea fizică</vt:lpstr>
      <vt:lpstr>PowerPoint 演示文稿</vt:lpstr>
      <vt:lpstr>Proiectarea butonului</vt:lpstr>
      <vt:lpstr>PowerPoint 演示文稿</vt:lpstr>
      <vt:lpstr>PowerPoint 演示文稿</vt:lpstr>
      <vt:lpstr>PowerPoint 演示文稿</vt:lpstr>
      <vt:lpstr>PowerPoint 演示文稿</vt:lpstr>
      <vt:lpstr>PowerPoint 演示文稿</vt:lpstr>
      <vt:lpstr>PowerPoint 演示文稿</vt:lpstr>
      <vt:lpstr>Inițializare buzzer:</vt:lpstr>
      <vt:lpstr>Main:</vt:lpstr>
      <vt:lpstr>Semnalul PWM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Copăcelul Muzical</dc:title>
  <dc:creator>Yggdrasil</dc:creator>
  <cp:lastModifiedBy>Lenovo</cp:lastModifiedBy>
  <cp:revision>17</cp:revision>
  <dcterms:created xsi:type="dcterms:W3CDTF">2019-01-17T09:08:00Z</dcterms:created>
  <dcterms:modified xsi:type="dcterms:W3CDTF">2021-07-03T13:49:29Z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