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5" r:id="rId12"/>
    <p:sldId id="276" r:id="rId13"/>
    <p:sldId id="277" r:id="rId14"/>
    <p:sldId id="265" r:id="rId15"/>
    <p:sldId id="266" r:id="rId16"/>
    <p:sldId id="269" r:id="rId17"/>
    <p:sldId id="268" r:id="rId18"/>
    <p:sldId id="271" r:id="rId19"/>
    <p:sldId id="267" r:id="rId20"/>
    <p:sldId id="272" r:id="rId21"/>
    <p:sldId id="270" r:id="rId22"/>
    <p:sldId id="274" r:id="rId23"/>
    <p:sldId id="273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401" autoAdjust="0"/>
  </p:normalViewPr>
  <p:slideViewPr>
    <p:cSldViewPr snapToGrid="0">
      <p:cViewPr varScale="1">
        <p:scale>
          <a:sx n="58" d="100"/>
          <a:sy n="58" d="100"/>
        </p:scale>
        <p:origin x="-112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F3F0219-EEC3-47CD-80D0-D5594D977E0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745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 che a causa delle risorse limitate si è usato solo un sottoinsieme di tutti i documenti</a:t>
            </a:r>
          </a:p>
        </p:txBody>
      </p:sp>
      <p:sp>
        <p:nvSpPr>
          <p:cNvPr id="10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9958131-3C39-448D-86AE-8ACBC124337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XMLDocument è una classe che contiene una macchina a stati per fare il parsing.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XMLDocument cerca l’inizio e la fine di ogni tag necessario e salva al suo interno i valori compresi in questi tag.</a:t>
            </a:r>
          </a:p>
        </p:txBody>
      </p:sp>
      <p:sp>
        <p:nvSpPr>
          <p:cNvPr id="10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505674E-3F81-430B-885E-2D4ACFB5B0C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-&gt; salva i singoli termini del testo e le posizioni all’interno dei documenti per effettuare le query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KEYWORDS -&gt; sequenze di parole divise da virgole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 -&gt; campo che permette di individuare univocamente ogni documento</a:t>
            </a:r>
          </a:p>
        </p:txBody>
      </p:sp>
      <p:sp>
        <p:nvSpPr>
          <p:cNvPr id="10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C1140D6-1FC5-4812-9131-C8081F7A78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store d-&gt; di default i campi non sono salvati dentro l’indice</a:t>
            </a: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analyzer -&gt; permette di definire un analizzatore per fare lo stemming delle parole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field_boost -&gt;specifica un moltiplicatore del risultato delle query. Se il titolo contiene parole delle query maggiore è il suo rank. Si da importanza a campi precisi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 -&gt; salva sia la posizione che la frequenza di ogni termine all’interno dei documenti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098210E-5E04-42B2-A9F9-0FD6F69047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Procs -&gt; specifica quanti processi writer utilizzare. Velocizza l’indicizzazione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Add_document vuole un dizionario dove le chiavi sono i nomi dei campi dello schema e i valori sono i valori da inserire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Optimize -&gt; indica che si vuole unire in un indice unico tutti i sotto indici creati. Velocizza le operazioni di ricerca</a:t>
            </a:r>
          </a:p>
        </p:txBody>
      </p:sp>
      <p:sp>
        <p:nvSpPr>
          <p:cNvPr id="11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B013A60-AAA3-447E-935F-61A1D7721A9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Query_dict</a:t>
            </a:r>
            <a:r>
              <a:rPr lang="en-US" dirty="0" smtClean="0"/>
              <a:t> è un </a:t>
            </a:r>
            <a:r>
              <a:rPr lang="en-US" dirty="0" err="1" smtClean="0"/>
              <a:t>dizion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ario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che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contiene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per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ogni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campo la query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d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eseguire</a:t>
            </a:r>
            <a:endParaRPr lang="en-US" sz="12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  <a:cs typeface="Calibri"/>
            </a:endParaRPr>
          </a:p>
          <a:p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Il primo </a:t>
            </a:r>
            <a:r>
              <a:rPr lang="en-US" sz="12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1200" spc="-1" dirty="0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1200" spc="-1" dirty="0" err="1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esegue</a:t>
            </a:r>
            <a:r>
              <a:rPr lang="en-US" sz="1200" spc="-1" dirty="0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 le </a:t>
            </a:r>
            <a:r>
              <a:rPr lang="en-US" sz="1200" spc="-1" dirty="0" err="1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singole</a:t>
            </a:r>
            <a:r>
              <a:rPr lang="en-US" sz="1200" spc="-1" dirty="0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 query</a:t>
            </a:r>
          </a:p>
          <a:p>
            <a:r>
              <a:rPr lang="en-US" sz="1200" spc="-1" dirty="0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Il secondo </a:t>
            </a:r>
            <a:r>
              <a:rPr lang="en-US" sz="1200" spc="-1" dirty="0" err="1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cerc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l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insieme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dei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risultati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piu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piccolo</a:t>
            </a:r>
          </a:p>
          <a:p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Il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terzo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intersec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tutti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i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risultati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delle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query con l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insieme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piu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piccolo</a:t>
            </a:r>
          </a:p>
          <a:p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Si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interseca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con l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insieme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piu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piccolo per </a:t>
            </a:r>
            <a:r>
              <a:rPr lang="en-US" sz="12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ottimizz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are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384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35" name="Immagine 34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  <p:pic>
        <p:nvPicPr>
          <p:cNvPr id="36" name="Immagine 35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79520" y="0"/>
            <a:ext cx="11568240" cy="588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75" name="Immagine 74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  <p:pic>
        <p:nvPicPr>
          <p:cNvPr id="76" name="Immagine 75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79520" y="0"/>
            <a:ext cx="11568240" cy="588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 hidden="1"/>
          <p:cNvSpPr/>
          <p:nvPr/>
        </p:nvSpPr>
        <p:spPr>
          <a:xfrm>
            <a:off x="0" y="0"/>
            <a:ext cx="12191760" cy="1257480"/>
          </a:xfrm>
          <a:prstGeom prst="rect">
            <a:avLst/>
          </a:prstGeom>
          <a:solidFill>
            <a:srgbClr val="2980B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26400" y="1124640"/>
            <a:ext cx="10869840" cy="38811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80000"/>
              </a:lnSpc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0"/>
            <a:ext cx="12191760" cy="1257480"/>
          </a:xfrm>
          <a:prstGeom prst="rect">
            <a:avLst/>
          </a:prstGeom>
          <a:solidFill>
            <a:srgbClr val="2980B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Seventh Outline LevelClick to edit Master text styles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Second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685800" lvl="2" indent="-18252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Third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868680" lvl="3" indent="-18216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Fourth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1051560" lvl="4" indent="-18252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Fifth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/>
          </p:nvPr>
        </p:nvSpPr>
        <p:spPr>
          <a:xfrm>
            <a:off x="9067680" y="6481800"/>
            <a:ext cx="1708200" cy="2394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4/13/18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/>
          </p:nvPr>
        </p:nvSpPr>
        <p:spPr>
          <a:xfrm>
            <a:off x="479520" y="6481800"/>
            <a:ext cx="8435520" cy="23940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/>
          </p:nvPr>
        </p:nvSpPr>
        <p:spPr>
          <a:xfrm>
            <a:off x="10907640" y="6481800"/>
            <a:ext cx="837720" cy="2394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B1D44A0-5505-4C4F-8E1B-3E5709AFEF2F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63520" y="1845000"/>
            <a:ext cx="11593080" cy="3177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Information Retrieval</a:t>
            </a:r>
          </a:p>
          <a:p>
            <a:pPr algn="ctr">
              <a:lnSpc>
                <a:spcPct val="100000"/>
              </a:lnSpc>
            </a:pPr>
            <a:r>
              <a:rPr lang="en-US" sz="4800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 Whoosh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335520" y="5181480"/>
            <a:ext cx="11521080" cy="685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0" strike="noStrike" cap="all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 Simone Cavana, Davide Malvezzi e Michele murgolo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Multi-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field keyword search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Possibilità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ffettuare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r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icerche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utilizzando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parole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chiave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diversi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campi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:</a:t>
            </a:r>
          </a:p>
          <a:p>
            <a:pPr marL="685800" lvl="1" indent="-228240"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Titolo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  <a:cs typeface="Calibri"/>
            </a:endParaRPr>
          </a:p>
          <a:p>
            <a:pPr marL="685800" lvl="1" indent="-228240"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contenuto</a:t>
            </a: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  <a:cs typeface="Calibri"/>
            </a:endParaRPr>
          </a:p>
          <a:p>
            <a:pPr marL="685800" lvl="1" indent="-228240"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autore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  <a:cs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risultati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delle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query sui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singoli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campi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sono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poi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intersecati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.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8628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80" y="0"/>
            <a:ext cx="11568240" cy="1268280"/>
          </a:xfrm>
        </p:spPr>
        <p:txBody>
          <a:bodyPr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Multi-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field </a:t>
            </a: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keyword search</a:t>
            </a:r>
            <a:endParaRPr lang="it-IT" sz="3600" dirty="0"/>
          </a:p>
        </p:txBody>
      </p:sp>
      <p:sp>
        <p:nvSpPr>
          <p:cNvPr id="4" name="TextShape 2"/>
          <p:cNvSpPr txBox="1"/>
          <p:nvPr/>
        </p:nvSpPr>
        <p:spPr>
          <a:xfrm>
            <a:off x="479520" y="1286520"/>
            <a:ext cx="11304720" cy="5373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en-US" sz="24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multiFieldSearch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query_dict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= 0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results = []</a:t>
            </a:r>
          </a:p>
          <a:p>
            <a:pPr>
              <a:lnSpc>
                <a:spcPct val="120000"/>
              </a:lnSpc>
            </a:pPr>
            <a:endParaRPr lang="en-US" sz="1050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field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query_dict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   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results.append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self.keywordSearch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(field,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query_dict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[field]))</a:t>
            </a:r>
          </a:p>
          <a:p>
            <a:pPr>
              <a:lnSpc>
                <a:spcPct val="120000"/>
              </a:lnSpc>
            </a:pPr>
            <a:endParaRPr lang="en-US" sz="1050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range(0,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len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(results)):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if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len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(results[i]) &lt;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len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(results[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]):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       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= i</a:t>
            </a:r>
          </a:p>
          <a:p>
            <a:pPr>
              <a:lnSpc>
                <a:spcPct val="120000"/>
              </a:lnSpc>
            </a:pPr>
            <a:endParaRPr lang="en-US" sz="1050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range(0,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len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(results)):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    results[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].upgrade(results[i])</a:t>
            </a:r>
          </a:p>
          <a:p>
            <a:pPr>
              <a:lnSpc>
                <a:spcPct val="120000"/>
              </a:lnSpc>
            </a:pPr>
            <a:endParaRPr lang="en-US" sz="1050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return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results[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]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04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home\davide\Desktop\Uni\GAVI\GAvI\doc\images\keyword_quer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"/>
          <a:stretch/>
        </p:blipFill>
        <p:spPr bwMode="auto">
          <a:xfrm>
            <a:off x="2933700" y="247650"/>
            <a:ext cx="6324600" cy="6419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00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Tolerant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retrieval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Possibile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</a:t>
            </a: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tre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modi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diversi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 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-grams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Pyenchant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 distance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Grazie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alla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Whoosh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disposizione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l’oggetto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81094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</a:t>
            </a:r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editDistance</a:t>
            </a:r>
            <a:endParaRPr lang="en-US" sz="3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 err="1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editDistanceCorrection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it-IT" sz="2400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query, index):</a:t>
            </a:r>
          </a:p>
          <a:p>
            <a:r>
              <a:rPr lang="en-US" sz="2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</a:t>
            </a:r>
            <a:r>
              <a:rPr lang="en-US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Parse the user query </a:t>
            </a:r>
            <a:r>
              <a:rPr lang="en-US" sz="2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string</a:t>
            </a:r>
            <a:endParaRPr lang="it-IT" sz="2400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. . . </a:t>
            </a:r>
            <a:endParaRPr lang="it-IT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it-IT" sz="2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</a:t>
            </a:r>
            <a:r>
              <a:rPr lang="it-IT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Try </a:t>
            </a:r>
            <a:r>
              <a:rPr lang="it-IT" sz="2400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correcting</a:t>
            </a:r>
            <a:r>
              <a:rPr lang="it-IT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the query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s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= 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index.ix.searcher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corrections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= []</a:t>
            </a:r>
          </a:p>
          <a:p>
            <a:r>
              <a:rPr lang="it-IT" sz="2400" spc="-1" dirty="0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for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 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analyzer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(query):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q =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qp.parse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token.text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corrected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s.correct_query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(q,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token.text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if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corrected.query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!= q: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	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corrections.append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((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token.text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corrected.string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))</a:t>
            </a:r>
          </a:p>
          <a:p>
            <a:endParaRPr lang="it-IT" sz="2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it-IT" sz="2400" spc="-1" dirty="0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it-IT" sz="2400" spc="-1" dirty="0" err="1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return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corrections</a:t>
            </a:r>
            <a:endParaRPr lang="en-US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879860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-grams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Grazie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alla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nltk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disposizione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33764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N-Grams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def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ngramsCorrection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(</a:t>
            </a:r>
            <a:r>
              <a:rPr lang="it-IT" sz="240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, query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):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. . .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# Try </a:t>
            </a:r>
            <a:r>
              <a:rPr lang="it-IT" sz="2400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correcting</a:t>
            </a:r>
            <a:r>
              <a:rPr lang="it-IT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the </a:t>
            </a:r>
            <a:r>
              <a:rPr lang="it-IT" sz="2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query</a:t>
            </a:r>
          </a:p>
          <a:p>
            <a:r>
              <a:rPr lang="it-IT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corrections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= []</a:t>
            </a:r>
          </a:p>
          <a:p>
            <a:r>
              <a:rPr lang="it-IT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for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token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in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analyzer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(query):</a:t>
            </a:r>
          </a:p>
          <a:p>
            <a:r>
              <a:rPr lang="it-IT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corrected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= </a:t>
            </a:r>
            <a:r>
              <a:rPr lang="it-IT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.ngramsMatcher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(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token.text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)</a:t>
            </a:r>
          </a:p>
          <a:p>
            <a:r>
              <a:rPr lang="it-IT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en-US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if</a:t>
            </a:r>
            <a:r>
              <a:rPr lang="en-US" sz="2400" dirty="0">
                <a:latin typeface="Franklin Gothic Medium" panose="020B0603020102020204" pitchFamily="34" charset="0"/>
              </a:rPr>
              <a:t> 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corrected</a:t>
            </a:r>
            <a:r>
              <a:rPr lang="en-US" sz="2400" dirty="0">
                <a:latin typeface="Franklin Gothic Medium" panose="020B0603020102020204" pitchFamily="34" charset="0"/>
              </a:rPr>
              <a:t> </a:t>
            </a:r>
            <a:r>
              <a:rPr lang="en-US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is not </a:t>
            </a:r>
            <a:r>
              <a:rPr lang="en-US" sz="240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None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and corrected != </a:t>
            </a: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token.text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:</a:t>
            </a:r>
          </a:p>
          <a:p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		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corrections.append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((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token.text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, 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corrected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))</a:t>
            </a:r>
          </a:p>
          <a:p>
            <a:r>
              <a:rPr lang="it-IT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endParaRPr lang="it-IT" sz="2400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r>
              <a:rPr lang="it-IT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return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corrections</a:t>
            </a:r>
            <a:endParaRPr lang="en-US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6316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Pyenchant</a:t>
            </a:r>
            <a:endParaRPr lang="en-US" sz="3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Grazie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alla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enchant di python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disposizione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87974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</a:t>
            </a:r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pyenchant</a:t>
            </a:r>
            <a:endParaRPr lang="en-US" sz="3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def</a:t>
            </a:r>
            <a:r>
              <a:rPr lang="it-IT" sz="2400" dirty="0" smtClean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contextCorrection</a:t>
            </a:r>
            <a:r>
              <a:rPr lang="it-IT" sz="2400" dirty="0" smtClean="0">
                <a:latin typeface="Franklin Gothic Medium" panose="020B0603020102020204" pitchFamily="34" charset="0"/>
              </a:rPr>
              <a:t>(</a:t>
            </a:r>
            <a:r>
              <a:rPr lang="it-IT" sz="240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dirty="0" smtClean="0">
                <a:latin typeface="Franklin Gothic Medium" panose="020B0603020102020204" pitchFamily="34" charset="0"/>
              </a:rPr>
              <a:t>, query):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dirty="0" err="1">
                <a:latin typeface="Franklin Gothic Medium" panose="020B0603020102020204" pitchFamily="34" charset="0"/>
              </a:rPr>
              <a:t>.spell_checker.set_text</a:t>
            </a:r>
            <a:r>
              <a:rPr lang="it-IT" sz="2400" dirty="0">
                <a:latin typeface="Franklin Gothic Medium" panose="020B0603020102020204" pitchFamily="34" charset="0"/>
              </a:rPr>
              <a:t>(query</a:t>
            </a:r>
            <a:r>
              <a:rPr lang="it-IT" sz="2400" dirty="0" smtClean="0">
                <a:latin typeface="Franklin Gothic Medium" panose="020B0603020102020204" pitchFamily="34" charset="0"/>
              </a:rPr>
              <a:t>)</a:t>
            </a:r>
          </a:p>
          <a:p>
            <a:endParaRPr lang="it-IT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dirty="0" err="1">
                <a:latin typeface="Franklin Gothic Medium" panose="020B0603020102020204" pitchFamily="34" charset="0"/>
              </a:rPr>
              <a:t>corrections</a:t>
            </a:r>
            <a:r>
              <a:rPr lang="it-IT" sz="2400" dirty="0">
                <a:latin typeface="Franklin Gothic Medium" panose="020B0603020102020204" pitchFamily="34" charset="0"/>
              </a:rPr>
              <a:t> = </a:t>
            </a:r>
            <a:r>
              <a:rPr lang="it-IT" sz="2400" dirty="0" smtClean="0">
                <a:latin typeface="Franklin Gothic Medium" panose="020B0603020102020204" pitchFamily="34" charset="0"/>
              </a:rPr>
              <a:t>[]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for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dirty="0" err="1">
                <a:latin typeface="Franklin Gothic Medium" panose="020B0603020102020204" pitchFamily="34" charset="0"/>
              </a:rPr>
              <a:t>err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in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dirty="0" err="1">
                <a:latin typeface="Franklin Gothic Medium" panose="020B0603020102020204" pitchFamily="34" charset="0"/>
              </a:rPr>
              <a:t>.spell_checker</a:t>
            </a:r>
            <a:r>
              <a:rPr lang="it-IT" sz="2400" dirty="0" smtClean="0">
                <a:latin typeface="Franklin Gothic Medium" panose="020B0603020102020204" pitchFamily="34" charset="0"/>
              </a:rPr>
              <a:t>: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dirty="0" err="1">
                <a:latin typeface="Franklin Gothic Medium" panose="020B0603020102020204" pitchFamily="34" charset="0"/>
              </a:rPr>
              <a:t>sug</a:t>
            </a:r>
            <a:r>
              <a:rPr lang="it-IT" sz="2400" dirty="0">
                <a:latin typeface="Franklin Gothic Medium" panose="020B0603020102020204" pitchFamily="34" charset="0"/>
              </a:rPr>
              <a:t> = </a:t>
            </a:r>
            <a:r>
              <a:rPr lang="it-IT" sz="2400" dirty="0" err="1">
                <a:latin typeface="Franklin Gothic Medium" panose="020B0603020102020204" pitchFamily="34" charset="0"/>
              </a:rPr>
              <a:t>err.suggest</a:t>
            </a:r>
            <a:r>
              <a:rPr lang="it-IT" sz="2400" dirty="0">
                <a:latin typeface="Franklin Gothic Medium" panose="020B0603020102020204" pitchFamily="34" charset="0"/>
              </a:rPr>
              <a:t>()[0</a:t>
            </a:r>
            <a:r>
              <a:rPr lang="it-IT" sz="2400" dirty="0" smtClean="0">
                <a:latin typeface="Franklin Gothic Medium" panose="020B0603020102020204" pitchFamily="34" charset="0"/>
              </a:rPr>
              <a:t>]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dirty="0" err="1">
                <a:latin typeface="Franklin Gothic Medium" panose="020B0603020102020204" pitchFamily="34" charset="0"/>
              </a:rPr>
              <a:t>corrections.append</a:t>
            </a:r>
            <a:r>
              <a:rPr lang="it-IT" sz="2400" dirty="0">
                <a:latin typeface="Franklin Gothic Medium" panose="020B0603020102020204" pitchFamily="34" charset="0"/>
              </a:rPr>
              <a:t>((</a:t>
            </a:r>
            <a:r>
              <a:rPr lang="it-IT" sz="2400" dirty="0" err="1">
                <a:latin typeface="Franklin Gothic Medium" panose="020B0603020102020204" pitchFamily="34" charset="0"/>
              </a:rPr>
              <a:t>err.word</a:t>
            </a:r>
            <a:r>
              <a:rPr lang="it-IT" sz="2400" dirty="0">
                <a:latin typeface="Franklin Gothic Medium" panose="020B0603020102020204" pitchFamily="34" charset="0"/>
              </a:rPr>
              <a:t>, </a:t>
            </a:r>
            <a:r>
              <a:rPr lang="it-IT" sz="2400" dirty="0" err="1">
                <a:latin typeface="Franklin Gothic Medium" panose="020B0603020102020204" pitchFamily="34" charset="0"/>
              </a:rPr>
              <a:t>sug</a:t>
            </a:r>
            <a:r>
              <a:rPr lang="it-IT" sz="2400" dirty="0" smtClean="0">
                <a:latin typeface="Franklin Gothic Medium" panose="020B0603020102020204" pitchFamily="34" charset="0"/>
              </a:rPr>
              <a:t>))</a:t>
            </a:r>
          </a:p>
          <a:p>
            <a:endParaRPr lang="it-IT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return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dirty="0" err="1">
                <a:latin typeface="Franklin Gothic Medium" panose="020B0603020102020204" pitchFamily="34" charset="0"/>
              </a:rPr>
              <a:t>corrections</a:t>
            </a:r>
            <a:endParaRPr lang="en-US" sz="2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918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Scopo del progetto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79520" y="1484640"/>
            <a:ext cx="11232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Realizzazione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un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sistema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information retrieval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utilizzando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forniti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da TREC Precision Medicine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Più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 un 1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miliardo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disponibili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formato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3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0 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query con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relativi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rilevanti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per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effettuare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benchmark.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Sviluppato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python con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supporto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delle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whoosh 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nltk</a:t>
            </a:r>
            <a:endParaRPr lang="en-US" sz="28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829119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42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8555517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Indicizzazione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L’indicizzazione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file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divide in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alcune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fasi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Parsing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Crezione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uno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schema di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salvataggio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Creazione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dell’indice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Parsing dei documenti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è un file xml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rispetta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lo schema RELAX NG Compact Syntax.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Informazioni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Article-title →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titolo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Contrib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-group →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lista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nomi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cognomi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degli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autori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Date → data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pubblicazione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Abstract →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riassunto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contenuto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Body →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contenuto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en-US" sz="2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 parsing è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effettuato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tramite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la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metodologia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SAX.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Parsing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parseDocument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path):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# Create the xml parser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parser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doc_parser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xml.sax.make_parser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# Create the document handler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document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XMLDocument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# Parse the document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doc_parser.setContentHandler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(document)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doc_parser.parse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(path)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return 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Schema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Lo schema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definisce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quali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campi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quali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tipi di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l’indice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dovrà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contenere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 tipi di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principali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sono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TEXT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KEYWORDS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ID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NUMERIC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DATE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BOOLEAN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Codice: Creazione schema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91520" y="1484640"/>
            <a:ext cx="11809080" cy="5373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getSchema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():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return 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Schema(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path = ID(unique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		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title = TEXT(analyzer = 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StemmingAnalyzer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field_boost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2.0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authors = TEXT(stored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pubdate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DATETIME(stored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abstract = TEXT(vector = Positions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analyzer = 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StemmingAnalyzer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content = TEXT(vector = Positions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analyzer = 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StemmingAnalyzer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stored =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True)                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)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La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classe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index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permette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inverted index sui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forniti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Le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funzioni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principali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per la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creazione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un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indece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sono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index.create_in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dir_name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schema)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index.open_dir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dir_name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</a:t>
            </a:r>
          </a:p>
          <a:p>
            <a:endParaRPr lang="en-US" sz="2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Per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aggiungere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ad un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deve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writer: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writer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index.writer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procs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=4)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writer.add_document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schema_dict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writer.commit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(optimize=True)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Creazione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79520" y="1484640"/>
            <a:ext cx="11304720" cy="5373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0" strike="noStrike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createIndex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working_dir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):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Create new index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DocumentIndex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getSchema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()) </a:t>
            </a: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doc_index.cleanIndex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working_dir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 </a:t>
            </a:r>
          </a:p>
          <a:p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Get </a:t>
            </a:r>
            <a:r>
              <a:rPr lang="en-US" sz="24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files list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files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getFileList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working_dir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".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")</a:t>
            </a:r>
          </a:p>
          <a:p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doc_index.beginIndexing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Add each file to the index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 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files: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doc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parseDocument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(f)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doc_index.addDoc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(f, doc) </a:t>
            </a: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doc_index.endIndexing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</TotalTime>
  <Words>695</Words>
  <Application>Microsoft Office PowerPoint</Application>
  <PresentationFormat>Custom</PresentationFormat>
  <Paragraphs>169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Multi-field keyword search</vt:lpstr>
      <vt:lpstr>Codice: Multi-field keyword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/>
  <dc:description/>
  <cp:lastModifiedBy>Davide Malvezzi</cp:lastModifiedBy>
  <cp:revision>22</cp:revision>
  <dcterms:created xsi:type="dcterms:W3CDTF">2015-06-14T17:13:12Z</dcterms:created>
  <dcterms:modified xsi:type="dcterms:W3CDTF">2018-05-15T08:30:41Z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  <property fmtid="{D5CDD505-2E9C-101B-9397-08002B2CF9AE}" pid="12" name="_TemplateID">
    <vt:lpwstr>TC029010249991</vt:lpwstr>
  </property>
</Properties>
</file>