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77" r:id="rId14"/>
    <p:sldId id="265" r:id="rId15"/>
    <p:sldId id="266" r:id="rId16"/>
    <p:sldId id="269" r:id="rId17"/>
    <p:sldId id="268" r:id="rId18"/>
    <p:sldId id="270" r:id="rId19"/>
    <p:sldId id="267" r:id="rId20"/>
    <p:sldId id="272" r:id="rId21"/>
    <p:sldId id="281" r:id="rId22"/>
    <p:sldId id="280" r:id="rId23"/>
    <p:sldId id="283" r:id="rId24"/>
    <p:sldId id="288" r:id="rId25"/>
    <p:sldId id="289" r:id="rId26"/>
    <p:sldId id="279" r:id="rId27"/>
    <p:sldId id="27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0810" autoAdjust="0"/>
  </p:normalViewPr>
  <p:slideViewPr>
    <p:cSldViewPr snapToGrid="0">
      <p:cViewPr varScale="1">
        <p:scale>
          <a:sx n="59" d="100"/>
          <a:sy n="59" d="100"/>
        </p:scale>
        <p:origin x="-108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3F0219-EEC3-47CD-80D0-D5594D977E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45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3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Jaccard</a:t>
            </a:r>
            <a:r>
              <a:rPr lang="it-IT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(s1 ∩</a:t>
            </a:r>
            <a:r>
              <a:rPr lang="it-IT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s2) / (s1 u s2)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7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 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assegna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punteggio</a:t>
            </a:r>
            <a:r>
              <a:rPr lang="en-US" sz="28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b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ase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volte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appare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 -&gt;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sopra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ma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considera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rarirà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termine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tutti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probabilistico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987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58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3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 che a causa delle risorse limitate si è usato solo un sottoinsieme di tutti i documenti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958131-3C39-448D-86AE-8ACBC12433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è una classe che contiene una macchina a stati per fare il parsing.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XMLDocument cerca l’inizio e la fine di ogni tag necessario e salva al suo interno i valori compresi in questi tag.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505674E-3F81-430B-885E-2D4ACFB5B0C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-&gt; salva i singoli termini del testo e le posizioni all’interno dei documenti per effettuare le query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KEYWORDS -&gt; sequenze di parole divise da virgole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-&gt; campo che permette di individuare univocamente ogni documento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C1140D6-1FC5-4812-9131-C8081F7A78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d-&gt; di default i campi non sono salvati dentro l’indice</a:t>
            </a: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analyzer -&gt; permette di definire un analizzatore per fare lo stemming delle parole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field_boost -&gt;specifica un moltiplicatore del risultato delle query. Se il titolo contiene parole delle query maggiore è il suo rank. Si da importanza a campi precisi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 -&gt; salva sia la posizione che la frequenza di ogni termine all’interno dei documenti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98210E-5E04-42B2-A9F9-0FD6F69047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Procs -&gt; specifica quanti processi writer utilizzare. Velocizza l’indicizzazione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Add_document vuole un dizionario dove le chiavi sono i nomi dei campi dello schema e i valori sono i valori da inserire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Optimize -&gt; indica che si vuole unire in un indice unico tutti i sotto indici creati. Velocizza le operazioni di ricerca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B013A60-AAA3-447E-935F-61A1D7721A9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Query_dict</a:t>
            </a:r>
            <a:r>
              <a:rPr lang="en-US" dirty="0" smtClean="0"/>
              <a:t> è un </a:t>
            </a:r>
            <a:r>
              <a:rPr lang="en-US" dirty="0" err="1" smtClean="0"/>
              <a:t>dizion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ario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contiene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per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ogni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campo la query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d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eseguire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primo </a:t>
            </a:r>
            <a:r>
              <a:rPr lang="en-US" sz="1200" spc="-1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singole</a:t>
            </a:r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 query</a:t>
            </a:r>
          </a:p>
          <a:p>
            <a:r>
              <a:rPr lang="en-US" sz="1200" spc="-1" dirty="0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Il secondo </a:t>
            </a:r>
            <a:r>
              <a:rPr lang="en-US" sz="1200" spc="-1" dirty="0" err="1" smtClean="0">
                <a:uFill>
                  <a:solidFill>
                    <a:srgbClr val="FFFFFF"/>
                  </a:solidFill>
                </a:uFill>
                <a:latin typeface="Franklin Gothic Medium"/>
              </a:rPr>
              <a:t>cerc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terzo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tutti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con l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</a:t>
            </a:r>
          </a:p>
          <a:p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 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con l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insieme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piu</a:t>
            </a:r>
            <a:r>
              <a:rPr lang="en-US" sz="1200" spc="-1" baseline="0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piccolo per </a:t>
            </a:r>
            <a:r>
              <a:rPr lang="en-US" sz="1200" spc="-1" baseline="0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ottimizz</a:t>
            </a:r>
            <a:r>
              <a:rPr lang="en-US" sz="12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are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3847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 -&gt;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-&gt;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simili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lexicon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554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query</a:t>
            </a:r>
            <a:r>
              <a:rPr lang="it-IT" dirty="0" smtClean="0"/>
              <a:t> -&gt; </a:t>
            </a:r>
            <a:r>
              <a:rPr lang="it-IT" baseline="0" dirty="0" smtClean="0"/>
              <a:t>utile per confrontare se il correttore ha già cambiato qualcosa</a:t>
            </a:r>
          </a:p>
          <a:p>
            <a:r>
              <a:rPr lang="it-IT" baseline="0" dirty="0" err="1" smtClean="0"/>
              <a:t>string</a:t>
            </a:r>
            <a:r>
              <a:rPr lang="it-IT" baseline="0" dirty="0" smtClean="0"/>
              <a:t> -&gt; versione corretta della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dell’utente</a:t>
            </a:r>
          </a:p>
          <a:p>
            <a:r>
              <a:rPr lang="it-IT" baseline="0" dirty="0" err="1" smtClean="0"/>
              <a:t>tokens</a:t>
            </a:r>
            <a:r>
              <a:rPr lang="it-IT" baseline="0" dirty="0" smtClean="0"/>
              <a:t> -&gt;lista di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che rappresentano la </a:t>
            </a:r>
            <a:r>
              <a:rPr lang="it-IT" baseline="0" dirty="0" err="1" smtClean="0"/>
              <a:t>query</a:t>
            </a:r>
            <a:r>
              <a:rPr lang="it-IT" baseline="0" dirty="0" smtClean="0"/>
              <a:t> corretta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F3F0219-EEC3-47CD-80D0-D5594D977E0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0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5" name="Immagine 3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36" name="Immagine 3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75" name="Immagine 74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  <p:pic>
        <p:nvPicPr>
          <p:cNvPr id="76" name="Immagine 75"/>
          <p:cNvPicPr/>
          <p:nvPr/>
        </p:nvPicPr>
        <p:blipFill>
          <a:blip r:embed="rId2"/>
          <a:stretch/>
        </p:blipFill>
        <p:spPr>
          <a:xfrm>
            <a:off x="3051360" y="1484280"/>
            <a:ext cx="6161040" cy="491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79520" y="0"/>
            <a:ext cx="11568240" cy="5880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952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4915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72280" y="405252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7952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72280" y="1484640"/>
            <a:ext cx="551664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9520" y="4052520"/>
            <a:ext cx="11304720" cy="2344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 hidden="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26400" y="1124640"/>
            <a:ext cx="10869840" cy="3881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760" cy="1257480"/>
          </a:xfrm>
          <a:prstGeom prst="rect">
            <a:avLst/>
          </a:prstGeom>
          <a:solidFill>
            <a:srgbClr val="2980B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79520" y="0"/>
            <a:ext cx="11568240" cy="12682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9520" y="1484640"/>
            <a:ext cx="11304720" cy="4915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Seventh Outline LevelClick to edit Master text styles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Second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685800" lvl="2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Third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868680" lvl="3" indent="-18216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Fourth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1051560" lvl="4" indent="-18252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Fifth level</a:t>
            </a:r>
            <a:endParaRPr lang="en-US" sz="2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/>
          </p:nvPr>
        </p:nvSpPr>
        <p:spPr>
          <a:xfrm>
            <a:off x="9067680" y="6481800"/>
            <a:ext cx="170820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4/13/18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/>
          </p:nvPr>
        </p:nvSpPr>
        <p:spPr>
          <a:xfrm>
            <a:off x="479520" y="6481800"/>
            <a:ext cx="8435520" cy="2394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/>
          </p:nvPr>
        </p:nvSpPr>
        <p:spPr>
          <a:xfrm>
            <a:off x="10907640" y="6481800"/>
            <a:ext cx="837720" cy="2394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1D44A0-5505-4C4F-8E1B-3E5709AFEF2F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63520" y="1845000"/>
            <a:ext cx="11593080" cy="3177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0" strike="noStrike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Information Retrieval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 Whoosh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335520" y="5181480"/>
            <a:ext cx="11521080" cy="68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b="0" strike="noStrike" cap="all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Simone Cavana, Davide Malvezzi e Michele murgolo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keyword search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ffettuare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icerche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chiave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diversi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:</a:t>
            </a: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t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itolo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contenuto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685800" lvl="1" indent="-228240"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autore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  <a:cs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query sui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singoli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campi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 poi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intersecati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.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62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0" y="0"/>
            <a:ext cx="11568240" cy="1268280"/>
          </a:xfrm>
        </p:spPr>
        <p:txBody>
          <a:bodyPr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Multi-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field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  <a:cs typeface="Calibri"/>
              </a:rPr>
              <a:t>keyword search</a:t>
            </a:r>
            <a:endParaRPr lang="it-IT" sz="3600" dirty="0"/>
          </a:p>
        </p:txBody>
      </p:sp>
      <p:sp>
        <p:nvSpPr>
          <p:cNvPr id="4" name="TextShape 2"/>
          <p:cNvSpPr txBox="1"/>
          <p:nvPr/>
        </p:nvSpPr>
        <p:spPr>
          <a:xfrm>
            <a:off x="479520" y="128652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multiFieldSearch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results = []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field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results.append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.keywordSearch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(field,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query_dict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[field]))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(results[i]) &lt;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   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= i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range(0, 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len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(results)):</a:t>
            </a: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   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].upgrade(results[i])</a:t>
            </a:r>
          </a:p>
          <a:p>
            <a:pPr>
              <a:lnSpc>
                <a:spcPct val="120000"/>
              </a:lnSpc>
            </a:pPr>
            <a:endParaRPr lang="en-US" sz="1050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       </a:t>
            </a:r>
            <a:r>
              <a:rPr lang="en-US" sz="2400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 results[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latin typeface="Franklin Gothic Medium"/>
              </a:rPr>
              <a:t>min_index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Franklin Gothic Medium"/>
              </a:rPr>
              <a:t>]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04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1"/>
          <a:stretch/>
        </p:blipFill>
        <p:spPr bwMode="auto">
          <a:xfrm>
            <a:off x="2803072" y="188175"/>
            <a:ext cx="6585857" cy="6481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0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Tolerant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retrieval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keyword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lingua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inglese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lexicon di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generato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i termini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nell‘indice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yenchant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 distance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correct_query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originalQuery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ritorna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attributi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10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editDistanceCorrection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smtClean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query, index):</a:t>
            </a:r>
          </a:p>
          <a:p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 the user query </a:t>
            </a:r>
            <a:r>
              <a:rPr lang="en-US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string</a:t>
            </a:r>
            <a:endParaRPr lang="it-IT" sz="2400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. . . 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Try </a:t>
            </a:r>
            <a:r>
              <a:rPr lang="it-IT" sz="2400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correcting</a:t>
            </a:r>
            <a:r>
              <a:rPr lang="it-IT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the query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s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index.ix.searcher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 []</a:t>
            </a: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for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(query):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q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qp.parse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s.correct_query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(q,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if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corrected.query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!= q:</a:t>
            </a: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corrections.append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((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token.text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corrected.string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))</a:t>
            </a:r>
          </a:p>
          <a:p>
            <a:endParaRPr lang="it-IT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corrections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879860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ngrams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(word, q)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divide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grams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lunghezza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 (bigrams, trigrams, … )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grams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vengono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di parole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presenti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dizionario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viene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come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corretta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ha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grams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comune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immessa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(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Jaccard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coefficient con threshold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variabile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2337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</a:t>
            </a:r>
            <a:r>
              <a:rPr lang="it-IT" sz="3600" dirty="0"/>
              <a:t> </a:t>
            </a:r>
            <a:r>
              <a:rPr lang="it-IT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N-</a:t>
            </a:r>
            <a:r>
              <a:rPr lang="it-IT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Grams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ngramsMatcher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, w,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=0.2):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. . .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= list(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englishWords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(word</a:t>
            </a:r>
            <a:r>
              <a:rPr lang="it-IT" sz="2400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=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.jaccard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(set(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), set(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word_qgrams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))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	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if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v &gt;=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thr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and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v &gt; score:</a:t>
            </a:r>
          </a:p>
          <a:p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= word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		score = v</a:t>
            </a:r>
          </a:p>
          <a:p>
            <a:r>
              <a:rPr lang="it-IT" sz="2400" dirty="0">
                <a:latin typeface="Franklin Gothic Medium" panose="020B0603020102020204" pitchFamily="34" charset="0"/>
              </a:rPr>
              <a:t>	</a:t>
            </a:r>
            <a:r>
              <a:rPr lang="it-IT" sz="2400" spc="-1" dirty="0" err="1" smtClean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results</a:t>
            </a:r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11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enchant di python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disposizione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che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rispetto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ai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metodi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introdotti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precedentemente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corregge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basandosi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L’oggetto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spell_checker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prende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input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query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lista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di parole da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L’output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consiste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in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coppie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contenenti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parola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originale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e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sua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correzione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t-IT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74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pyenchant</a:t>
            </a:r>
            <a:endParaRPr lang="en-US" sz="36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def</a:t>
            </a:r>
            <a:r>
              <a:rPr lang="it-IT" sz="2400" dirty="0" smtClean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contextCorrection</a:t>
            </a:r>
            <a:r>
              <a:rPr lang="it-IT" sz="2400" dirty="0" smtClean="0">
                <a:latin typeface="Franklin Gothic Medium" panose="020B0603020102020204" pitchFamily="34" charset="0"/>
              </a:rPr>
              <a:t>(</a:t>
            </a:r>
            <a:r>
              <a:rPr lang="it-IT" sz="240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smtClean="0">
                <a:latin typeface="Franklin Gothic Medium" panose="020B0603020102020204" pitchFamily="34" charset="0"/>
              </a:rPr>
              <a:t>, query):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.spell_checker.set_text</a:t>
            </a:r>
            <a:r>
              <a:rPr lang="it-IT" sz="2400" dirty="0">
                <a:latin typeface="Franklin Gothic Medium" panose="020B0603020102020204" pitchFamily="34" charset="0"/>
              </a:rPr>
              <a:t>(query</a:t>
            </a:r>
            <a:r>
              <a:rPr lang="it-IT" sz="2400" dirty="0" smtClean="0">
                <a:latin typeface="Franklin Gothic Medium" panose="020B0603020102020204" pitchFamily="34" charset="0"/>
              </a:rPr>
              <a:t>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smtClean="0">
                <a:latin typeface="Franklin Gothic Medium" panose="020B0603020102020204" pitchFamily="34" charset="0"/>
              </a:rPr>
              <a:t>[]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for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err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in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spc="-1" dirty="0" err="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self</a:t>
            </a:r>
            <a:r>
              <a:rPr lang="it-IT" sz="2400" dirty="0" err="1">
                <a:latin typeface="Franklin Gothic Medium" panose="020B0603020102020204" pitchFamily="34" charset="0"/>
              </a:rPr>
              <a:t>.spell_checker</a:t>
            </a:r>
            <a:r>
              <a:rPr lang="it-IT" sz="2400" dirty="0" smtClean="0">
                <a:latin typeface="Franklin Gothic Medium" panose="020B0603020102020204" pitchFamily="34" charset="0"/>
              </a:rPr>
              <a:t>: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>
                <a:latin typeface="Franklin Gothic Medium" panose="020B0603020102020204" pitchFamily="34" charset="0"/>
              </a:rPr>
              <a:t> = </a:t>
            </a:r>
            <a:r>
              <a:rPr lang="it-IT" sz="2400" dirty="0" err="1">
                <a:latin typeface="Franklin Gothic Medium" panose="020B0603020102020204" pitchFamily="34" charset="0"/>
              </a:rPr>
              <a:t>err.suggest</a:t>
            </a:r>
            <a:r>
              <a:rPr lang="it-IT" sz="2400" dirty="0">
                <a:latin typeface="Franklin Gothic Medium" panose="020B0603020102020204" pitchFamily="34" charset="0"/>
              </a:rPr>
              <a:t>()[0</a:t>
            </a:r>
            <a:r>
              <a:rPr lang="it-IT" sz="2400" dirty="0" smtClean="0">
                <a:latin typeface="Franklin Gothic Medium" panose="020B0603020102020204" pitchFamily="34" charset="0"/>
              </a:rPr>
              <a:t>]</a:t>
            </a:r>
          </a:p>
          <a:p>
            <a:r>
              <a:rPr lang="it-IT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corrections.append</a:t>
            </a:r>
            <a:r>
              <a:rPr lang="it-IT" sz="2400" dirty="0">
                <a:latin typeface="Franklin Gothic Medium" panose="020B0603020102020204" pitchFamily="34" charset="0"/>
              </a:rPr>
              <a:t>((</a:t>
            </a:r>
            <a:r>
              <a:rPr lang="it-IT" sz="2400" dirty="0" err="1">
                <a:latin typeface="Franklin Gothic Medium" panose="020B0603020102020204" pitchFamily="34" charset="0"/>
              </a:rPr>
              <a:t>err.word</a:t>
            </a:r>
            <a:r>
              <a:rPr lang="it-IT" sz="2400" dirty="0">
                <a:latin typeface="Franklin Gothic Medium" panose="020B0603020102020204" pitchFamily="34" charset="0"/>
              </a:rPr>
              <a:t>, </a:t>
            </a:r>
            <a:r>
              <a:rPr lang="it-IT" sz="2400" dirty="0" err="1">
                <a:latin typeface="Franklin Gothic Medium" panose="020B0603020102020204" pitchFamily="34" charset="0"/>
              </a:rPr>
              <a:t>sug</a:t>
            </a:r>
            <a:r>
              <a:rPr lang="it-IT" sz="2400" dirty="0" smtClean="0">
                <a:latin typeface="Franklin Gothic Medium" panose="020B0603020102020204" pitchFamily="34" charset="0"/>
              </a:rPr>
              <a:t>))</a:t>
            </a:r>
          </a:p>
          <a:p>
            <a:endParaRPr lang="it-IT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  <a:p>
            <a:r>
              <a:rPr lang="it-IT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	</a:t>
            </a:r>
            <a:r>
              <a:rPr lang="it-IT" sz="2400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 panose="020B0603020102020204" pitchFamily="34" charset="0"/>
              </a:rPr>
              <a:t>return</a:t>
            </a:r>
            <a:r>
              <a:rPr lang="it-IT" sz="2400" dirty="0">
                <a:latin typeface="Franklin Gothic Medium" panose="020B0603020102020204" pitchFamily="34" charset="0"/>
              </a:rPr>
              <a:t> </a:t>
            </a:r>
            <a:r>
              <a:rPr lang="it-IT" sz="2400" dirty="0" err="1">
                <a:latin typeface="Franklin Gothic Medium" panose="020B0603020102020204" pitchFamily="34" charset="0"/>
              </a:rPr>
              <a:t>corrections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918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Scopo del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9520" y="1484640"/>
            <a:ext cx="11232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Realizzazione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sistema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TREC Precision Medicine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Più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un 1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miliardo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disponibili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formato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3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0 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con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relativi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rilevanti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Sviluppato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 python con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supporto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Whoosh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NLTK.</a:t>
            </a:r>
            <a:endParaRPr lang="en-US" sz="2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retrieval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54334" y="1490083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information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retrival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quelli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implementati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dalla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Whoosh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TF_IDF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Ogni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volta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utente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scegliere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quale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ranking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221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Benchmark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dal set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possibili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benchmark per: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Valutare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rfo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mance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modello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Confrontare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da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Misure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</a:p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71288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Precision-Recall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verrà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proposto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confrontro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precision-recall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diversi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Query: “21-year-old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female with progressive 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arthralgias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fatigue, and butterfly-shaped facial rash. Labs are significant for positive ANA and anti-double-stranded DNA, as well as proteinuria and RBC casts.”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7683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Query parsing</a:t>
            </a:r>
            <a:endParaRPr lang="it-IT" dirty="0"/>
          </a:p>
        </p:txBody>
      </p:sp>
      <p:sp>
        <p:nvSpPr>
          <p:cNvPr id="5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Essendo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query del benchmark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espresse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sotto forma 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descrizione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preprocessato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testo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segni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punteggiatura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Rimuovendo</a:t>
            </a: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stop-word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termini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soli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aggettivi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ricerc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</a:t>
            </a: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fare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ciò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utilizzate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funzionalità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libreria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NLTK.</a:t>
            </a:r>
          </a:p>
        </p:txBody>
      </p:sp>
    </p:spTree>
    <p:extLst>
      <p:ext uri="{BB962C8B-B14F-4D97-AF65-F5344CB8AC3E}">
        <p14:creationId xmlns:p14="http://schemas.microsoft.com/office/powerpoint/2010/main" val="221295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query pre-processing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02995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word_tokenize</a:t>
            </a:r>
            <a:r>
              <a:rPr lang="en-US" sz="2400" dirty="0" smtClean="0"/>
              <a:t>(query)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punctuation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string.punctuation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removing </a:t>
            </a:r>
            <a:r>
              <a:rPr lang="en-US" sz="2400" dirty="0" err="1" smtClean="0">
                <a:solidFill>
                  <a:srgbClr val="00B050"/>
                </a:solidFill>
              </a:rPr>
              <a:t>stopWords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]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stemming phase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[</a:t>
            </a:r>
            <a:r>
              <a:rPr lang="en-US" sz="2400" dirty="0" err="1" smtClean="0"/>
              <a:t>stemmer.stem</a:t>
            </a:r>
            <a:r>
              <a:rPr lang="en-US" sz="2400" dirty="0" smtClean="0"/>
              <a:t>(word)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]</a:t>
            </a:r>
          </a:p>
          <a:p>
            <a:endParaRPr lang="en-US" sz="1200" dirty="0"/>
          </a:p>
          <a:p>
            <a:r>
              <a:rPr lang="en-US" sz="2400" dirty="0" smtClean="0">
                <a:solidFill>
                  <a:srgbClr val="00B050"/>
                </a:solidFill>
              </a:rPr>
              <a:t># adding POS </a:t>
            </a:r>
          </a:p>
          <a:p>
            <a:r>
              <a:rPr lang="en-US" sz="2400" dirty="0" err="1" smtClean="0"/>
              <a:t>wordsFiltered</a:t>
            </a:r>
            <a:r>
              <a:rPr lang="en-US" sz="2400" dirty="0" smtClean="0"/>
              <a:t> = </a:t>
            </a:r>
            <a:r>
              <a:rPr lang="en-US" sz="2400" dirty="0" err="1" smtClean="0"/>
              <a:t>pos_tag</a:t>
            </a:r>
            <a:r>
              <a:rPr lang="en-US" sz="2400" dirty="0" smtClean="0"/>
              <a:t>(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, </a:t>
            </a:r>
            <a:r>
              <a:rPr lang="en-US" sz="2400" dirty="0" err="1" smtClean="0"/>
              <a:t>tagset</a:t>
            </a:r>
            <a:r>
              <a:rPr lang="en-US" sz="2400" dirty="0" smtClean="0"/>
              <a:t>='universal') </a:t>
            </a:r>
          </a:p>
          <a:p>
            <a:endParaRPr lang="en-US" sz="12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# keep only NOUN and ADJ 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 smtClean="0"/>
              <a:t> word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</a:t>
            </a:r>
            <a:r>
              <a:rPr lang="en-US" sz="2400" dirty="0" err="1" smtClean="0"/>
              <a:t>wordsFiltered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err="1" smtClean="0"/>
              <a:t>str</a:t>
            </a:r>
            <a:r>
              <a:rPr lang="en-US" sz="2400" dirty="0" smtClean="0"/>
              <a:t>(word[1])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['NOUN', 'ADJ']:  </a:t>
            </a:r>
            <a:r>
              <a:rPr lang="en-US" sz="2400" dirty="0" err="1" smtClean="0"/>
              <a:t>words.append</a:t>
            </a:r>
            <a:r>
              <a:rPr lang="en-US" sz="2400" dirty="0" smtClean="0"/>
              <a:t>(word[0])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6635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BM25 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t="5701" r="6287"/>
          <a:stretch/>
        </p:blipFill>
        <p:spPr>
          <a:xfrm>
            <a:off x="2715986" y="1372136"/>
            <a:ext cx="6760029" cy="53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8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TF-IDF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5877" r="7327"/>
          <a:stretch/>
        </p:blipFill>
        <p:spPr>
          <a:xfrm>
            <a:off x="2699400" y="1391385"/>
            <a:ext cx="6793200" cy="54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1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Frequency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6169" r="8260"/>
          <a:stretch/>
        </p:blipFill>
        <p:spPr>
          <a:xfrm>
            <a:off x="2726444" y="1389231"/>
            <a:ext cx="6673797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R-Precision</a:t>
            </a:r>
            <a:endParaRPr lang="en-US" sz="36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gra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ico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successivo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mostra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risultati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due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modelli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R-Precision.</a:t>
            </a:r>
            <a:endParaRPr lang="en-US" sz="28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</a:t>
            </a:r>
            <a:r>
              <a:rPr lang="en-US" sz="28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ronto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eseguito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su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</a:t>
            </a:r>
            <a:r>
              <a:rPr lang="en-US" sz="28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insieme</a:t>
            </a:r>
            <a:r>
              <a:rPr lang="en-US" sz="28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30 query.</a:t>
            </a:r>
          </a:p>
        </p:txBody>
      </p:sp>
    </p:spTree>
    <p:extLst>
      <p:ext uri="{BB962C8B-B14F-4D97-AF65-F5344CB8AC3E}">
        <p14:creationId xmlns:p14="http://schemas.microsoft.com/office/powerpoint/2010/main" val="14050521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36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Esempio</a:t>
            </a:r>
            <a:r>
              <a:rPr lang="en-US" sz="36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R-Precision(BM25F, Frequency, 30)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7" y="1400998"/>
            <a:ext cx="10958945" cy="54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Indicizzazione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L’indicizzazione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divide in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alcune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fasi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schema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salvataggio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dell’indice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Parsing dei documenti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è un file xml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che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rispetta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lo schema RELAX NG Compact Syntax.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Informazioni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utili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Article-title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titolo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Contrib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-group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lista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cognomi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degli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autori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 → data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pubblicazione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riassunto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Body →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contenuto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del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Il parsing è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effettuato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tramite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metodologia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SAX.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Parsing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path):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xml parser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parser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xml.sax.make_parser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Create the document handler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document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XMLDocument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# Parse the document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doc_parser.setContentHandler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(document)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doc_parser.parse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(path)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Lo schema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definisce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campi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quali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l’indice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dovrà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 tipi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TEXT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KEYWORDS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ID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NUMERIC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DATE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BOOLEAN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Codice: Creazione 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91520" y="1484640"/>
            <a:ext cx="1180908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():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return 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Schema(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path = ID(unique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		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title = TEXT(analyzer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field_boost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2.0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authors = TEXT(stored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pubdate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DATETIME(stored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abstract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 True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),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content = TEXT(vector = Positions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analyzer = </a:t>
            </a:r>
            <a:r>
              <a:rPr lang="en-US" sz="24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StemmingAnalyzer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(),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stored =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True)                 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9520" y="1484640"/>
            <a:ext cx="11304720" cy="491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classe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index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permette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inverted index sui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forniti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Le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funzioni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principali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per la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di un </a:t>
            </a:r>
            <a:r>
              <a:rPr lang="en-US" sz="2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sono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index.create_in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schema)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index.open_dir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dir_name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endParaRPr lang="en-US" sz="2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 marL="228600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Per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aggiungere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i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ad un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si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deve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creare</a:t>
            </a: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un writer: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index.writer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procs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=4)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writer.add_document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schema_dict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</a:t>
            </a:r>
          </a:p>
          <a:p>
            <a:pPr marL="457200" lvl="1" indent="-228240">
              <a:lnSpc>
                <a:spcPct val="100000"/>
              </a:lnSpc>
              <a:buClr>
                <a:srgbClr val="404040"/>
              </a:buClr>
              <a:buFont typeface="Arial"/>
              <a:buChar char="▪"/>
            </a:pP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writer.commit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(optimize=True)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79520" y="0"/>
            <a:ext cx="11568240" cy="12682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Codice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: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Creazione</a:t>
            </a:r>
            <a:r>
              <a:rPr lang="en-US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indice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79520" y="1484640"/>
            <a:ext cx="11304720" cy="537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0" strike="noStrike" spc="-1" dirty="0" err="1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def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</a:t>
            </a:r>
            <a:r>
              <a:rPr lang="en-US" sz="24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createIndex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self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Create new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DocumentIndex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getSchema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doc_index.cleanIndex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) </a:t>
            </a:r>
          </a:p>
          <a:p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Get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 list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files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getFileList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working_dir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, ".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nxml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")</a:t>
            </a: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doc_index.beginIndexing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# Add each file to the index 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for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 </a:t>
            </a:r>
            <a:r>
              <a:rPr lang="en-US" sz="2400" b="0" strike="noStrike" spc="-1" dirty="0">
                <a:solidFill>
                  <a:srgbClr val="E76724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in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 files: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doc =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parseDocument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(f) </a:t>
            </a:r>
          </a:p>
          <a:p>
            <a:pPr>
              <a:lnSpc>
                <a:spcPct val="120000"/>
              </a:lnSpc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doc_index.addDoc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(f, doc) </a:t>
            </a:r>
          </a:p>
          <a:p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	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doc_index.endIndexing</a:t>
            </a:r>
            <a:r>
              <a:rPr lang="en-US" sz="24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()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Franklin Gothic Medium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1228</Words>
  <Application>Microsoft Office PowerPoint</Application>
  <PresentationFormat>Custom</PresentationFormat>
  <Paragraphs>254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Multi-field keyword search</vt:lpstr>
      <vt:lpstr>Codice: Multi-field keyword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Davide Malvezzi</cp:lastModifiedBy>
  <cp:revision>61</cp:revision>
  <dcterms:created xsi:type="dcterms:W3CDTF">2015-06-14T17:13:12Z</dcterms:created>
  <dcterms:modified xsi:type="dcterms:W3CDTF">2018-05-29T11:02:30Z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  <property fmtid="{D5CDD505-2E9C-101B-9397-08002B2CF9AE}" pid="12" name="_TemplateID">
    <vt:lpwstr>TC029010249991</vt:lpwstr>
  </property>
</Properties>
</file>