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77" r:id="rId14"/>
    <p:sldId id="265" r:id="rId15"/>
    <p:sldId id="266" r:id="rId16"/>
    <p:sldId id="269" r:id="rId17"/>
    <p:sldId id="268" r:id="rId18"/>
    <p:sldId id="270" r:id="rId19"/>
    <p:sldId id="267" r:id="rId20"/>
    <p:sldId id="272" r:id="rId21"/>
    <p:sldId id="281" r:id="rId22"/>
    <p:sldId id="280" r:id="rId23"/>
    <p:sldId id="283" r:id="rId24"/>
    <p:sldId id="288" r:id="rId25"/>
    <p:sldId id="289" r:id="rId26"/>
    <p:sldId id="279" r:id="rId27"/>
    <p:sldId id="27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0810" autoAdjust="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3F0219-EEC3-47CD-80D0-D5594D977E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45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3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Jaccard</a:t>
            </a:r>
            <a:r>
              <a:rPr lang="it-IT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(s1 ∩</a:t>
            </a:r>
            <a:r>
              <a:rPr lang="it-IT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s2) / (s1 u s2)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7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 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assegna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punteggio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b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ase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volte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appare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 -&gt;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sopra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ma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considera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rarirà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tutti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probabilistico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987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586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35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958131-3C39-448D-86AE-8ACBC12433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381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05674E-3F81-430B-885E-2D4ACFB5B0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831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140D6-1FC5-4812-9131-C8081F7A78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12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98210E-5E04-42B2-A9F9-0FD6F6904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53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13A60-AAA3-447E-935F-61A1D7721A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599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Query_dict</a:t>
            </a:r>
            <a:r>
              <a:rPr lang="en-US" dirty="0" smtClean="0"/>
              <a:t> è un </a:t>
            </a:r>
            <a:r>
              <a:rPr lang="en-US" dirty="0" err="1" smtClean="0"/>
              <a:t>dizion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ario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contiene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per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ogni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campo la query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d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eseguire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primo </a:t>
            </a:r>
            <a:r>
              <a:rPr lang="en-US" sz="12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singole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query</a:t>
            </a:r>
          </a:p>
          <a:p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Il secondo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cerc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terzo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tutti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con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con l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 per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ottimizz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384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54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query</a:t>
            </a:r>
            <a:r>
              <a:rPr lang="it-IT" dirty="0" smtClean="0"/>
              <a:t> -&gt; </a:t>
            </a:r>
            <a:r>
              <a:rPr lang="it-IT" baseline="0" dirty="0" smtClean="0"/>
              <a:t>utile per confrontare se il correttore ha già cambiato qualcosa</a:t>
            </a:r>
          </a:p>
          <a:p>
            <a:r>
              <a:rPr lang="it-IT" baseline="0" dirty="0" err="1" smtClean="0"/>
              <a:t>string</a:t>
            </a:r>
            <a:r>
              <a:rPr lang="it-IT" baseline="0" dirty="0" smtClean="0"/>
              <a:t> -&gt; versione corretta della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dell’utente</a:t>
            </a:r>
          </a:p>
          <a:p>
            <a:r>
              <a:rPr lang="it-IT" baseline="0" dirty="0" err="1" smtClean="0"/>
              <a:t>tokens</a:t>
            </a:r>
            <a:r>
              <a:rPr lang="it-IT" baseline="0" dirty="0" smtClean="0"/>
              <a:t> -&gt;lista di </a:t>
            </a:r>
            <a:r>
              <a:rPr lang="it-IT" baseline="0" dirty="0" err="1" smtClean="0"/>
              <a:t>token</a:t>
            </a:r>
            <a:r>
              <a:rPr lang="it-IT" baseline="0" dirty="0" smtClean="0"/>
              <a:t> che rappresentano 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corretta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10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5" name="Immagine 3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75" name="Immagine 7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76" name="Immagine 7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26400" y="1124640"/>
            <a:ext cx="10869840" cy="3881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LevelClick to 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685800" lvl="2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8680" lvl="3" indent="-18216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51560" lvl="4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9067680" y="6481800"/>
            <a:ext cx="170820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4/13/18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479520" y="6481800"/>
            <a:ext cx="8435520" cy="2394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10907640" y="6481800"/>
            <a:ext cx="83772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1D44A0-5505-4C4F-8E1B-3E5709AFEF2F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520" y="1845000"/>
            <a:ext cx="11593080" cy="317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Information Retrieval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 Whoosh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335520" y="5181480"/>
            <a:ext cx="1152108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Simone Cavana, Davide Malvezzi e Michele murgolo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keyword search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ffettuare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icerche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chiave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diversi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:</a:t>
            </a: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itolo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contenuto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autore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singoli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poi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.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62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0" y="0"/>
            <a:ext cx="11568240" cy="1268280"/>
          </a:xfrm>
        </p:spPr>
        <p:txBody>
          <a:bodyPr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keyword search</a:t>
            </a:r>
            <a:endParaRPr lang="it-IT" sz="3600" dirty="0"/>
          </a:p>
        </p:txBody>
      </p:sp>
      <p:sp>
        <p:nvSpPr>
          <p:cNvPr id="4" name="TextShape 2"/>
          <p:cNvSpPr txBox="1"/>
          <p:nvPr/>
        </p:nvSpPr>
        <p:spPr>
          <a:xfrm>
            <a:off x="479520" y="128652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multiFieldSearch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results = []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field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results.append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.keywordSearch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(field,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[field]))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(results[i]) &lt;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i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].upgrade(results[i])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04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1"/>
          <a:stretch/>
        </p:blipFill>
        <p:spPr bwMode="auto">
          <a:xfrm>
            <a:off x="2803072" y="188175"/>
            <a:ext cx="6585857" cy="6481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Tolerant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keyword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lingua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inglese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lexicon di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generato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i termini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nell‘indice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yenchant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correct_query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originalQuery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ritorna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attributi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810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editDistanceCorrection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query, index):</a:t>
            </a:r>
          </a:p>
          <a:p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 the user query </a:t>
            </a:r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</a:t>
            </a:r>
            <a:endParaRPr lang="it-IT" sz="24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. . . 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the query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s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index.ix.searcher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[]</a:t>
            </a: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for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(query):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q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qp.parse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s.correct_query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!= q: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corrections.append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corrected.string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))</a:t>
            </a:r>
          </a:p>
          <a:p>
            <a:endParaRPr lang="it-IT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79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ngrams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(word, q)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divide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grams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lunghezza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 (bigrams, trigrams, … )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grams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vengono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di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viene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corretta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ha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comune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immessa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Jaccard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coefficient con threshold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variabile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337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</a:t>
            </a:r>
            <a:r>
              <a:rPr lang="it-IT" sz="3600" dirty="0"/>
              <a:t> </a:t>
            </a:r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</a:t>
            </a:r>
            <a:r>
              <a:rPr lang="it-IT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ngramsMatcher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w,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=0.2):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. . .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 list(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englishWords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(word</a:t>
            </a:r>
            <a:r>
              <a:rPr lang="it-IT" sz="2400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.jaccard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), 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if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&gt;=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and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v &gt; score:</a:t>
            </a:r>
          </a:p>
          <a:p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word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score = v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enchant di python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rispetto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metodi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introdotti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precedentemente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corregge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basandosi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prende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input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query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lista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di parole da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per la </a:t>
            </a:r>
            <a:r>
              <a:rPr lang="en-US" sz="2800" u="sng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L’output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consiste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coppie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contenenti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originale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74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contextCorrection</a:t>
            </a:r>
            <a:r>
              <a:rPr lang="it-IT" sz="2400" dirty="0" smtClean="0"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smtClean="0">
                <a:latin typeface="Franklin Gothic Medium" panose="020B0603020102020204" pitchFamily="34" charset="0"/>
              </a:rPr>
              <a:t>, query):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.spell_checker.set_text</a:t>
            </a:r>
            <a:r>
              <a:rPr lang="it-IT" sz="2400" dirty="0">
                <a:latin typeface="Franklin Gothic Medium" panose="020B0603020102020204" pitchFamily="34" charset="0"/>
              </a:rPr>
              <a:t>(query</a:t>
            </a:r>
            <a:r>
              <a:rPr lang="it-IT" sz="2400" dirty="0" smtClean="0">
                <a:latin typeface="Franklin Gothic Medium" panose="020B0603020102020204" pitchFamily="34" charset="0"/>
              </a:rPr>
              <a:t>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smtClean="0">
                <a:latin typeface="Franklin Gothic Medium" panose="020B0603020102020204" pitchFamily="34" charset="0"/>
              </a:rPr>
              <a:t>[]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err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</a:t>
            </a:r>
            <a:r>
              <a:rPr lang="it-IT" sz="2400" dirty="0" smtClean="0"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err="1">
                <a:latin typeface="Franklin Gothic Medium" panose="020B0603020102020204" pitchFamily="34" charset="0"/>
              </a:rPr>
              <a:t>err.suggest</a:t>
            </a:r>
            <a:r>
              <a:rPr lang="it-IT" sz="2400" dirty="0">
                <a:latin typeface="Franklin Gothic Medium" panose="020B0603020102020204" pitchFamily="34" charset="0"/>
              </a:rPr>
              <a:t>()[0</a:t>
            </a:r>
            <a:r>
              <a:rPr lang="it-IT" sz="2400" dirty="0" smtClean="0">
                <a:latin typeface="Franklin Gothic Medium" panose="020B0603020102020204" pitchFamily="34" charset="0"/>
              </a:rPr>
              <a:t>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corrections.append</a:t>
            </a:r>
            <a:r>
              <a:rPr lang="it-IT" sz="2400" dirty="0">
                <a:latin typeface="Franklin Gothic Medium" panose="020B0603020102020204" pitchFamily="34" charset="0"/>
              </a:rPr>
              <a:t>((</a:t>
            </a:r>
            <a:r>
              <a:rPr lang="it-IT" sz="2400" dirty="0" err="1">
                <a:latin typeface="Franklin Gothic Medium" panose="020B0603020102020204" pitchFamily="34" charset="0"/>
              </a:rPr>
              <a:t>err.word</a:t>
            </a:r>
            <a:r>
              <a:rPr lang="it-IT" sz="2400" dirty="0">
                <a:latin typeface="Franklin Gothic Medium" panose="020B0603020102020204" pitchFamily="34" charset="0"/>
              </a:rPr>
              <a:t>, 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 smtClean="0">
                <a:latin typeface="Franklin Gothic Medium" panose="020B0603020102020204" pitchFamily="34" charset="0"/>
              </a:rPr>
              <a:t>))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9520" y="1484640"/>
            <a:ext cx="11232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TREC Precision Medicine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un 1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miliardo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disponibili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formato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3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0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con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relativi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rilevanti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Sviluppato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python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supporto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e NLTK.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54334" y="1490083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retrival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dalla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volta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scegliere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quale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ranking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221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dal set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eseguire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benchmark per: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Valutare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rfo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mance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Misure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</a:t>
            </a: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7128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verrà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confrontro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precision-recall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Query: “21-year-old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female with progressive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arthralgias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fatigue, and butterfly-shaped facial rash. Labs are significant for positive ANA and anti-double-stranded DNA, as well as proteinuria and RBC casts.”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7683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parsing</a:t>
            </a:r>
            <a:endParaRPr lang="it-IT" dirty="0"/>
          </a:p>
        </p:txBody>
      </p:sp>
      <p:sp>
        <p:nvSpPr>
          <p:cNvPr id="5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Essendo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del benchmark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espresse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sotto forma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descrizione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preprocessato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punteggiatura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stop-word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termini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soli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aggettivi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fare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ciò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NLTK.</a:t>
            </a:r>
          </a:p>
        </p:txBody>
      </p:sp>
    </p:spTree>
    <p:extLst>
      <p:ext uri="{BB962C8B-B14F-4D97-AF65-F5344CB8AC3E}">
        <p14:creationId xmlns:p14="http://schemas.microsoft.com/office/powerpoint/2010/main" val="221295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query pre-processing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02995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(query)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punctuation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string.punctuation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</a:t>
            </a:r>
            <a:r>
              <a:rPr lang="en-US" sz="2400" dirty="0" err="1" smtClean="0">
                <a:solidFill>
                  <a:srgbClr val="00B050"/>
                </a:solidFill>
              </a:rPr>
              <a:t>stopWords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stemming phase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</a:t>
            </a:r>
            <a:r>
              <a:rPr lang="en-US" sz="2400" dirty="0" err="1" smtClean="0"/>
              <a:t>stemmer.stem</a:t>
            </a:r>
            <a:r>
              <a:rPr lang="en-US" sz="2400" dirty="0" smtClean="0"/>
              <a:t>(word)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]</a:t>
            </a:r>
          </a:p>
          <a:p>
            <a:endParaRPr lang="en-US" sz="12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# adding POS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, </a:t>
            </a:r>
            <a:r>
              <a:rPr lang="en-US" sz="2400" dirty="0" err="1" smtClean="0"/>
              <a:t>tagset</a:t>
            </a:r>
            <a:r>
              <a:rPr lang="en-US" sz="2400" dirty="0" smtClean="0"/>
              <a:t>='universal')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keep only NOUN and ADJ 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(word[1])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['NOUN', 'ADJ']:  </a:t>
            </a:r>
            <a:r>
              <a:rPr lang="en-US" sz="2400" dirty="0" err="1" smtClean="0"/>
              <a:t>words.append</a:t>
            </a:r>
            <a:r>
              <a:rPr lang="en-US" sz="2400" dirty="0" smtClean="0"/>
              <a:t>(word[0])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26635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" t="5701" r="6287"/>
          <a:stretch/>
        </p:blipFill>
        <p:spPr>
          <a:xfrm>
            <a:off x="2715986" y="1372136"/>
            <a:ext cx="6760029" cy="53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5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TF-IDF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5877" r="7327"/>
          <a:stretch/>
        </p:blipFill>
        <p:spPr>
          <a:xfrm>
            <a:off x="2699400" y="1391385"/>
            <a:ext cx="6793200" cy="54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" t="6169" r="8260"/>
          <a:stretch/>
        </p:blipFill>
        <p:spPr>
          <a:xfrm>
            <a:off x="2726444" y="1389231"/>
            <a:ext cx="6673797" cy="5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successivo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mostra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ronto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R-Precision.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ronto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insieme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30 query e con precision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calcolata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primi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100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052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Esempio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R-Precision(BM25F, Frequency, 30)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7" y="1400998"/>
            <a:ext cx="10958945" cy="54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Indicizzazione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divide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alcune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schema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salvataggio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dell’indice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un file xml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rispetta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lo schema RELAX NG Compact Syntax.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Article-title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Contrib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-group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lista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cognomi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degli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autori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 → data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pubblicazione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riassunto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Body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parsing è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metodologia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SAX.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Parsing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path):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xml parser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parser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xml.sax.make_parser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document handler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document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Parse the document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doc_parser.setContentHandler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(document)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doc_parser.parse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(path)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 schema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definisce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campi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dovrà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TEXT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KEYWORDS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ID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NUMERIC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BOOLEAN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1520" y="1484640"/>
            <a:ext cx="1180908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Schema(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path = ID(unique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	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title = TEXT(analyzer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field_boost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2.0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authors = TEXT(stored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pubdate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DATETIME(stored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True)                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classe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index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permette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inverted index sui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index.create_in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schema)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index.open_dir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aggiungere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deve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writer: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index.writer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procs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=4)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writer.add_document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schema_dict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writer.commit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(optimize=True)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79520" y="148464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createIndex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Create new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doc_index.cleanIndex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</a:p>
          <a:p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Get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 list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files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getFileList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".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")</a:t>
            </a: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doc_index.beginIndexing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Add each file to the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 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doc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doc_index.addDoc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(f, doc)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doc_index.endIndexing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1237</Words>
  <Application>Microsoft Office PowerPoint</Application>
  <PresentationFormat>Widescreen</PresentationFormat>
  <Paragraphs>254</Paragraphs>
  <Slides>29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8" baseType="lpstr">
      <vt:lpstr>Arial</vt:lpstr>
      <vt:lpstr>Calibri</vt:lpstr>
      <vt:lpstr>DejaVu Sans</vt:lpstr>
      <vt:lpstr>Franklin Gothic Medium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Multi-field keyword search</vt:lpstr>
      <vt:lpstr>Codice: Multi-field keyword search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Query parsing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Michele Murgolo</cp:lastModifiedBy>
  <cp:revision>66</cp:revision>
  <dcterms:created xsi:type="dcterms:W3CDTF">2015-06-14T17:13:12Z</dcterms:created>
  <dcterms:modified xsi:type="dcterms:W3CDTF">2018-05-31T05:36:36Z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_TemplateID">
    <vt:lpwstr>TC029010249991</vt:lpwstr>
  </property>
</Properties>
</file>