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Brick Sans" panose="020B0604020202020204" charset="0"/>
      <p:regular r:id="rId17"/>
    </p:embeddedFont>
    <p:embeddedFont>
      <p:font typeface="Public Sans" panose="020B0604020202020204" charset="0"/>
      <p:regular r:id="rId18"/>
    </p:embeddedFont>
    <p:embeddedFont>
      <p:font typeface="Public Sans Bold" panose="020B0604020202020204" charset="0"/>
      <p:regular r:id="rId19"/>
    </p:embeddedFont>
    <p:embeddedFont>
      <p:font typeface="Public Sans Heavy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microsoft.com/office/2007/relationships/hdphoto" Target="../media/hdphoto1.wdp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4.svg"/><Relationship Id="rId10" Type="http://schemas.openxmlformats.org/officeDocument/2006/relationships/image" Target="../media/image15.png"/><Relationship Id="rId4" Type="http://schemas.openxmlformats.org/officeDocument/2006/relationships/image" Target="../media/image23.pn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8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10.svg"/><Relationship Id="rId23" Type="http://schemas.openxmlformats.org/officeDocument/2006/relationships/image" Target="../media/image24.svg"/><Relationship Id="rId10" Type="http://schemas.openxmlformats.org/officeDocument/2006/relationships/image" Target="../media/image15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9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4.svg"/><Relationship Id="rId10" Type="http://schemas.openxmlformats.org/officeDocument/2006/relationships/image" Target="../media/image25.jpg"/><Relationship Id="rId4" Type="http://schemas.openxmlformats.org/officeDocument/2006/relationships/image" Target="../media/image23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0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5500207">
            <a:off x="3412617" y="3531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3302578" y="365468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</a:t>
            </a:r>
            <a:r>
              <a:rPr lang="es-ES" sz="2400" b="1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Gasull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s-ES" sz="2400" b="1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271093" y="2930510"/>
            <a:ext cx="980333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latin typeface="Brick Sans"/>
                <a:ea typeface="Brick Sans"/>
                <a:cs typeface="Brick Sans"/>
                <a:sym typeface="Brick Sans"/>
              </a:rPr>
              <a:t>Análisis de la prevalencia de </a:t>
            </a:r>
            <a:r>
              <a:rPr lang="es-ES" sz="4000" dirty="0">
                <a:solidFill>
                  <a:srgbClr val="6787C7"/>
                </a:solidFill>
                <a:latin typeface="Brick Sans"/>
                <a:ea typeface="Brick Sans"/>
                <a:cs typeface="Brick Sans"/>
                <a:sym typeface="Brick Sans"/>
              </a:rPr>
              <a:t>Enfermedades Raras </a:t>
            </a:r>
            <a:r>
              <a:rPr lang="es-ES" sz="4000" dirty="0">
                <a:solidFill>
                  <a:srgbClr val="90A7D6"/>
                </a:solidFill>
                <a:latin typeface="Brick Sans"/>
                <a:ea typeface="Brick Sans"/>
                <a:cs typeface="Brick Sans"/>
                <a:sym typeface="Brick Sans"/>
              </a:rPr>
              <a:t>en España </a:t>
            </a:r>
            <a:endParaRPr lang="es-ES" sz="4000" noProof="0" dirty="0">
              <a:solidFill>
                <a:srgbClr val="90A7D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DB15B3-74A9-0F92-0C14-8234A2A46291}"/>
              </a:ext>
            </a:extLst>
          </p:cNvPr>
          <p:cNvSpPr txBox="1"/>
          <p:nvPr/>
        </p:nvSpPr>
        <p:spPr>
          <a:xfrm>
            <a:off x="-754813" y="0"/>
            <a:ext cx="61917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highlight>
                  <a:srgbClr val="FFFF00"/>
                </a:highlight>
              </a:rPr>
              <a:t>Definir título cuando esté más encaminado el proyecto</a:t>
            </a:r>
          </a:p>
        </p:txBody>
      </p:sp>
      <p:pic>
        <p:nvPicPr>
          <p:cNvPr id="24" name="Imagen 23" descr="Forma, nombre de la empresa, Flecha&#10;&#10;El contenido generado por IA puede ser incorrecto.">
            <a:extLst>
              <a:ext uri="{FF2B5EF4-FFF2-40B4-BE49-F238E27FC236}">
                <a16:creationId xmlns:a16="http://schemas.microsoft.com/office/drawing/2014/main" id="{334D8049-2D0C-7719-BD23-93400022469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-20141"/>
            <a:ext cx="1887041" cy="18870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3551" y="3422191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3653701" y="2899994"/>
            <a:ext cx="1599082" cy="2226569"/>
          </a:xfrm>
          <a:custGeom>
            <a:avLst/>
            <a:gdLst/>
            <a:ahLst/>
            <a:cxnLst/>
            <a:rect l="l" t="t" r="r" b="b"/>
            <a:pathLst>
              <a:path w="1599082" h="2226569">
                <a:moveTo>
                  <a:pt x="0" y="0"/>
                </a:moveTo>
                <a:lnTo>
                  <a:pt x="1599082" y="0"/>
                </a:lnTo>
                <a:lnTo>
                  <a:pt x="1599082" y="2226570"/>
                </a:lnTo>
                <a:lnTo>
                  <a:pt x="0" y="222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2931141" y="2106683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2471310" y="3242471"/>
            <a:ext cx="1510689" cy="1741885"/>
          </a:xfrm>
          <a:custGeom>
            <a:avLst/>
            <a:gdLst/>
            <a:ahLst/>
            <a:cxnLst/>
            <a:rect l="l" t="t" r="r" b="b"/>
            <a:pathLst>
              <a:path w="1510689" h="1741885">
                <a:moveTo>
                  <a:pt x="0" y="0"/>
                </a:moveTo>
                <a:lnTo>
                  <a:pt x="1510689" y="0"/>
                </a:lnTo>
                <a:lnTo>
                  <a:pt x="1510689" y="1741885"/>
                </a:lnTo>
                <a:lnTo>
                  <a:pt x="0" y="1741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6" name="Freeform 6"/>
          <p:cNvSpPr/>
          <p:nvPr/>
        </p:nvSpPr>
        <p:spPr>
          <a:xfrm>
            <a:off x="-1076991" y="3904564"/>
            <a:ext cx="6275354" cy="6756775"/>
          </a:xfrm>
          <a:custGeom>
            <a:avLst/>
            <a:gdLst/>
            <a:ahLst/>
            <a:cxnLst/>
            <a:rect l="l" t="t" r="r" b="b"/>
            <a:pathLst>
              <a:path w="6275354" h="6756775">
                <a:moveTo>
                  <a:pt x="0" y="0"/>
                </a:moveTo>
                <a:lnTo>
                  <a:pt x="6275354" y="0"/>
                </a:lnTo>
                <a:lnTo>
                  <a:pt x="6275354" y="6756775"/>
                </a:lnTo>
                <a:lnTo>
                  <a:pt x="0" y="6756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>
            <a:off x="13467531" y="4013279"/>
            <a:ext cx="5041241" cy="6539345"/>
          </a:xfrm>
          <a:custGeom>
            <a:avLst/>
            <a:gdLst/>
            <a:ahLst/>
            <a:cxnLst/>
            <a:rect l="l" t="t" r="r" b="b"/>
            <a:pathLst>
              <a:path w="5041241" h="6539345">
                <a:moveTo>
                  <a:pt x="0" y="0"/>
                </a:moveTo>
                <a:lnTo>
                  <a:pt x="5041240" y="0"/>
                </a:lnTo>
                <a:lnTo>
                  <a:pt x="5041240" y="6539345"/>
                </a:lnTo>
                <a:lnTo>
                  <a:pt x="0" y="6539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5198363" y="3128133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6038988" y="4953362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435477" y="7142702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35477" y="5305331"/>
            <a:ext cx="4925174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Exploring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ethical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dilemmas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research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practice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044755" y="349256"/>
            <a:ext cx="12198490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Ethical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Considerations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Medicine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7296" y="702478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1589315" y="758758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10877661" y="6125445"/>
            <a:ext cx="5339932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77661" y="1558355"/>
            <a:ext cx="5339932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artificial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intelligence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applications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77661" y="3548217"/>
            <a:ext cx="5339932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5137" y="4791751"/>
            <a:ext cx="5209489" cy="223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the role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artificial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intelligence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diagnostics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treatment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35137" y="460110"/>
            <a:ext cx="9067797" cy="402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Artificial </a:t>
            </a:r>
            <a:r>
              <a:rPr lang="es-ES" sz="7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Intelligence</a:t>
            </a: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</a:t>
            </a:r>
            <a:r>
              <a:rPr lang="es-ES" sz="7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Healthcare</a:t>
            </a:r>
            <a:endParaRPr lang="es-ES" sz="75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7620" y="3767614"/>
            <a:ext cx="6780481" cy="6650959"/>
          </a:xfrm>
          <a:custGeom>
            <a:avLst/>
            <a:gdLst/>
            <a:ahLst/>
            <a:cxnLst/>
            <a:rect l="l" t="t" r="r" b="b"/>
            <a:pathLst>
              <a:path w="6780481" h="6650959">
                <a:moveTo>
                  <a:pt x="0" y="0"/>
                </a:moveTo>
                <a:lnTo>
                  <a:pt x="6780480" y="0"/>
                </a:lnTo>
                <a:lnTo>
                  <a:pt x="6780480" y="6650959"/>
                </a:lnTo>
                <a:lnTo>
                  <a:pt x="0" y="6650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4721421" y="-4059902"/>
            <a:ext cx="6780481" cy="6650959"/>
          </a:xfrm>
          <a:custGeom>
            <a:avLst/>
            <a:gdLst/>
            <a:ahLst/>
            <a:cxnLst/>
            <a:rect l="l" t="t" r="r" b="b"/>
            <a:pathLst>
              <a:path w="6780481" h="6650959">
                <a:moveTo>
                  <a:pt x="0" y="0"/>
                </a:moveTo>
                <a:lnTo>
                  <a:pt x="6780480" y="0"/>
                </a:lnTo>
                <a:lnTo>
                  <a:pt x="6780480" y="6650958"/>
                </a:lnTo>
                <a:lnTo>
                  <a:pt x="0" y="665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2011122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5537546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173088" y="1691432"/>
            <a:ext cx="4794184" cy="639381"/>
            <a:chOff x="0" y="0"/>
            <a:chExt cx="2860316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173088" y="5326319"/>
            <a:ext cx="4794184" cy="639381"/>
            <a:chOff x="0" y="0"/>
            <a:chExt cx="2860316" cy="3814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6" name="Freeform 16"/>
          <p:cNvSpPr/>
          <p:nvPr/>
        </p:nvSpPr>
        <p:spPr>
          <a:xfrm rot="-1866457">
            <a:off x="7516055" y="-145700"/>
            <a:ext cx="1852887" cy="2640124"/>
          </a:xfrm>
          <a:custGeom>
            <a:avLst/>
            <a:gdLst/>
            <a:ahLst/>
            <a:cxnLst/>
            <a:rect l="l" t="t" r="r" b="b"/>
            <a:pathLst>
              <a:path w="1852887" h="2640124">
                <a:moveTo>
                  <a:pt x="0" y="0"/>
                </a:moveTo>
                <a:lnTo>
                  <a:pt x="1852887" y="0"/>
                </a:lnTo>
                <a:lnTo>
                  <a:pt x="1852887" y="2640124"/>
                </a:lnTo>
                <a:lnTo>
                  <a:pt x="0" y="264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89422" y="8051677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-5400000">
            <a:off x="16150898" y="-591017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9" name="TextBox 19"/>
          <p:cNvSpPr txBox="1"/>
          <p:nvPr/>
        </p:nvSpPr>
        <p:spPr>
          <a:xfrm>
            <a:off x="1689650" y="2533906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9650" y="606072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04400" y="1715897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04400" y="5350784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13686" y="6743875"/>
            <a:ext cx="854561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13686" y="5443421"/>
            <a:ext cx="854561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efforts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to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combat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infectious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pandemics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75825" y="2592742"/>
            <a:ext cx="8983475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Global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Health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Challenges</a:t>
            </a:r>
            <a:endParaRPr lang="es-ES" sz="6999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1565976" y="4265029"/>
            <a:ext cx="9500068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97481" y="7443493"/>
            <a:ext cx="805264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5976" y="3555800"/>
            <a:ext cx="9500068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Predicting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upcoming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trends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science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97481" y="6252759"/>
            <a:ext cx="805264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on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emerging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technologies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research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areas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Future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Trends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Medicine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568610" y="276627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2409235" y="4591506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0444927" y="109930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9604302" y="403272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10444927" y="5857955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481978" y="1723876"/>
            <a:ext cx="3021357" cy="2927969"/>
          </a:xfrm>
          <a:custGeom>
            <a:avLst/>
            <a:gdLst/>
            <a:ahLst/>
            <a:cxnLst/>
            <a:rect l="l" t="t" r="r" b="b"/>
            <a:pathLst>
              <a:path w="3021357" h="2927969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9171401" y="37016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5737581" y="-142512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TextBox 15"/>
          <p:cNvSpPr txBox="1"/>
          <p:nvPr/>
        </p:nvSpPr>
        <p:spPr>
          <a:xfrm>
            <a:off x="2805725" y="6384765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41417" y="7260630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05725" y="4943475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Summarizing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key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points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discussed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829445" y="5984233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Encouraging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questions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76597" y="581877"/>
            <a:ext cx="11934806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s-ES" sz="7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</a:t>
            </a:r>
            <a:endParaRPr lang="es-ES" sz="75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503DC-C855-7A02-8225-7C37095A98DB}"/>
              </a:ext>
            </a:extLst>
          </p:cNvPr>
          <p:cNvGrpSpPr/>
          <p:nvPr/>
        </p:nvGrpSpPr>
        <p:grpSpPr>
          <a:xfrm>
            <a:off x="3352489" y="5813981"/>
            <a:ext cx="11161188" cy="5160734"/>
            <a:chOff x="2639554" y="5850457"/>
            <a:chExt cx="11161188" cy="5160734"/>
          </a:xfrm>
        </p:grpSpPr>
        <p:sp>
          <p:nvSpPr>
            <p:cNvPr id="9" name="Freeform 9"/>
            <p:cNvSpPr/>
            <p:nvPr/>
          </p:nvSpPr>
          <p:spPr>
            <a:xfrm>
              <a:off x="8656891" y="6017302"/>
              <a:ext cx="4156736" cy="4993889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39554" y="5925761"/>
              <a:ext cx="3159389" cy="4676932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257027" y="5951764"/>
              <a:ext cx="3339270" cy="4833188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213770" y="5850457"/>
              <a:ext cx="2586972" cy="4810894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777135" y="2022887"/>
            <a:ext cx="10311897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¡Muchas gracias!</a:t>
            </a: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C2CFCF7D-0465-CB4F-B38B-9C301934E60C}"/>
              </a:ext>
            </a:extLst>
          </p:cNvPr>
          <p:cNvSpPr/>
          <p:nvPr/>
        </p:nvSpPr>
        <p:spPr>
          <a:xfrm>
            <a:off x="14812685" y="6199482"/>
            <a:ext cx="3354000" cy="3902588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7682713" y="-671355"/>
            <a:ext cx="9462287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8763000" y="1153874"/>
            <a:ext cx="7281701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175547" y="4991100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431503" y="25587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8763000" y="1652879"/>
            <a:ext cx="7281700" cy="3364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10"/>
              </a:buBlip>
            </a:pPr>
            <a:r>
              <a:rPr lang="es-ES" sz="32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¿Qué son las enfermedades raras?</a:t>
            </a:r>
          </a:p>
          <a:p>
            <a:pPr marL="342900" indent="-342900">
              <a:lnSpc>
                <a:spcPct val="200000"/>
              </a:lnSpc>
              <a:buBlip>
                <a:blip r:embed="rId10"/>
              </a:buBlip>
            </a:pPr>
            <a:r>
              <a:rPr lang="es-ES" sz="3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 Dataset</a:t>
            </a:r>
          </a:p>
          <a:p>
            <a:pPr marL="342900" indent="-342900">
              <a:lnSpc>
                <a:spcPct val="200000"/>
              </a:lnSpc>
              <a:buBlip>
                <a:blip r:embed="rId10"/>
              </a:buBlip>
            </a:pPr>
            <a:endParaRPr lang="es-ES" sz="3200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ts val="3499"/>
              </a:lnSpc>
              <a:buBlip>
                <a:blip r:embed="rId10"/>
              </a:buBlip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3792200" y="4686300"/>
            <a:ext cx="4495800" cy="59418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1565976" y="4265029"/>
            <a:ext cx="9500068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97481" y="7138693"/>
            <a:ext cx="805264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5976" y="3555800"/>
            <a:ext cx="9500068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Definición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97481" y="6451235"/>
            <a:ext cx="8052644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Greetings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introduction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5222364" y="180808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921247" y="3301022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21247" y="6827447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0" name="Freeform 10"/>
          <p:cNvSpPr/>
          <p:nvPr/>
        </p:nvSpPr>
        <p:spPr>
          <a:xfrm rot="-1793077">
            <a:off x="16507575" y="5105478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518506" y="5234288"/>
            <a:ext cx="2752419" cy="3173649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7236257" y="260001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885105" y="92857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4" name="Group 14"/>
          <p:cNvGrpSpPr/>
          <p:nvPr/>
        </p:nvGrpSpPr>
        <p:grpSpPr>
          <a:xfrm>
            <a:off x="9283792" y="3301022"/>
            <a:ext cx="7082961" cy="3058022"/>
            <a:chOff x="0" y="0"/>
            <a:chExt cx="883555" cy="3814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83792" y="6827447"/>
            <a:ext cx="7082961" cy="3058022"/>
            <a:chOff x="0" y="0"/>
            <a:chExt cx="883555" cy="381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065636" y="2981332"/>
            <a:ext cx="4794184" cy="639381"/>
            <a:chOff x="0" y="0"/>
            <a:chExt cx="2860316" cy="381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428180" y="2981332"/>
            <a:ext cx="4794184" cy="639381"/>
            <a:chOff x="0" y="0"/>
            <a:chExt cx="2860316" cy="3814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065636" y="6616219"/>
            <a:ext cx="4794184" cy="639381"/>
            <a:chOff x="0" y="0"/>
            <a:chExt cx="2860316" cy="38146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428180" y="6616219"/>
            <a:ext cx="4794184" cy="639381"/>
            <a:chOff x="0" y="0"/>
            <a:chExt cx="2860316" cy="3814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582198" y="3823806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944742" y="3823806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82198" y="735062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944742" y="735062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196947" y="3005797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559492" y="3005797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196947" y="6640685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59492" y="6640685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750431" y="271715"/>
            <a:ext cx="14763189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Exploring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Breakthroughs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and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Challenges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568610" y="276627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2409235" y="4591506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0411095" y="2452589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9604302" y="4213702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10444927" y="6038930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746181" y="2077712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9171401" y="37016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TextBox 14"/>
          <p:cNvSpPr txBox="1"/>
          <p:nvPr/>
        </p:nvSpPr>
        <p:spPr>
          <a:xfrm>
            <a:off x="2805725" y="6780846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41417" y="6575224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05725" y="4943475"/>
            <a:ext cx="4925174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Overview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the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current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state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healthcare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practices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75008" y="146837"/>
            <a:ext cx="14228697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The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Current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Landscape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of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Medicine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7454" y="183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flipH="1">
            <a:off x="-4961399" y="104044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414431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693909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973387"/>
            <a:ext cx="7082961" cy="3058022"/>
            <a:chOff x="0" y="0"/>
            <a:chExt cx="883555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8690379" y="4903660"/>
            <a:ext cx="4752275" cy="630484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4319081" y="6764744"/>
            <a:ext cx="2099363" cy="2991320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78172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1689650" y="822915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9650" y="4102393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89650" y="738187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3473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Breakthroughs</a:t>
            </a: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Medical </a:t>
            </a:r>
            <a:r>
              <a:rPr lang="es-ES" sz="6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Technology</a:t>
            </a:r>
            <a:endParaRPr lang="es-ES" sz="65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9029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1499654" y="1153874"/>
            <a:ext cx="5694209" cy="8280195"/>
            <a:chOff x="0" y="0"/>
            <a:chExt cx="812800" cy="1181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3575541" y="-554844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 flipH="1">
            <a:off x="2870893" y="830332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13565367" y="902645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1884171" y="4348953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4171" y="2913740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Explaining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the concept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precision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medicine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5531" y="7291202"/>
            <a:ext cx="854561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85531" y="5990748"/>
            <a:ext cx="854561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How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personalized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healthcare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revolutionizing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treatment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plans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11661" y="689565"/>
            <a:ext cx="9319484" cy="496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Precision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Medicine and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Personalized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Healthcare</a:t>
            </a:r>
            <a:endParaRPr lang="es-ES" sz="6999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93077">
            <a:off x="6475864" y="609926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855077">
            <a:off x="10344721" y="5870052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1"/>
                </a:lnTo>
                <a:lnTo>
                  <a:pt x="0" y="2383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7543316" y="4135370"/>
            <a:ext cx="3834904" cy="6391507"/>
          </a:xfrm>
          <a:custGeom>
            <a:avLst/>
            <a:gdLst/>
            <a:ahLst/>
            <a:cxnLst/>
            <a:rect l="l" t="t" r="r" b="b"/>
            <a:pathLst>
              <a:path w="3834904" h="6391507">
                <a:moveTo>
                  <a:pt x="0" y="0"/>
                </a:moveTo>
                <a:lnTo>
                  <a:pt x="3834904" y="0"/>
                </a:lnTo>
                <a:lnTo>
                  <a:pt x="3834904" y="6391507"/>
                </a:lnTo>
                <a:lnTo>
                  <a:pt x="0" y="6391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>
            <a:off x="-3095957" y="-3538303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6" name="Freeform 6"/>
          <p:cNvSpPr/>
          <p:nvPr/>
        </p:nvSpPr>
        <p:spPr>
          <a:xfrm>
            <a:off x="15511100" y="-3036817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731321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1321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78220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78220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08279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08279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Genomic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Medicine and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Genetic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Therapies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7783" y="5143500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2096086" y="5143500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921247" y="3260580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83792" y="3260580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065636" y="3049353"/>
            <a:ext cx="4794184" cy="639381"/>
            <a:chOff x="0" y="0"/>
            <a:chExt cx="2860316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428180" y="3049353"/>
            <a:ext cx="4794184" cy="639381"/>
            <a:chOff x="0" y="0"/>
            <a:chExt cx="2860316" cy="3814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46531" y="661504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7" name="Group 17"/>
          <p:cNvGrpSpPr/>
          <p:nvPr/>
        </p:nvGrpSpPr>
        <p:grpSpPr>
          <a:xfrm>
            <a:off x="5602519" y="6806054"/>
            <a:ext cx="7082961" cy="3058022"/>
            <a:chOff x="0" y="0"/>
            <a:chExt cx="883555" cy="381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746908" y="6594827"/>
            <a:ext cx="4794184" cy="639381"/>
            <a:chOff x="0" y="0"/>
            <a:chExt cx="2860316" cy="381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23" name="Freeform 23"/>
          <p:cNvSpPr/>
          <p:nvPr/>
        </p:nvSpPr>
        <p:spPr>
          <a:xfrm rot="-1248570">
            <a:off x="14406019" y="6483041"/>
            <a:ext cx="2599568" cy="3704047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/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/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6" name="TextBox 26"/>
          <p:cNvSpPr txBox="1"/>
          <p:nvPr/>
        </p:nvSpPr>
        <p:spPr>
          <a:xfrm>
            <a:off x="2582198" y="3783754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944742" y="3783754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196947" y="3073818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559492" y="3073818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263470" y="7329229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878219" y="6619292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271715"/>
            <a:ext cx="16230600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Telemedicine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and Remote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Patient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Monitoring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1072</Words>
  <Application>Microsoft Office PowerPoint</Application>
  <PresentationFormat>Personalizado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Public Sans Bold</vt:lpstr>
      <vt:lpstr>Brick Sans</vt:lpstr>
      <vt:lpstr>Public Sans</vt:lpstr>
      <vt:lpstr>Public Sans Heavy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7</cp:revision>
  <dcterms:created xsi:type="dcterms:W3CDTF">2006-08-16T00:00:00Z</dcterms:created>
  <dcterms:modified xsi:type="dcterms:W3CDTF">2025-04-17T17:17:52Z</dcterms:modified>
  <dc:identifier>DAGjgmkIDr8</dc:identifier>
</cp:coreProperties>
</file>