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79" r:id="rId6"/>
    <p:sldId id="278" r:id="rId7"/>
    <p:sldId id="280" r:id="rId8"/>
    <p:sldId id="281" r:id="rId9"/>
    <p:sldId id="282" r:id="rId10"/>
    <p:sldId id="284" r:id="rId11"/>
    <p:sldId id="283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06/05/2025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06/05/2025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s-ES" noProof="1"/>
              <a:t>Git / GitHub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DB67AB-6559-7351-7C5B-1DB29630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744" y="2084832"/>
            <a:ext cx="6890512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s-ES" sz="2400" dirty="0"/>
              <a:t>  Sistema de control de versiones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s-ES" sz="2400" dirty="0"/>
              <a:t> Trazabilidad completa del historial del proyecto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s-ES" sz="2400" dirty="0"/>
              <a:t>  Permite trabajar en equipo sin sobrescribir cambios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s-ES" sz="2000" dirty="0"/>
              <a:t>  Rama principal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dirty="0" err="1"/>
              <a:t>main</a:t>
            </a:r>
            <a:r>
              <a:rPr lang="es-ES" sz="2000" dirty="0"/>
              <a:t>/</a:t>
            </a:r>
            <a:r>
              <a:rPr lang="es-ES" sz="2000" dirty="0" err="1"/>
              <a:t>origin</a:t>
            </a:r>
            <a:endParaRPr lang="es-ES" sz="2000" dirty="0"/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s-ES" sz="2000" dirty="0"/>
              <a:t>  Ramas paralelas </a:t>
            </a:r>
            <a:r>
              <a:rPr lang="es-ES" sz="2000" dirty="0">
                <a:sym typeface="Wingdings" panose="05000000000000000000" pitchFamily="2" charset="2"/>
              </a:rPr>
              <a:t> usuarios/temas/departamentos</a:t>
            </a:r>
            <a:endParaRPr lang="es-ES" sz="2000" dirty="0"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s-ES" sz="2400" dirty="0"/>
              <a:t>  Permite control de errores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237CE-8804-2ECA-D146-FF4504FE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trabajo con Ramas</a:t>
            </a:r>
          </a:p>
        </p:txBody>
      </p:sp>
      <p:pic>
        <p:nvPicPr>
          <p:cNvPr id="5" name="Marcador de contenido 4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id="{9B9B4099-69D2-F3AD-37D2-8498D2D3E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75" y="1698173"/>
            <a:ext cx="10171097" cy="4795609"/>
          </a:xfrm>
        </p:spPr>
      </p:pic>
    </p:spTree>
    <p:extLst>
      <p:ext uri="{BB962C8B-B14F-4D97-AF65-F5344CB8AC3E}">
        <p14:creationId xmlns:p14="http://schemas.microsoft.com/office/powerpoint/2010/main" val="403341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8952-B662-9788-DB5F-D53876EC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Trabajo</a:t>
            </a:r>
          </a:p>
        </p:txBody>
      </p:sp>
      <p:pic>
        <p:nvPicPr>
          <p:cNvPr id="5" name="Marcador de contenido 4" descr="Diagrama, Escala de tiempo&#10;&#10;El contenido generado por IA puede ser incorrecto.">
            <a:extLst>
              <a:ext uri="{FF2B5EF4-FFF2-40B4-BE49-F238E27FC236}">
                <a16:creationId xmlns:a16="http://schemas.microsoft.com/office/drawing/2014/main" id="{DE8EAC86-50D3-F739-A574-BF2F384F2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316" y="1540660"/>
            <a:ext cx="7445368" cy="4975560"/>
          </a:xfrm>
        </p:spPr>
      </p:pic>
      <p:pic>
        <p:nvPicPr>
          <p:cNvPr id="7" name="Gráfico 6" descr="Ordenador con relleno sólido">
            <a:extLst>
              <a:ext uri="{FF2B5EF4-FFF2-40B4-BE49-F238E27FC236}">
                <a16:creationId xmlns:a16="http://schemas.microsoft.com/office/drawing/2014/main" id="{3299AE76-194A-5D0B-CC6B-2FDF599B3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20" y="2858809"/>
            <a:ext cx="1562735" cy="1562735"/>
          </a:xfrm>
          <a:prstGeom prst="rect">
            <a:avLst/>
          </a:prstGeom>
        </p:spPr>
      </p:pic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CA5936FC-3588-4208-142A-E053B6366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824" y="3043530"/>
            <a:ext cx="1177416" cy="11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BA295-4221-C565-4161-2EAC573A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1955AF-1183-B170-898C-DA2A9E14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29" y="2479989"/>
            <a:ext cx="6115904" cy="26959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63AA4F-42A7-99C3-A4ED-9B75F833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4" y="1335024"/>
            <a:ext cx="6134956" cy="516327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8BD015-F0CA-5699-18D3-60ACBB11AC69}"/>
              </a:ext>
            </a:extLst>
          </p:cNvPr>
          <p:cNvSpPr txBox="1"/>
          <p:nvPr/>
        </p:nvSpPr>
        <p:spPr>
          <a:xfrm>
            <a:off x="168695" y="2084832"/>
            <a:ext cx="443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1. Crear o clonar repositorio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38F44F-CFDE-2F3B-1BFF-37FFD25CA636}"/>
              </a:ext>
            </a:extLst>
          </p:cNvPr>
          <p:cNvSpPr txBox="1"/>
          <p:nvPr/>
        </p:nvSpPr>
        <p:spPr>
          <a:xfrm>
            <a:off x="6183415" y="873359"/>
            <a:ext cx="443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2. Ramas</a:t>
            </a:r>
          </a:p>
        </p:txBody>
      </p:sp>
    </p:spTree>
    <p:extLst>
      <p:ext uri="{BB962C8B-B14F-4D97-AF65-F5344CB8AC3E}">
        <p14:creationId xmlns:p14="http://schemas.microsoft.com/office/powerpoint/2010/main" val="209851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EB7E-008E-7966-833C-B9C16169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ABE24F5-0ED1-AAF4-7951-430250FC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51363"/>
            <a:ext cx="6192114" cy="44106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139597-A007-A0E3-12D2-2FD553EF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" y="851363"/>
            <a:ext cx="6087325" cy="574437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D496FEA-1B12-62CB-EC61-F5A07060E851}"/>
              </a:ext>
            </a:extLst>
          </p:cNvPr>
          <p:cNvSpPr txBox="1"/>
          <p:nvPr/>
        </p:nvSpPr>
        <p:spPr>
          <a:xfrm>
            <a:off x="8675" y="389698"/>
            <a:ext cx="443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3. Guardar cambios locales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3E9D20B-FF43-B630-BD95-7F15E9FA8B82}"/>
              </a:ext>
            </a:extLst>
          </p:cNvPr>
          <p:cNvSpPr txBox="1"/>
          <p:nvPr/>
        </p:nvSpPr>
        <p:spPr>
          <a:xfrm>
            <a:off x="6096000" y="389697"/>
            <a:ext cx="443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4. Sincronizar con servidor</a:t>
            </a:r>
          </a:p>
        </p:txBody>
      </p:sp>
    </p:spTree>
    <p:extLst>
      <p:ext uri="{BB962C8B-B14F-4D97-AF65-F5344CB8AC3E}">
        <p14:creationId xmlns:p14="http://schemas.microsoft.com/office/powerpoint/2010/main" val="380268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8155A-C84E-BA6A-ED21-91198F64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Bash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AEA5B9-EFCA-DF57-7C1F-06D8935C7882}"/>
              </a:ext>
            </a:extLst>
          </p:cNvPr>
          <p:cNvSpPr txBox="1"/>
          <p:nvPr/>
        </p:nvSpPr>
        <p:spPr>
          <a:xfrm>
            <a:off x="7139641" y="2089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ls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para ver el contenido de la carpeta</a:t>
            </a: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git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init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repositorioprueba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 para crear un 	repo 	llamado “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repositorioprueba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”</a:t>
            </a: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cd  para cambiar de carpeta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1CC17D-399B-9143-6491-17BE9032B34B}"/>
              </a:ext>
            </a:extLst>
          </p:cNvPr>
          <p:cNvSpPr txBox="1"/>
          <p:nvPr/>
        </p:nvSpPr>
        <p:spPr>
          <a:xfrm>
            <a:off x="5684806" y="4192215"/>
            <a:ext cx="6162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touch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para crear un archivo README.md</a:t>
            </a: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echo para escribir texto en un archivo</a:t>
            </a: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 para añadir archivo con cambios en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stage</a:t>
            </a:r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commit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–m  para guardar en local los archivos en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staging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área</a:t>
            </a: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git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push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 sincronizar el local con la nube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006F3F0-3787-F5F5-4A99-22EFF89ECB6D}"/>
              </a:ext>
            </a:extLst>
          </p:cNvPr>
          <p:cNvSpPr txBox="1"/>
          <p:nvPr/>
        </p:nvSpPr>
        <p:spPr>
          <a:xfrm>
            <a:off x="11119089" y="3318542"/>
            <a:ext cx="958610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[archivo modificado]</a:t>
            </a:r>
          </a:p>
          <a:p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     │</a:t>
            </a:r>
          </a:p>
          <a:p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     ▼</a:t>
            </a:r>
          </a:p>
          <a:p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add</a:t>
            </a:r>
            <a:endParaRPr lang="es-ES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     │</a:t>
            </a:r>
          </a:p>
          <a:p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     ▼</a:t>
            </a:r>
          </a:p>
          <a:p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commit</a:t>
            </a:r>
            <a:endParaRPr lang="es-ES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     │</a:t>
            </a:r>
          </a:p>
          <a:p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     ▼</a:t>
            </a:r>
          </a:p>
          <a:p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3">
                    <a:lumMod val="75000"/>
                  </a:schemeClr>
                </a:solidFill>
              </a:rPr>
              <a:t>push</a:t>
            </a:r>
            <a:endParaRPr lang="es-E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9" name="Gráfico 18" descr="Anclar con relleno sólido">
            <a:extLst>
              <a:ext uri="{FF2B5EF4-FFF2-40B4-BE49-F238E27FC236}">
                <a16:creationId xmlns:a16="http://schemas.microsoft.com/office/drawing/2014/main" id="{0A8550A8-DDA4-16C5-034B-0AF91211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711641" y="3062013"/>
            <a:ext cx="531367" cy="531367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2C8B29B0-F741-8D7C-CD81-90B481B77147}"/>
              </a:ext>
            </a:extLst>
          </p:cNvPr>
          <p:cNvGrpSpPr/>
          <p:nvPr/>
        </p:nvGrpSpPr>
        <p:grpSpPr>
          <a:xfrm>
            <a:off x="480359" y="1633294"/>
            <a:ext cx="6530041" cy="4732149"/>
            <a:chOff x="480359" y="1633294"/>
            <a:chExt cx="6530041" cy="473214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1BB4778-9930-72CA-9920-F6D96BB95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359" y="1633294"/>
              <a:ext cx="6530041" cy="2437970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23CBC44-86F9-4512-A419-9784A42A5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359" y="3927063"/>
              <a:ext cx="4215465" cy="1297643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7B85215-EE6E-6CE4-7F7B-E3E3A427C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359" y="5224707"/>
              <a:ext cx="4320241" cy="387228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B48A150-BA97-67BC-E98E-6D1AC57D3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359" y="5583273"/>
              <a:ext cx="5072716" cy="782170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7016F9C-8C8A-637D-4200-D2343352535C}"/>
                </a:ext>
              </a:extLst>
            </p:cNvPr>
            <p:cNvSpPr/>
            <p:nvPr/>
          </p:nvSpPr>
          <p:spPr>
            <a:xfrm>
              <a:off x="4695824" y="3826439"/>
              <a:ext cx="857251" cy="1785496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9841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BC529-5368-C8C9-D61F-F7DAC32E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B69E5-0921-9572-34EC-1C63B513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Bash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87BD47-84A6-0E82-7EDB-E00AC6734D5A}"/>
              </a:ext>
            </a:extLst>
          </p:cNvPr>
          <p:cNvSpPr txBox="1"/>
          <p:nvPr/>
        </p:nvSpPr>
        <p:spPr>
          <a:xfrm>
            <a:off x="5382882" y="2084832"/>
            <a:ext cx="6162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branch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 rama1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para crear una rama 1</a:t>
            </a: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branch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 para ver las ramas existentes (* en la actual)</a:t>
            </a: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checkout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rama1  para cambiar a la rama1</a:t>
            </a: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diff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master rama1  para ver las diferencias</a:t>
            </a:r>
          </a:p>
          <a:p>
            <a:endParaRPr lang="es-ES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merge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master  para unir los cambios de rama1 con master (¡¡desde 	*rama1!! 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2DF969-37F2-34BA-11F1-FECF4119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409"/>
          <a:stretch/>
        </p:blipFill>
        <p:spPr>
          <a:xfrm>
            <a:off x="480360" y="1594249"/>
            <a:ext cx="4198214" cy="22532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669A9DF-02C2-625D-5F9A-32E5D88B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3" y="3811009"/>
            <a:ext cx="4199750" cy="14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6F1E81-6339-B7DD-F6E1-1B0874084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7954" b="8083"/>
          <a:stretch/>
        </p:blipFill>
        <p:spPr>
          <a:xfrm>
            <a:off x="4389386" y="93570"/>
            <a:ext cx="7221589" cy="6537510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D4375C6-FC72-F29F-0042-64CF7EB1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dirty="0" err="1"/>
              <a:t>Source</a:t>
            </a:r>
            <a:br>
              <a:rPr lang="es-ES" dirty="0"/>
            </a:br>
            <a:r>
              <a:rPr lang="es-ES" dirty="0"/>
              <a:t>Control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357A7D-6046-1844-78BF-963526C83F83}"/>
              </a:ext>
            </a:extLst>
          </p:cNvPr>
          <p:cNvSpPr/>
          <p:nvPr/>
        </p:nvSpPr>
        <p:spPr>
          <a:xfrm>
            <a:off x="6581955" y="1461458"/>
            <a:ext cx="605287" cy="40184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A2B346-3826-11D3-BC35-E3BF1021A8D3}"/>
              </a:ext>
            </a:extLst>
          </p:cNvPr>
          <p:cNvSpPr/>
          <p:nvPr/>
        </p:nvSpPr>
        <p:spPr>
          <a:xfrm>
            <a:off x="4707148" y="933177"/>
            <a:ext cx="1805795" cy="59369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69CAE4C-8C96-A295-8241-3A333C403535}"/>
              </a:ext>
            </a:extLst>
          </p:cNvPr>
          <p:cNvSpPr/>
          <p:nvPr/>
        </p:nvSpPr>
        <p:spPr>
          <a:xfrm>
            <a:off x="4684055" y="1919938"/>
            <a:ext cx="2503187" cy="471114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46BD71-9918-9B21-17EC-F9EAB0A86B2F}"/>
              </a:ext>
            </a:extLst>
          </p:cNvPr>
          <p:cNvSpPr txBox="1"/>
          <p:nvPr/>
        </p:nvSpPr>
        <p:spPr>
          <a:xfrm>
            <a:off x="832428" y="2400257"/>
            <a:ext cx="274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Guardar cambios</a:t>
            </a:r>
          </a:p>
          <a:p>
            <a:pPr marL="342900" indent="-342900">
              <a:buAutoNum type="arabicPeriod"/>
            </a:pPr>
            <a:r>
              <a:rPr lang="es-ES" dirty="0"/>
              <a:t>Añadir cambios a “</a:t>
            </a:r>
            <a:r>
              <a:rPr lang="es-ES" dirty="0" err="1"/>
              <a:t>stage</a:t>
            </a:r>
            <a:r>
              <a:rPr lang="es-ES" dirty="0"/>
              <a:t>”</a:t>
            </a:r>
          </a:p>
          <a:p>
            <a:pPr marL="342900" indent="-342900">
              <a:buAutoNum type="arabicPeriod"/>
            </a:pPr>
            <a:r>
              <a:rPr lang="es-ES" dirty="0" err="1"/>
              <a:t>Commit</a:t>
            </a:r>
            <a:r>
              <a:rPr lang="es-ES" dirty="0"/>
              <a:t> de los cambios</a:t>
            </a:r>
          </a:p>
          <a:p>
            <a:pPr marL="342900" indent="-342900">
              <a:buAutoNum type="arabicPeriod"/>
            </a:pPr>
            <a:r>
              <a:rPr lang="es-ES" dirty="0"/>
              <a:t>Actualizar (</a:t>
            </a:r>
            <a:r>
              <a:rPr lang="es-ES" dirty="0" err="1"/>
              <a:t>push</a:t>
            </a:r>
            <a:r>
              <a:rPr lang="es-ES" dirty="0"/>
              <a:t>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5827596-3409-1B3D-57DC-720301643890}"/>
              </a:ext>
            </a:extLst>
          </p:cNvPr>
          <p:cNvSpPr txBox="1"/>
          <p:nvPr/>
        </p:nvSpPr>
        <p:spPr>
          <a:xfrm>
            <a:off x="4520871" y="127996"/>
            <a:ext cx="37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1.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7940A0-F44B-B2B4-AE2F-13A40DD4FFFF}"/>
              </a:ext>
            </a:extLst>
          </p:cNvPr>
          <p:cNvSpPr txBox="1"/>
          <p:nvPr/>
        </p:nvSpPr>
        <p:spPr>
          <a:xfrm>
            <a:off x="6535948" y="1581861"/>
            <a:ext cx="37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2.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F82A75-5491-2AE5-3AD5-BD9D67BC8729}"/>
              </a:ext>
            </a:extLst>
          </p:cNvPr>
          <p:cNvSpPr txBox="1"/>
          <p:nvPr/>
        </p:nvSpPr>
        <p:spPr>
          <a:xfrm>
            <a:off x="4661141" y="988974"/>
            <a:ext cx="37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3.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1FB91CA-7377-AD5F-C438-DFE9E712D1E4}"/>
              </a:ext>
            </a:extLst>
          </p:cNvPr>
          <p:cNvSpPr txBox="1"/>
          <p:nvPr/>
        </p:nvSpPr>
        <p:spPr>
          <a:xfrm>
            <a:off x="2481366" y="6019175"/>
            <a:ext cx="222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rgbClr val="C00000"/>
                </a:solidFill>
              </a:rPr>
              <a:t>Gráfico de flujo (ramas, </a:t>
            </a:r>
            <a:r>
              <a:rPr lang="es-ES" dirty="0" err="1">
                <a:solidFill>
                  <a:srgbClr val="C00000"/>
                </a:solidFill>
              </a:rPr>
              <a:t>merges</a:t>
            </a:r>
            <a:r>
              <a:rPr lang="es-ES" dirty="0">
                <a:solidFill>
                  <a:srgbClr val="C00000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32502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200</TotalTime>
  <Words>266</Words>
  <Application>Microsoft Office PowerPoint</Application>
  <PresentationFormat>Panorámica</PresentationFormat>
  <Paragraphs>59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</vt:lpstr>
      <vt:lpstr>Wingdings 3</vt:lpstr>
      <vt:lpstr>Integral</vt:lpstr>
      <vt:lpstr>Git / GitHub</vt:lpstr>
      <vt:lpstr>Ejemplo de trabajo con Ramas</vt:lpstr>
      <vt:lpstr>Flujo de Trabajo</vt:lpstr>
      <vt:lpstr>Comandos</vt:lpstr>
      <vt:lpstr>Presentación de PowerPoint</vt:lpstr>
      <vt:lpstr>Bash</vt:lpstr>
      <vt:lpstr>Bash</vt:lpstr>
      <vt:lpstr>Source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María Uriburu Gray</dc:creator>
  <cp:lastModifiedBy>María Uriburu Gray</cp:lastModifiedBy>
  <cp:revision>2</cp:revision>
  <dcterms:created xsi:type="dcterms:W3CDTF">2025-05-06T12:15:38Z</dcterms:created>
  <dcterms:modified xsi:type="dcterms:W3CDTF">2025-05-06T15:36:10Z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